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tags/tag7.xml" ContentType="application/vnd.openxmlformats-officedocument.presentationml.tags+xml"/>
  <Override PartName="/ppt/notesSlides/notesSlide20.xml" ContentType="application/vnd.openxmlformats-officedocument.presentationml.notesSlide+xml"/>
  <Override PartName="/ppt/tags/tag8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9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1722" r:id="rId2"/>
    <p:sldId id="1757" r:id="rId3"/>
    <p:sldId id="1758" r:id="rId4"/>
    <p:sldId id="1759" r:id="rId5"/>
    <p:sldId id="276" r:id="rId6"/>
    <p:sldId id="1726" r:id="rId7"/>
    <p:sldId id="1770" r:id="rId8"/>
    <p:sldId id="1798" r:id="rId9"/>
    <p:sldId id="1776" r:id="rId10"/>
    <p:sldId id="1773" r:id="rId11"/>
    <p:sldId id="1775" r:id="rId12"/>
    <p:sldId id="1774" r:id="rId13"/>
    <p:sldId id="1772" r:id="rId14"/>
    <p:sldId id="1792" r:id="rId15"/>
    <p:sldId id="1768" r:id="rId16"/>
    <p:sldId id="1738" r:id="rId17"/>
    <p:sldId id="1732" r:id="rId18"/>
    <p:sldId id="1771" r:id="rId19"/>
    <p:sldId id="1756" r:id="rId20"/>
    <p:sldId id="1749" r:id="rId21"/>
    <p:sldId id="1791" r:id="rId22"/>
    <p:sldId id="1787" r:id="rId23"/>
    <p:sldId id="1783" r:id="rId24"/>
    <p:sldId id="1777" r:id="rId25"/>
    <p:sldId id="1780" r:id="rId26"/>
    <p:sldId id="1797" r:id="rId27"/>
    <p:sldId id="1799" r:id="rId28"/>
    <p:sldId id="1801" r:id="rId29"/>
    <p:sldId id="1760" r:id="rId30"/>
    <p:sldId id="1763" r:id="rId31"/>
    <p:sldId id="1793" r:id="rId32"/>
    <p:sldId id="1794" r:id="rId33"/>
    <p:sldId id="1769" r:id="rId34"/>
    <p:sldId id="1795" r:id="rId35"/>
    <p:sldId id="1796" r:id="rId36"/>
    <p:sldId id="277" r:id="rId37"/>
  </p:sldIdLst>
  <p:sldSz cx="12192000" cy="6858000"/>
  <p:notesSz cx="6858000" cy="9144000"/>
  <p:embeddedFontLst>
    <p:embeddedFont>
      <p:font typeface="方正启体简体" panose="03000509000000000000" pitchFamily="65" charset="-122"/>
      <p:regular r:id="rId39"/>
    </p:embeddedFont>
    <p:embeddedFont>
      <p:font typeface="Arial Unicode MS" panose="020B0604020202020204" pitchFamily="34" charset="-122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微软雅黑" panose="020B0503020204020204" pitchFamily="34" charset="-122"/>
      <p:regular r:id="rId45"/>
      <p:bold r:id="rId46"/>
    </p:embeddedFont>
    <p:embeddedFont>
      <p:font typeface="黑体" panose="02010609060101010101" pitchFamily="49" charset="-122"/>
      <p:regular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914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7CDB"/>
    <a:srgbClr val="2755BB"/>
    <a:srgbClr val="2D5DC6"/>
    <a:srgbClr val="5B9BD4"/>
    <a:srgbClr val="163069"/>
    <a:srgbClr val="5A5AD2"/>
    <a:srgbClr val="FF9900"/>
    <a:srgbClr val="830D75"/>
    <a:srgbClr val="252525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3382" autoAdjust="0"/>
  </p:normalViewPr>
  <p:slideViewPr>
    <p:cSldViewPr snapToGrid="0">
      <p:cViewPr varScale="1">
        <p:scale>
          <a:sx n="98" d="100"/>
          <a:sy n="98" d="100"/>
        </p:scale>
        <p:origin x="108" y="102"/>
      </p:cViewPr>
      <p:guideLst>
        <p:guide pos="914"/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85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710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5EA5A-FB22-4F22-B2F3-F1709D027E8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17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56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953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458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D0D6D-02B1-4A8E-B7FE-F23BBEE63B9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738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D0D6D-02B1-4A8E-B7FE-F23BBEE63B9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321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D0D6D-02B1-4A8E-B7FE-F23BBEE63B9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756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973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282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320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343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8579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9412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544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7915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893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455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716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754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86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618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405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261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47040" y="436880"/>
            <a:ext cx="432000" cy="56896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934720" y="436880"/>
            <a:ext cx="144000" cy="56896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135280" y="436880"/>
            <a:ext cx="144000" cy="56896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642100"/>
            <a:ext cx="12192000" cy="215900"/>
          </a:xfrm>
          <a:prstGeom prst="rect">
            <a:avLst/>
          </a:prstGeom>
          <a:gradFill flip="none" rotWithShape="1">
            <a:gsLst>
              <a:gs pos="0">
                <a:srgbClr val="2755BB"/>
              </a:gs>
              <a:gs pos="40000">
                <a:schemeClr val="accent1">
                  <a:shade val="67500"/>
                  <a:satMod val="115000"/>
                  <a:lumMod val="10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642100"/>
            <a:ext cx="12192000" cy="215900"/>
          </a:xfrm>
          <a:prstGeom prst="rect">
            <a:avLst/>
          </a:prstGeom>
          <a:gradFill flip="none" rotWithShape="1">
            <a:gsLst>
              <a:gs pos="0">
                <a:srgbClr val="2755BB"/>
              </a:gs>
              <a:gs pos="40000">
                <a:schemeClr val="accent1">
                  <a:shade val="67500"/>
                  <a:satMod val="115000"/>
                  <a:lumMod val="10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0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59号-创粗黑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2019/11/5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59号-创粗黑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emf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6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7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8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9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67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4.jpe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.emf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0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-图片 31"/>
          <p:cNvSpPr/>
          <p:nvPr>
            <p:custDataLst>
              <p:tags r:id="rId1"/>
            </p:custDataLst>
          </p:nvPr>
        </p:nvSpPr>
        <p:spPr>
          <a:xfrm>
            <a:off x="810127" y="1052830"/>
            <a:ext cx="10571748" cy="5670938"/>
          </a:xfrm>
          <a:custGeom>
            <a:avLst/>
            <a:gdLst/>
            <a:ahLst/>
            <a:cxnLst/>
            <a:rect l="0" t="0" r="0" b="0"/>
            <a:pathLst>
              <a:path w="10571748" h="5670938">
                <a:moveTo>
                  <a:pt x="0" y="0"/>
                </a:moveTo>
                <a:lnTo>
                  <a:pt x="10571747" y="0"/>
                </a:lnTo>
                <a:lnTo>
                  <a:pt x="10571747" y="5670937"/>
                </a:lnTo>
                <a:lnTo>
                  <a:pt x="0" y="5670937"/>
                </a:lnTo>
                <a:close/>
              </a:path>
            </a:pathLst>
          </a:custGeom>
          <a:blipFill dpi="0" rotWithShape="1">
            <a:blip r:embed="rId4">
              <a:alphaModFix amt="38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3" name="图片 32" descr="59244b393a08f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163069"/>
              </a:clrFrom>
              <a:clrTo>
                <a:srgbClr val="163069">
                  <a:alpha val="0"/>
                </a:srgbClr>
              </a:clrTo>
            </a:clrChange>
          </a:blip>
          <a:srcRect l="15720"/>
          <a:stretch>
            <a:fillRect/>
          </a:stretch>
        </p:blipFill>
        <p:spPr>
          <a:xfrm rot="5400000">
            <a:off x="-700409" y="1756892"/>
            <a:ext cx="5695310" cy="4062453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6046199" y="3018217"/>
            <a:ext cx="0" cy="2013157"/>
            <a:chOff x="11242040" y="2413470"/>
            <a:chExt cx="0" cy="2135347"/>
          </a:xfrm>
        </p:grpSpPr>
        <p:cxnSp>
          <p:nvCxnSpPr>
            <p:cNvPr id="66" name="直接连接符 65"/>
            <p:cNvCxnSpPr/>
            <p:nvPr/>
          </p:nvCxnSpPr>
          <p:spPr>
            <a:xfrm>
              <a:off x="11242040" y="3481697"/>
              <a:ext cx="0" cy="1067120"/>
            </a:xfrm>
            <a:prstGeom prst="line">
              <a:avLst/>
            </a:prstGeom>
            <a:ln w="34925">
              <a:gradFill>
                <a:gsLst>
                  <a:gs pos="0">
                    <a:srgbClr val="19C8D3"/>
                  </a:gs>
                  <a:gs pos="100000">
                    <a:srgbClr val="40BEF1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11242040" y="2413470"/>
              <a:ext cx="0" cy="1067120"/>
            </a:xfrm>
            <a:prstGeom prst="line">
              <a:avLst/>
            </a:prstGeom>
            <a:ln w="34925">
              <a:gradFill>
                <a:gsLst>
                  <a:gs pos="0">
                    <a:srgbClr val="19C8D3">
                      <a:alpha val="70000"/>
                    </a:srgbClr>
                  </a:gs>
                  <a:gs pos="100000">
                    <a:srgbClr val="40BEF1">
                      <a:alpha val="0"/>
                    </a:srgbClr>
                  </a:gs>
                </a:gsLst>
                <a:lin ang="5400000" scaled="1"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组合 48"/>
          <p:cNvGrpSpPr/>
          <p:nvPr/>
        </p:nvGrpSpPr>
        <p:grpSpPr>
          <a:xfrm>
            <a:off x="6520099" y="2765472"/>
            <a:ext cx="0" cy="2013157"/>
            <a:chOff x="11242040" y="2413470"/>
            <a:chExt cx="0" cy="2135347"/>
          </a:xfrm>
        </p:grpSpPr>
        <p:cxnSp>
          <p:nvCxnSpPr>
            <p:cNvPr id="64" name="直接连接符 63"/>
            <p:cNvCxnSpPr/>
            <p:nvPr/>
          </p:nvCxnSpPr>
          <p:spPr>
            <a:xfrm>
              <a:off x="11242040" y="3481697"/>
              <a:ext cx="0" cy="1067120"/>
            </a:xfrm>
            <a:prstGeom prst="line">
              <a:avLst/>
            </a:prstGeom>
            <a:ln w="34925">
              <a:gradFill>
                <a:gsLst>
                  <a:gs pos="0">
                    <a:srgbClr val="19C8D3"/>
                  </a:gs>
                  <a:gs pos="100000">
                    <a:srgbClr val="40BEF1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11242040" y="2413470"/>
              <a:ext cx="0" cy="1067120"/>
            </a:xfrm>
            <a:prstGeom prst="line">
              <a:avLst/>
            </a:prstGeom>
            <a:ln w="34925">
              <a:gradFill>
                <a:gsLst>
                  <a:gs pos="0">
                    <a:srgbClr val="19C8D3">
                      <a:alpha val="70000"/>
                    </a:srgbClr>
                  </a:gs>
                  <a:gs pos="100000">
                    <a:srgbClr val="40BEF1">
                      <a:alpha val="0"/>
                    </a:srgbClr>
                  </a:gs>
                </a:gsLst>
                <a:lin ang="5400000" scaled="1"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组合 52"/>
          <p:cNvGrpSpPr/>
          <p:nvPr/>
        </p:nvGrpSpPr>
        <p:grpSpPr>
          <a:xfrm>
            <a:off x="7320746" y="2937042"/>
            <a:ext cx="0" cy="2012114"/>
            <a:chOff x="11242040" y="2413470"/>
            <a:chExt cx="0" cy="2134240"/>
          </a:xfrm>
        </p:grpSpPr>
        <p:cxnSp>
          <p:nvCxnSpPr>
            <p:cNvPr id="56" name="直接连接符 55"/>
            <p:cNvCxnSpPr/>
            <p:nvPr/>
          </p:nvCxnSpPr>
          <p:spPr>
            <a:xfrm>
              <a:off x="11242040" y="3480590"/>
              <a:ext cx="0" cy="1067120"/>
            </a:xfrm>
            <a:prstGeom prst="line">
              <a:avLst/>
            </a:prstGeom>
            <a:ln w="34925">
              <a:gradFill>
                <a:gsLst>
                  <a:gs pos="0">
                    <a:srgbClr val="40BEF1">
                      <a:alpha val="34000"/>
                    </a:srgbClr>
                  </a:gs>
                  <a:gs pos="100000">
                    <a:srgbClr val="19C8D3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V="1">
              <a:off x="11242040" y="2413470"/>
              <a:ext cx="0" cy="1067120"/>
            </a:xfrm>
            <a:prstGeom prst="line">
              <a:avLst/>
            </a:prstGeom>
            <a:ln w="34925">
              <a:gradFill>
                <a:gsLst>
                  <a:gs pos="0">
                    <a:srgbClr val="19C8D3">
                      <a:alpha val="70000"/>
                    </a:srgbClr>
                  </a:gs>
                  <a:gs pos="100000">
                    <a:srgbClr val="40BEF1">
                      <a:alpha val="0"/>
                    </a:srgbClr>
                  </a:gs>
                </a:gsLst>
                <a:lin ang="5400000" scaled="1"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2176551" y="3335491"/>
            <a:ext cx="7838898" cy="2394157"/>
            <a:chOff x="2176551" y="2973541"/>
            <a:chExt cx="7838898" cy="2394157"/>
          </a:xfrm>
        </p:grpSpPr>
        <p:grpSp>
          <p:nvGrpSpPr>
            <p:cNvPr id="37" name="组合 36"/>
            <p:cNvGrpSpPr/>
            <p:nvPr/>
          </p:nvGrpSpPr>
          <p:grpSpPr>
            <a:xfrm>
              <a:off x="7842123" y="2973541"/>
              <a:ext cx="0" cy="2013157"/>
              <a:chOff x="11242040" y="2413470"/>
              <a:chExt cx="0" cy="2135347"/>
            </a:xfrm>
          </p:grpSpPr>
          <p:cxnSp>
            <p:nvCxnSpPr>
              <p:cNvPr id="68" name="直接连接符 67"/>
              <p:cNvCxnSpPr/>
              <p:nvPr/>
            </p:nvCxnSpPr>
            <p:spPr>
              <a:xfrm>
                <a:off x="11242040" y="3481697"/>
                <a:ext cx="0" cy="1067120"/>
              </a:xfrm>
              <a:prstGeom prst="line">
                <a:avLst/>
              </a:prstGeom>
              <a:ln w="34925">
                <a:gradFill>
                  <a:gsLst>
                    <a:gs pos="0">
                      <a:srgbClr val="40BEF1"/>
                    </a:gs>
                    <a:gs pos="100000">
                      <a:srgbClr val="19C8D3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 flipV="1">
                <a:off x="11242040" y="2413470"/>
                <a:ext cx="0" cy="1067120"/>
              </a:xfrm>
              <a:prstGeom prst="line">
                <a:avLst/>
              </a:prstGeom>
              <a:ln w="34925">
                <a:gradFill>
                  <a:gsLst>
                    <a:gs pos="0">
                      <a:srgbClr val="19C8D3">
                        <a:alpha val="70000"/>
                      </a:srgbClr>
                    </a:gs>
                    <a:gs pos="100000">
                      <a:srgbClr val="40BEF1">
                        <a:alpha val="0"/>
                      </a:srgb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组合 49"/>
            <p:cNvGrpSpPr/>
            <p:nvPr/>
          </p:nvGrpSpPr>
          <p:grpSpPr>
            <a:xfrm>
              <a:off x="5026351" y="3354541"/>
              <a:ext cx="0" cy="2013157"/>
              <a:chOff x="11242040" y="2413470"/>
              <a:chExt cx="0" cy="2135347"/>
            </a:xfrm>
          </p:grpSpPr>
          <p:cxnSp>
            <p:nvCxnSpPr>
              <p:cNvPr id="62" name="直接连接符 61"/>
              <p:cNvCxnSpPr/>
              <p:nvPr/>
            </p:nvCxnSpPr>
            <p:spPr>
              <a:xfrm>
                <a:off x="11242040" y="3481697"/>
                <a:ext cx="0" cy="1067120"/>
              </a:xfrm>
              <a:prstGeom prst="line">
                <a:avLst/>
              </a:prstGeom>
              <a:ln w="34925">
                <a:gradFill>
                  <a:gsLst>
                    <a:gs pos="0">
                      <a:srgbClr val="40BEF1"/>
                    </a:gs>
                    <a:gs pos="100000">
                      <a:srgbClr val="19C8D3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 flipV="1">
                <a:off x="11242040" y="2413470"/>
                <a:ext cx="0" cy="1067120"/>
              </a:xfrm>
              <a:prstGeom prst="line">
                <a:avLst/>
              </a:prstGeom>
              <a:ln w="34925">
                <a:gradFill>
                  <a:gsLst>
                    <a:gs pos="0">
                      <a:srgbClr val="19C8D3">
                        <a:alpha val="70000"/>
                      </a:srgbClr>
                    </a:gs>
                    <a:gs pos="100000">
                      <a:srgbClr val="40BEF1">
                        <a:alpha val="0"/>
                      </a:srgb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组合 50"/>
            <p:cNvGrpSpPr/>
            <p:nvPr/>
          </p:nvGrpSpPr>
          <p:grpSpPr>
            <a:xfrm>
              <a:off x="4569938" y="3023001"/>
              <a:ext cx="0" cy="2013157"/>
              <a:chOff x="11242040" y="2413470"/>
              <a:chExt cx="0" cy="2135347"/>
            </a:xfrm>
          </p:grpSpPr>
          <p:cxnSp>
            <p:nvCxnSpPr>
              <p:cNvPr id="60" name="直接连接符 59"/>
              <p:cNvCxnSpPr/>
              <p:nvPr/>
            </p:nvCxnSpPr>
            <p:spPr>
              <a:xfrm>
                <a:off x="11242040" y="3481697"/>
                <a:ext cx="0" cy="1067120"/>
              </a:xfrm>
              <a:prstGeom prst="line">
                <a:avLst/>
              </a:prstGeom>
              <a:ln w="34925">
                <a:gradFill>
                  <a:gsLst>
                    <a:gs pos="0">
                      <a:srgbClr val="19C8D3">
                        <a:alpha val="71000"/>
                      </a:srgbClr>
                    </a:gs>
                    <a:gs pos="100000">
                      <a:srgbClr val="40BEF1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 flipV="1">
                <a:off x="11242040" y="2413470"/>
                <a:ext cx="0" cy="1067120"/>
              </a:xfrm>
              <a:prstGeom prst="line">
                <a:avLst/>
              </a:prstGeom>
              <a:ln w="34925">
                <a:gradFill>
                  <a:gsLst>
                    <a:gs pos="0">
                      <a:srgbClr val="19C8D3">
                        <a:alpha val="70000"/>
                      </a:srgbClr>
                    </a:gs>
                    <a:gs pos="100000">
                      <a:srgbClr val="40BEF1">
                        <a:alpha val="0"/>
                      </a:srgb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组合 51"/>
            <p:cNvGrpSpPr/>
            <p:nvPr/>
          </p:nvGrpSpPr>
          <p:grpSpPr>
            <a:xfrm>
              <a:off x="3833293" y="3015744"/>
              <a:ext cx="0" cy="2013157"/>
              <a:chOff x="11242040" y="2413470"/>
              <a:chExt cx="0" cy="2135347"/>
            </a:xfrm>
          </p:grpSpPr>
          <p:cxnSp>
            <p:nvCxnSpPr>
              <p:cNvPr id="58" name="直接连接符 57"/>
              <p:cNvCxnSpPr/>
              <p:nvPr/>
            </p:nvCxnSpPr>
            <p:spPr>
              <a:xfrm>
                <a:off x="11242040" y="3481697"/>
                <a:ext cx="0" cy="1067120"/>
              </a:xfrm>
              <a:prstGeom prst="line">
                <a:avLst/>
              </a:prstGeom>
              <a:ln w="34925">
                <a:gradFill>
                  <a:gsLst>
                    <a:gs pos="0">
                      <a:srgbClr val="19C8D3">
                        <a:alpha val="40000"/>
                      </a:srgbClr>
                    </a:gs>
                    <a:gs pos="100000">
                      <a:srgbClr val="40BEF1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 flipV="1">
                <a:off x="11242040" y="2413470"/>
                <a:ext cx="0" cy="1067120"/>
              </a:xfrm>
              <a:prstGeom prst="line">
                <a:avLst/>
              </a:prstGeom>
              <a:ln w="34925">
                <a:gradFill>
                  <a:gsLst>
                    <a:gs pos="0">
                      <a:srgbClr val="19C8D3">
                        <a:alpha val="70000"/>
                      </a:srgbClr>
                    </a:gs>
                    <a:gs pos="100000">
                      <a:srgbClr val="40BEF1">
                        <a:alpha val="0"/>
                      </a:srgbClr>
                    </a:gs>
                  </a:gsLst>
                  <a:lin ang="5400000" scaled="1"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椭圆 53"/>
            <p:cNvSpPr/>
            <p:nvPr/>
          </p:nvSpPr>
          <p:spPr>
            <a:xfrm flipV="1">
              <a:off x="2176551" y="3754646"/>
              <a:ext cx="7838898" cy="444868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rgbClr val="40BEF1"/>
                  </a:gs>
                  <a:gs pos="89000">
                    <a:srgbClr val="19C8D3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3145902" y="3988450"/>
              <a:ext cx="5900196" cy="416072"/>
            </a:xfrm>
            <a:prstGeom prst="ellipse">
              <a:avLst/>
            </a:prstGeom>
            <a:gradFill>
              <a:gsLst>
                <a:gs pos="9000">
                  <a:srgbClr val="18747F">
                    <a:alpha val="0"/>
                  </a:srgbClr>
                </a:gs>
                <a:gs pos="100000">
                  <a:srgbClr val="40BEF1">
                    <a:alpha val="0"/>
                  </a:srgbClr>
                </a:gs>
              </a:gsLst>
              <a:lin ang="5400000" scaled="1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71" name="图片 2"/>
          <p:cNvPicPr>
            <a:picLocks noChangeAspect="1"/>
          </p:cNvPicPr>
          <p:nvPr/>
        </p:nvPicPr>
        <p:blipFill>
          <a:blip r:embed="rId6">
            <a:lum bright="-40000"/>
          </a:blip>
          <a:stretch>
            <a:fillRect/>
          </a:stretch>
        </p:blipFill>
        <p:spPr>
          <a:xfrm>
            <a:off x="10747695" y="347821"/>
            <a:ext cx="833437" cy="1087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2518324" y="1717694"/>
            <a:ext cx="749728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第四届全省公路养护</a:t>
            </a:r>
            <a:r>
              <a:rPr lang="zh-CN" alt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可持续发展专题</a:t>
            </a:r>
            <a:r>
              <a:rPr lang="zh-CN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研讨会</a:t>
            </a:r>
            <a:endParaRPr lang="zh-CN" altLang="en-US" sz="3000" b="1" cap="none" spc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8324" y="1720022"/>
            <a:ext cx="7498730" cy="55478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9655" y="377302"/>
            <a:ext cx="1652690" cy="157290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499890" y="5512275"/>
            <a:ext cx="4288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bg1"/>
                </a:solidFill>
                <a:latin typeface="+mn-ea"/>
              </a:rPr>
              <a:t>中交一公局公路勘察设计院有限公司</a:t>
            </a:r>
            <a:endParaRPr lang="en-US" altLang="zh-CN" sz="2000" b="1" dirty="0" smtClean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/>
                </a:solidFill>
              </a:rPr>
              <a:t>二</a:t>
            </a:r>
            <a:r>
              <a:rPr lang="en-US" altLang="zh-CN" sz="2000" dirty="0" smtClean="0">
                <a:solidFill>
                  <a:schemeClr val="bg1"/>
                </a:solidFill>
              </a:rPr>
              <a:t>O</a:t>
            </a:r>
            <a:r>
              <a:rPr lang="zh-CN" altLang="en-US" sz="2000" dirty="0" smtClean="0">
                <a:solidFill>
                  <a:schemeClr val="bg1"/>
                </a:solidFill>
              </a:rPr>
              <a:t>一九年十一月   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891" y="2480990"/>
            <a:ext cx="8224217" cy="1896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59244b393a08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5400000">
            <a:off x="-99060" y="2039620"/>
            <a:ext cx="3953510" cy="2376805"/>
          </a:xfrm>
          <a:prstGeom prst="rect">
            <a:avLst/>
          </a:prstGeom>
        </p:spPr>
      </p:pic>
      <p:pic>
        <p:nvPicPr>
          <p:cNvPr id="8" name="图片 7" descr="59244b393a08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6200000">
            <a:off x="8629650" y="2039620"/>
            <a:ext cx="3953510" cy="237680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418759" y="-682893"/>
            <a:ext cx="7230110" cy="2990215"/>
            <a:chOff x="2570480" y="2540"/>
            <a:chExt cx="7230110" cy="2990215"/>
          </a:xfrm>
        </p:grpSpPr>
        <p:sp>
          <p:nvSpPr>
            <p:cNvPr id="19" name="矩形 18"/>
            <p:cNvSpPr/>
            <p:nvPr/>
          </p:nvSpPr>
          <p:spPr>
            <a:xfrm rot="5400000">
              <a:off x="4832985" y="-1126490"/>
              <a:ext cx="2704465" cy="4962525"/>
            </a:xfrm>
            <a:prstGeom prst="rect">
              <a:avLst/>
            </a:prstGeom>
            <a:gradFill>
              <a:gsLst>
                <a:gs pos="0">
                  <a:srgbClr val="025FA3">
                    <a:alpha val="100000"/>
                  </a:srgbClr>
                </a:gs>
                <a:gs pos="100000">
                  <a:srgbClr val="163069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" name="图片 3" descr="59244b3939fcf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2570480" y="2172970"/>
              <a:ext cx="7230110" cy="819785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7467600" y="2322294"/>
            <a:ext cx="30978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FF00"/>
                </a:solidFill>
                <a:latin typeface="+mj-ea"/>
                <a:ea typeface="+mj-ea"/>
                <a:cs typeface="+mn-ea"/>
                <a:sym typeface="+mn-lt"/>
              </a:rPr>
              <a:t>基础</a:t>
            </a:r>
            <a:r>
              <a:rPr lang="zh-CN" altLang="en-US" sz="2800" b="1" dirty="0">
                <a:solidFill>
                  <a:srgbClr val="FFFF00"/>
                </a:solidFill>
                <a:latin typeface="+mj-ea"/>
                <a:ea typeface="+mj-ea"/>
                <a:cs typeface="+mn-ea"/>
                <a:sym typeface="+mn-lt"/>
              </a:rPr>
              <a:t>设施</a:t>
            </a: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智能化</a:t>
            </a:r>
            <a:endParaRPr lang="en-US" altLang="zh-CN" sz="2800" b="1" dirty="0" smtClean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FF00"/>
                </a:solidFill>
                <a:latin typeface="+mj-ea"/>
                <a:ea typeface="+mj-ea"/>
                <a:cs typeface="+mn-ea"/>
              </a:rPr>
              <a:t>生产</a:t>
            </a:r>
            <a:r>
              <a:rPr lang="zh-CN" altLang="en-US" sz="2800" b="1" dirty="0">
                <a:solidFill>
                  <a:srgbClr val="FFFF00"/>
                </a:solidFill>
                <a:latin typeface="+mj-ea"/>
                <a:ea typeface="+mj-ea"/>
                <a:cs typeface="+mn-ea"/>
              </a:rPr>
              <a:t>组织</a:t>
            </a: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</a:rPr>
              <a:t>智能化</a:t>
            </a:r>
            <a:endParaRPr lang="en-US" altLang="zh-CN" sz="2800" b="1" dirty="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FF00"/>
                </a:solidFill>
                <a:latin typeface="+mj-ea"/>
                <a:ea typeface="+mj-ea"/>
                <a:cs typeface="+mn-ea"/>
              </a:rPr>
              <a:t>运输</a:t>
            </a:r>
            <a:r>
              <a:rPr lang="zh-CN" altLang="en-US" sz="2800" b="1" dirty="0">
                <a:solidFill>
                  <a:srgbClr val="FFFF00"/>
                </a:solidFill>
                <a:latin typeface="+mj-ea"/>
                <a:ea typeface="+mj-ea"/>
                <a:cs typeface="+mn-ea"/>
              </a:rPr>
              <a:t>服务</a:t>
            </a: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</a:rPr>
              <a:t>智能化</a:t>
            </a:r>
            <a:endParaRPr lang="en-US" altLang="zh-CN" sz="2800" b="1" dirty="0" smtClean="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FF00"/>
                </a:solidFill>
                <a:latin typeface="+mj-ea"/>
                <a:ea typeface="+mj-ea"/>
                <a:cs typeface="+mn-ea"/>
              </a:rPr>
              <a:t>决策</a:t>
            </a:r>
            <a:r>
              <a:rPr lang="zh-CN" altLang="en-US" sz="2800" b="1" dirty="0">
                <a:solidFill>
                  <a:srgbClr val="FFFF00"/>
                </a:solidFill>
                <a:latin typeface="+mj-ea"/>
                <a:ea typeface="+mj-ea"/>
                <a:cs typeface="+mn-ea"/>
              </a:rPr>
              <a:t>监管</a:t>
            </a: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</a:rPr>
              <a:t>智能化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338921" y="5053532"/>
            <a:ext cx="7230110" cy="3150870"/>
            <a:chOff x="2480945" y="3699510"/>
            <a:chExt cx="7230110" cy="3150870"/>
          </a:xfrm>
        </p:grpSpPr>
        <p:sp>
          <p:nvSpPr>
            <p:cNvPr id="7" name="矩形 6"/>
            <p:cNvSpPr/>
            <p:nvPr/>
          </p:nvSpPr>
          <p:spPr>
            <a:xfrm rot="16200000">
              <a:off x="4833620" y="3016885"/>
              <a:ext cx="2704465" cy="4962525"/>
            </a:xfrm>
            <a:prstGeom prst="rect">
              <a:avLst/>
            </a:prstGeom>
            <a:gradFill>
              <a:gsLst>
                <a:gs pos="0">
                  <a:srgbClr val="025FA3">
                    <a:alpha val="100000"/>
                  </a:srgbClr>
                </a:gs>
                <a:gs pos="100000">
                  <a:srgbClr val="163069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5" name="图片 4" descr="59244b3939fcf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>
            <a:xfrm rot="10800000">
              <a:off x="2480945" y="3699510"/>
              <a:ext cx="7230110" cy="819785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11" y="1274504"/>
            <a:ext cx="6379313" cy="4825802"/>
          </a:xfrm>
          <a:prstGeom prst="rect">
            <a:avLst/>
          </a:prstGeom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1" name="图片 2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b="29196"/>
          <a:stretch>
            <a:fillRect/>
          </a:stretch>
        </p:blipFill>
        <p:spPr>
          <a:xfrm>
            <a:off x="189974" y="187638"/>
            <a:ext cx="876300" cy="80955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3263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59244b393a08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5400000">
            <a:off x="-99060" y="2039620"/>
            <a:ext cx="3953510" cy="2376805"/>
          </a:xfrm>
          <a:prstGeom prst="rect">
            <a:avLst/>
          </a:prstGeom>
        </p:spPr>
      </p:pic>
      <p:pic>
        <p:nvPicPr>
          <p:cNvPr id="8" name="图片 7" descr="59244b393a08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6200000">
            <a:off x="8629650" y="2039620"/>
            <a:ext cx="3953510" cy="237680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418759" y="-682893"/>
            <a:ext cx="7230110" cy="2990215"/>
            <a:chOff x="2570480" y="2540"/>
            <a:chExt cx="7230110" cy="2990215"/>
          </a:xfrm>
        </p:grpSpPr>
        <p:sp>
          <p:nvSpPr>
            <p:cNvPr id="19" name="矩形 18"/>
            <p:cNvSpPr/>
            <p:nvPr/>
          </p:nvSpPr>
          <p:spPr>
            <a:xfrm rot="5400000">
              <a:off x="4832985" y="-1126490"/>
              <a:ext cx="2704465" cy="4962525"/>
            </a:xfrm>
            <a:prstGeom prst="rect">
              <a:avLst/>
            </a:prstGeom>
            <a:gradFill>
              <a:gsLst>
                <a:gs pos="0">
                  <a:srgbClr val="025FA3">
                    <a:alpha val="100000"/>
                  </a:srgbClr>
                </a:gs>
                <a:gs pos="100000">
                  <a:srgbClr val="163069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" name="图片 3" descr="59244b3939fcf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2570480" y="2172970"/>
              <a:ext cx="7230110" cy="819785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7850296" y="2652064"/>
            <a:ext cx="23663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装配化</a:t>
            </a:r>
            <a:endParaRPr lang="en-US" altLang="zh-CN" sz="2800" b="1" dirty="0" smtClean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工厂化</a:t>
            </a:r>
            <a:endParaRPr lang="en-US" altLang="zh-CN" sz="2800" b="1" dirty="0" smtClean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机械化</a:t>
            </a:r>
            <a:endParaRPr lang="en-US" altLang="zh-CN" sz="2800" b="1" dirty="0" smtClean="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338921" y="5053532"/>
            <a:ext cx="7230110" cy="3150870"/>
            <a:chOff x="2480945" y="3699510"/>
            <a:chExt cx="7230110" cy="3150870"/>
          </a:xfrm>
        </p:grpSpPr>
        <p:sp>
          <p:nvSpPr>
            <p:cNvPr id="7" name="矩形 6"/>
            <p:cNvSpPr/>
            <p:nvPr/>
          </p:nvSpPr>
          <p:spPr>
            <a:xfrm rot="16200000">
              <a:off x="4833620" y="3016885"/>
              <a:ext cx="2704465" cy="4962525"/>
            </a:xfrm>
            <a:prstGeom prst="rect">
              <a:avLst/>
            </a:prstGeom>
            <a:gradFill>
              <a:gsLst>
                <a:gs pos="0">
                  <a:srgbClr val="025FA3">
                    <a:alpha val="100000"/>
                  </a:srgbClr>
                </a:gs>
                <a:gs pos="100000">
                  <a:srgbClr val="163069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5" name="图片 4" descr="59244b3939fcf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>
            <a:xfrm rot="10800000">
              <a:off x="2480945" y="3699510"/>
              <a:ext cx="7230110" cy="819785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08" y="1474837"/>
            <a:ext cx="6365380" cy="4385781"/>
          </a:xfrm>
          <a:prstGeom prst="rect">
            <a:avLst/>
          </a:prstGeom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1" name="图片 2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b="29196"/>
          <a:stretch>
            <a:fillRect/>
          </a:stretch>
        </p:blipFill>
        <p:spPr>
          <a:xfrm>
            <a:off x="189974" y="187638"/>
            <a:ext cx="876300" cy="80955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779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59244b393a08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5400000">
            <a:off x="-99060" y="2039620"/>
            <a:ext cx="3953510" cy="2376805"/>
          </a:xfrm>
          <a:prstGeom prst="rect">
            <a:avLst/>
          </a:prstGeom>
        </p:spPr>
      </p:pic>
      <p:pic>
        <p:nvPicPr>
          <p:cNvPr id="8" name="图片 7" descr="59244b393a08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6200000">
            <a:off x="8629650" y="2039620"/>
            <a:ext cx="3953510" cy="237680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418759" y="-682893"/>
            <a:ext cx="7230110" cy="2990215"/>
            <a:chOff x="2570480" y="2540"/>
            <a:chExt cx="7230110" cy="2990215"/>
          </a:xfrm>
        </p:grpSpPr>
        <p:sp>
          <p:nvSpPr>
            <p:cNvPr id="19" name="矩形 18"/>
            <p:cNvSpPr/>
            <p:nvPr/>
          </p:nvSpPr>
          <p:spPr>
            <a:xfrm rot="5400000">
              <a:off x="4832985" y="-1126490"/>
              <a:ext cx="2704465" cy="4962525"/>
            </a:xfrm>
            <a:prstGeom prst="rect">
              <a:avLst/>
            </a:prstGeom>
            <a:gradFill>
              <a:gsLst>
                <a:gs pos="0">
                  <a:srgbClr val="025FA3">
                    <a:alpha val="100000"/>
                  </a:srgbClr>
                </a:gs>
                <a:gs pos="100000">
                  <a:srgbClr val="163069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" name="图片 3" descr="59244b3939fcf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2570480" y="2172970"/>
              <a:ext cx="7230110" cy="819785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6743998" y="2286532"/>
            <a:ext cx="45717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统筹</a:t>
            </a: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规划 稳步推进</a:t>
            </a:r>
            <a:endParaRPr lang="en-US" altLang="zh-CN" sz="2800" b="1" dirty="0" smtClean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市场</a:t>
            </a: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主导 政策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引导</a:t>
            </a:r>
            <a:endParaRPr lang="en-US" altLang="zh-CN" sz="2800" b="1" dirty="0" smtClean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  <a:cs typeface="+mn-ea"/>
              </a:rPr>
              <a:t>示范</a:t>
            </a: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</a:rPr>
              <a:t>引领 协调实施</a:t>
            </a:r>
            <a:endParaRPr lang="en-US" altLang="zh-CN" sz="2800" b="1" dirty="0" smtClean="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  <a:cs typeface="+mn-ea"/>
              </a:rPr>
              <a:t>加强</a:t>
            </a: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</a:rPr>
              <a:t>交流 共享发展</a:t>
            </a:r>
            <a:endParaRPr lang="en-US" altLang="zh-CN" sz="2800" b="1" dirty="0" smtClean="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338921" y="5053532"/>
            <a:ext cx="7230110" cy="3150870"/>
            <a:chOff x="2480945" y="3699510"/>
            <a:chExt cx="7230110" cy="3150870"/>
          </a:xfrm>
        </p:grpSpPr>
        <p:sp>
          <p:nvSpPr>
            <p:cNvPr id="7" name="矩形 6"/>
            <p:cNvSpPr/>
            <p:nvPr/>
          </p:nvSpPr>
          <p:spPr>
            <a:xfrm rot="16200000">
              <a:off x="4833620" y="3016885"/>
              <a:ext cx="2704465" cy="4962525"/>
            </a:xfrm>
            <a:prstGeom prst="rect">
              <a:avLst/>
            </a:prstGeom>
            <a:gradFill>
              <a:gsLst>
                <a:gs pos="0">
                  <a:srgbClr val="025FA3">
                    <a:alpha val="100000"/>
                  </a:srgbClr>
                </a:gs>
                <a:gs pos="100000">
                  <a:srgbClr val="163069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5" name="图片 4" descr="59244b3939fcf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>
            <a:xfrm rot="10800000">
              <a:off x="2480945" y="3699510"/>
              <a:ext cx="7230110" cy="819785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36" y="2197187"/>
            <a:ext cx="6307173" cy="2956897"/>
          </a:xfrm>
          <a:prstGeom prst="rect">
            <a:avLst/>
          </a:prstGeom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1" name="图片 2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b="29196"/>
          <a:stretch>
            <a:fillRect/>
          </a:stretch>
        </p:blipFill>
        <p:spPr>
          <a:xfrm>
            <a:off x="189974" y="187638"/>
            <a:ext cx="876300" cy="80955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4141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59244b393a08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5400000">
            <a:off x="-99060" y="2039620"/>
            <a:ext cx="3953510" cy="2376805"/>
          </a:xfrm>
          <a:prstGeom prst="rect">
            <a:avLst/>
          </a:prstGeom>
        </p:spPr>
      </p:pic>
      <p:pic>
        <p:nvPicPr>
          <p:cNvPr id="8" name="图片 7" descr="59244b393a08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6200000">
            <a:off x="8629650" y="2039620"/>
            <a:ext cx="3953510" cy="237680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338921" y="-682893"/>
            <a:ext cx="7230110" cy="2990215"/>
            <a:chOff x="2570480" y="2540"/>
            <a:chExt cx="7230110" cy="2990215"/>
          </a:xfrm>
        </p:grpSpPr>
        <p:sp>
          <p:nvSpPr>
            <p:cNvPr id="19" name="矩形 18"/>
            <p:cNvSpPr/>
            <p:nvPr/>
          </p:nvSpPr>
          <p:spPr>
            <a:xfrm rot="5400000">
              <a:off x="4832985" y="-1126490"/>
              <a:ext cx="2704465" cy="4962525"/>
            </a:xfrm>
            <a:prstGeom prst="rect">
              <a:avLst/>
            </a:prstGeom>
            <a:gradFill>
              <a:gsLst>
                <a:gs pos="0">
                  <a:srgbClr val="025FA3">
                    <a:alpha val="100000"/>
                  </a:srgbClr>
                </a:gs>
                <a:gs pos="100000">
                  <a:srgbClr val="163069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" name="图片 3" descr="59244b3939fcf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2570480" y="2172970"/>
              <a:ext cx="7230110" cy="819785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6796098" y="2322294"/>
            <a:ext cx="43151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创新</a:t>
            </a: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引领   数据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赋能　　共建</a:t>
            </a: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共享   融合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发展　　防范</a:t>
            </a: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风险   保障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安全　　</a:t>
            </a: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勇于探索   试点先行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338921" y="5053532"/>
            <a:ext cx="7230110" cy="3150870"/>
            <a:chOff x="2480945" y="3699510"/>
            <a:chExt cx="7230110" cy="3150870"/>
          </a:xfrm>
        </p:grpSpPr>
        <p:sp>
          <p:nvSpPr>
            <p:cNvPr id="7" name="矩形 6"/>
            <p:cNvSpPr/>
            <p:nvPr/>
          </p:nvSpPr>
          <p:spPr>
            <a:xfrm rot="16200000">
              <a:off x="4833620" y="3016885"/>
              <a:ext cx="2704465" cy="4962525"/>
            </a:xfrm>
            <a:prstGeom prst="rect">
              <a:avLst/>
            </a:prstGeom>
            <a:gradFill>
              <a:gsLst>
                <a:gs pos="0">
                  <a:srgbClr val="025FA3">
                    <a:alpha val="100000"/>
                  </a:srgbClr>
                </a:gs>
                <a:gs pos="100000">
                  <a:srgbClr val="163069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5" name="图片 4" descr="59244b3939fcf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>
            <a:xfrm rot="10800000">
              <a:off x="2480945" y="3699510"/>
              <a:ext cx="7230110" cy="819785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43" y="1487537"/>
            <a:ext cx="6206513" cy="4709496"/>
          </a:xfrm>
          <a:prstGeom prst="rect">
            <a:avLst/>
          </a:prstGeom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2" name="图片 2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b="29196"/>
          <a:stretch>
            <a:fillRect/>
          </a:stretch>
        </p:blipFill>
        <p:spPr>
          <a:xfrm>
            <a:off x="189974" y="187638"/>
            <a:ext cx="876300" cy="80955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188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2192000" cy="3515741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57" name="object 9"/>
          <p:cNvSpPr/>
          <p:nvPr/>
        </p:nvSpPr>
        <p:spPr>
          <a:xfrm>
            <a:off x="1259523" y="3520718"/>
            <a:ext cx="455930" cy="3108325"/>
          </a:xfrm>
          <a:custGeom>
            <a:avLst/>
            <a:gdLst/>
            <a:ahLst/>
            <a:cxnLst/>
            <a:rect l="l" t="t" r="r" b="b"/>
            <a:pathLst>
              <a:path w="455930" h="3108325">
                <a:moveTo>
                  <a:pt x="0" y="3108071"/>
                </a:moveTo>
                <a:lnTo>
                  <a:pt x="455485" y="3108071"/>
                </a:lnTo>
                <a:lnTo>
                  <a:pt x="455485" y="0"/>
                </a:lnTo>
                <a:lnTo>
                  <a:pt x="0" y="0"/>
                </a:lnTo>
                <a:lnTo>
                  <a:pt x="0" y="3108071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59" name="object 11"/>
          <p:cNvSpPr txBox="1"/>
          <p:nvPr/>
        </p:nvSpPr>
        <p:spPr>
          <a:xfrm>
            <a:off x="1815886" y="3520784"/>
            <a:ext cx="1377315" cy="360000"/>
          </a:xfrm>
          <a:prstGeom prst="rect">
            <a:avLst/>
          </a:prstGeom>
          <a:solidFill>
            <a:srgbClr val="2755BB"/>
          </a:solidFill>
        </p:spPr>
        <p:txBody>
          <a:bodyPr vert="horz" wrap="square" lIns="0" tIns="36000" rIns="0" bIns="0" rtlCol="0">
            <a:noAutofit/>
          </a:bodyPr>
          <a:lstStyle/>
          <a:p>
            <a:pPr marL="116205">
              <a:spcBef>
                <a:spcPts val="1030"/>
              </a:spcBef>
            </a:pPr>
            <a:r>
              <a:rPr b="1" dirty="0">
                <a:solidFill>
                  <a:srgbClr val="FFFF00"/>
                </a:solidFill>
                <a:cs typeface="+mn-ea"/>
                <a:sym typeface="+mn-lt"/>
              </a:rPr>
              <a:t>品质型</a:t>
            </a:r>
            <a:r>
              <a:rPr b="1" dirty="0">
                <a:solidFill>
                  <a:schemeClr val="bg1"/>
                </a:solidFill>
                <a:cs typeface="+mn-ea"/>
                <a:sym typeface="+mn-lt"/>
              </a:rPr>
              <a:t>公路</a:t>
            </a:r>
            <a:endParaRPr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0" name="object 12"/>
          <p:cNvSpPr txBox="1"/>
          <p:nvPr/>
        </p:nvSpPr>
        <p:spPr>
          <a:xfrm>
            <a:off x="1815886" y="4219448"/>
            <a:ext cx="1377315" cy="360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0" tIns="39600" rIns="0" bIns="0" rtlCol="0">
            <a:spAutoFit/>
          </a:bodyPr>
          <a:lstStyle/>
          <a:p>
            <a:pPr marL="116205">
              <a:spcBef>
                <a:spcPts val="1030"/>
              </a:spcBef>
            </a:pPr>
            <a:r>
              <a:rPr b="1" dirty="0">
                <a:solidFill>
                  <a:srgbClr val="FFFF00"/>
                </a:solidFill>
                <a:cs typeface="+mn-ea"/>
                <a:sym typeface="+mn-lt"/>
              </a:rPr>
              <a:t>平安型</a:t>
            </a:r>
            <a:r>
              <a:rPr b="1" dirty="0">
                <a:solidFill>
                  <a:schemeClr val="bg1"/>
                </a:solidFill>
                <a:cs typeface="+mn-ea"/>
                <a:sym typeface="+mn-lt"/>
              </a:rPr>
              <a:t>公路</a:t>
            </a:r>
            <a:endParaRPr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1" name="object 13"/>
          <p:cNvSpPr txBox="1"/>
          <p:nvPr/>
        </p:nvSpPr>
        <p:spPr>
          <a:xfrm>
            <a:off x="1815886" y="4871462"/>
            <a:ext cx="1377315" cy="360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0" tIns="39600" rIns="0" bIns="0" rtlCol="0">
            <a:spAutoFit/>
          </a:bodyPr>
          <a:lstStyle>
            <a:defPPr>
              <a:defRPr lang="zh-CN"/>
            </a:defPPr>
            <a:lvl1pPr marL="116205">
              <a:spcBef>
                <a:spcPts val="1030"/>
              </a:spcBef>
              <a:defRPr b="1">
                <a:solidFill>
                  <a:srgbClr val="FFFF00"/>
                </a:solidFill>
                <a:cs typeface="+mn-ea"/>
              </a:defRPr>
            </a:lvl1pPr>
          </a:lstStyle>
          <a:p>
            <a:r>
              <a:rPr dirty="0">
                <a:solidFill>
                  <a:srgbClr val="FF0000"/>
                </a:solidFill>
                <a:sym typeface="+mn-lt"/>
              </a:rPr>
              <a:t>生态型</a:t>
            </a:r>
            <a:r>
              <a:rPr dirty="0">
                <a:solidFill>
                  <a:schemeClr val="bg1"/>
                </a:solidFill>
                <a:sym typeface="+mn-lt"/>
              </a:rPr>
              <a:t>公路</a:t>
            </a:r>
          </a:p>
        </p:txBody>
      </p:sp>
      <p:sp>
        <p:nvSpPr>
          <p:cNvPr id="62" name="object 14"/>
          <p:cNvSpPr txBox="1"/>
          <p:nvPr/>
        </p:nvSpPr>
        <p:spPr>
          <a:xfrm>
            <a:off x="1815886" y="5570126"/>
            <a:ext cx="1377315" cy="360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0" tIns="36000" rIns="0" bIns="0" rtlCol="0">
            <a:spAutoFit/>
          </a:bodyPr>
          <a:lstStyle/>
          <a:p>
            <a:pPr marL="116205">
              <a:spcBef>
                <a:spcPts val="1030"/>
              </a:spcBef>
            </a:pPr>
            <a:r>
              <a:rPr b="1" dirty="0">
                <a:solidFill>
                  <a:srgbClr val="FFFF00"/>
                </a:solidFill>
                <a:cs typeface="+mn-ea"/>
                <a:sym typeface="+mn-lt"/>
              </a:rPr>
              <a:t>服务型</a:t>
            </a:r>
            <a:r>
              <a:rPr b="1" dirty="0">
                <a:solidFill>
                  <a:schemeClr val="bg1"/>
                </a:solidFill>
                <a:cs typeface="+mn-ea"/>
                <a:sym typeface="+mn-lt"/>
              </a:rPr>
              <a:t>公路</a:t>
            </a:r>
            <a:endParaRPr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815886" y="6268788"/>
            <a:ext cx="1377315" cy="360000"/>
            <a:chOff x="2293735" y="6192704"/>
            <a:chExt cx="1377315" cy="360000"/>
          </a:xfrm>
        </p:grpSpPr>
        <p:sp>
          <p:nvSpPr>
            <p:cNvPr id="63" name="object 15"/>
            <p:cNvSpPr/>
            <p:nvPr/>
          </p:nvSpPr>
          <p:spPr>
            <a:xfrm>
              <a:off x="2293735" y="6192704"/>
              <a:ext cx="1377315" cy="360000"/>
            </a:xfrm>
            <a:custGeom>
              <a:avLst/>
              <a:gdLst/>
              <a:ahLst/>
              <a:cxnLst/>
              <a:rect l="l" t="t" r="r" b="b"/>
              <a:pathLst>
                <a:path w="1377314" h="552450">
                  <a:moveTo>
                    <a:pt x="0" y="552195"/>
                  </a:moveTo>
                  <a:lnTo>
                    <a:pt x="1377188" y="552195"/>
                  </a:lnTo>
                  <a:lnTo>
                    <a:pt x="1377188" y="0"/>
                  </a:lnTo>
                  <a:lnTo>
                    <a:pt x="0" y="0"/>
                  </a:lnTo>
                  <a:lnTo>
                    <a:pt x="0" y="552195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txBody>
            <a:bodyPr wrap="square" lIns="0" tIns="36000" rIns="0" bIns="0" rtlCol="0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64" name="object 16"/>
            <p:cNvSpPr txBox="1"/>
            <p:nvPr/>
          </p:nvSpPr>
          <p:spPr>
            <a:xfrm>
              <a:off x="2398192" y="6229194"/>
              <a:ext cx="1168400" cy="2870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b="1" dirty="0">
                  <a:solidFill>
                    <a:srgbClr val="FFFF00"/>
                  </a:solidFill>
                  <a:cs typeface="+mn-ea"/>
                  <a:sym typeface="+mn-lt"/>
                </a:rPr>
                <a:t>阳光型</a:t>
              </a:r>
              <a:r>
                <a:rPr b="1" dirty="0">
                  <a:solidFill>
                    <a:srgbClr val="FFFFFF"/>
                  </a:solidFill>
                  <a:cs typeface="+mn-ea"/>
                  <a:sym typeface="+mn-lt"/>
                </a:rPr>
                <a:t>公路</a:t>
              </a:r>
              <a:endParaRPr dirty="0"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160012" y="3520717"/>
            <a:ext cx="6993890" cy="3108071"/>
            <a:chOff x="4160012" y="3520717"/>
            <a:chExt cx="6993890" cy="3108071"/>
          </a:xfrm>
        </p:grpSpPr>
        <p:sp>
          <p:nvSpPr>
            <p:cNvPr id="65" name="object 17"/>
            <p:cNvSpPr/>
            <p:nvPr/>
          </p:nvSpPr>
          <p:spPr>
            <a:xfrm>
              <a:off x="7243064" y="3520717"/>
              <a:ext cx="3910838" cy="310807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66" name="object 18"/>
            <p:cNvSpPr/>
            <p:nvPr/>
          </p:nvSpPr>
          <p:spPr>
            <a:xfrm>
              <a:off x="4160012" y="3520717"/>
              <a:ext cx="2707513" cy="310807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cs typeface="+mn-ea"/>
                <a:sym typeface="+mn-lt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76" y="935148"/>
            <a:ext cx="377984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3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8" descr="https://timgsa.baidu.com/timg?image&amp;quality=80&amp;size=b9999_10000&amp;sec=1561287427573&amp;di=71e5e8851d740ca28e82abd99204746d&amp;imgtype=0&amp;src=http%3A%2F%2Fimg01.cztv.com%2F201607%2F13%2F985b1f02c62c9a4afbe32fe0aee619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18" y="3521833"/>
            <a:ext cx="3380496" cy="249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1"/>
            <a:ext cx="12192000" cy="3515741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方正琥珀繁体" panose="02010601030101010101" pitchFamily="2" charset="-122"/>
              <a:ea typeface="方正琥珀繁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7" name="object 13"/>
          <p:cNvSpPr txBox="1"/>
          <p:nvPr/>
        </p:nvSpPr>
        <p:spPr>
          <a:xfrm>
            <a:off x="2052312" y="6172612"/>
            <a:ext cx="723683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sz="2000" b="1" dirty="0" err="1">
                <a:solidFill>
                  <a:schemeClr val="bg1"/>
                </a:solidFill>
                <a:cs typeface="+mn-ea"/>
                <a:sym typeface="+mn-lt"/>
              </a:rPr>
              <a:t>建设“</a:t>
            </a:r>
            <a:r>
              <a:rPr sz="2000" b="1" dirty="0" err="1">
                <a:solidFill>
                  <a:srgbClr val="FFFF00"/>
                </a:solidFill>
                <a:cs typeface="+mn-ea"/>
                <a:sym typeface="+mn-lt"/>
              </a:rPr>
              <a:t>安全耐久</a:t>
            </a:r>
            <a:r>
              <a:rPr sz="2000" b="1" dirty="0" err="1" smtClean="0">
                <a:solidFill>
                  <a:schemeClr val="bg1"/>
                </a:solidFill>
                <a:cs typeface="+mn-ea"/>
                <a:sym typeface="+mn-lt"/>
              </a:rPr>
              <a:t>、</a:t>
            </a:r>
            <a:r>
              <a:rPr sz="2000" b="1" dirty="0" err="1" smtClean="0">
                <a:solidFill>
                  <a:srgbClr val="FFFF00"/>
                </a:solidFill>
                <a:cs typeface="+mn-ea"/>
                <a:sym typeface="+mn-lt"/>
              </a:rPr>
              <a:t>舒适美观</a:t>
            </a:r>
            <a:r>
              <a:rPr sz="2000" b="1" dirty="0" err="1">
                <a:solidFill>
                  <a:schemeClr val="bg1"/>
                </a:solidFill>
                <a:cs typeface="+mn-ea"/>
                <a:sym typeface="+mn-lt"/>
              </a:rPr>
              <a:t>、</a:t>
            </a:r>
            <a:r>
              <a:rPr sz="2000" b="1" dirty="0" err="1" smtClean="0">
                <a:solidFill>
                  <a:srgbClr val="FFFF00"/>
                </a:solidFill>
                <a:cs typeface="+mn-ea"/>
                <a:sym typeface="+mn-lt"/>
              </a:rPr>
              <a:t>生态和谐</a:t>
            </a:r>
            <a:r>
              <a:rPr sz="2000" b="1" dirty="0" err="1">
                <a:solidFill>
                  <a:schemeClr val="bg1"/>
                </a:solidFill>
                <a:cs typeface="+mn-ea"/>
                <a:sym typeface="+mn-lt"/>
              </a:rPr>
              <a:t>、</a:t>
            </a:r>
            <a:r>
              <a:rPr sz="2000" b="1" dirty="0" err="1">
                <a:solidFill>
                  <a:srgbClr val="FFFF00"/>
                </a:solidFill>
                <a:cs typeface="+mn-ea"/>
                <a:sym typeface="+mn-lt"/>
              </a:rPr>
              <a:t>服务优质</a:t>
            </a:r>
            <a:r>
              <a:rPr sz="2000" b="1" dirty="0" err="1">
                <a:solidFill>
                  <a:schemeClr val="bg1"/>
                </a:solidFill>
                <a:cs typeface="+mn-ea"/>
                <a:sym typeface="+mn-lt"/>
              </a:rPr>
              <a:t>”</a:t>
            </a:r>
            <a:r>
              <a:rPr sz="2000" b="1" dirty="0" err="1" smtClean="0">
                <a:solidFill>
                  <a:schemeClr val="bg1"/>
                </a:solidFill>
                <a:cs typeface="+mn-ea"/>
                <a:sym typeface="+mn-lt"/>
              </a:rPr>
              <a:t>的绿色公路</a:t>
            </a:r>
            <a:endParaRPr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4" name="Picture 30" descr="https://timgsa.baidu.com/timg?image&amp;quality=80&amp;size=b9999_10000&amp;sec=1561287548592&amp;di=2f81e667981abe36251ac3f07f80f887&amp;imgtype=0&amp;src=http%3A%2F%2Fwww.knows-ad.com%2FUpFile%2F201407%2F20140711374220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207" y="3515742"/>
            <a:ext cx="3564915" cy="249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92"/>
          <a:stretch>
            <a:fillRect/>
          </a:stretch>
        </p:blipFill>
        <p:spPr bwMode="auto">
          <a:xfrm>
            <a:off x="8240815" y="3521833"/>
            <a:ext cx="3492467" cy="249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ïşḻïďê-PA_矩形 12"/>
          <p:cNvSpPr/>
          <p:nvPr/>
        </p:nvSpPr>
        <p:spPr>
          <a:xfrm>
            <a:off x="436018" y="5547662"/>
            <a:ext cx="11297264" cy="477629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27" name="ïşḻïďê-PA_圆角矩形 39"/>
          <p:cNvSpPr/>
          <p:nvPr/>
        </p:nvSpPr>
        <p:spPr>
          <a:xfrm>
            <a:off x="1586206" y="3331509"/>
            <a:ext cx="1080120" cy="422865"/>
          </a:xfrm>
          <a:prstGeom prst="roundRect">
            <a:avLst>
              <a:gd name="adj" fmla="val 13693"/>
            </a:avLst>
          </a:prstGeom>
          <a:solidFill>
            <a:srgbClr val="2D5D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lstStyle/>
          <a:p>
            <a:pPr algn="ctr"/>
            <a:r>
              <a:rPr lang="zh-CN" altLang="en-US" sz="2400" b="1" dirty="0" smtClean="0">
                <a:cs typeface="+mn-ea"/>
                <a:sym typeface="+mn-lt"/>
              </a:rPr>
              <a:t>公  路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28" name="ïşḻïďê-PA_圆角矩形 40"/>
          <p:cNvSpPr/>
          <p:nvPr/>
        </p:nvSpPr>
        <p:spPr>
          <a:xfrm>
            <a:off x="5539674" y="3310404"/>
            <a:ext cx="1080120" cy="422865"/>
          </a:xfrm>
          <a:prstGeom prst="roundRect">
            <a:avLst>
              <a:gd name="adj" fmla="val 13693"/>
            </a:avLst>
          </a:prstGeom>
          <a:solidFill>
            <a:srgbClr val="2D5D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lstStyle/>
          <a:p>
            <a:pPr algn="ctr"/>
            <a:r>
              <a:rPr lang="zh-CN" altLang="en-US" sz="2400" b="1" dirty="0" smtClean="0">
                <a:cs typeface="+mn-ea"/>
                <a:sym typeface="+mn-lt"/>
              </a:rPr>
              <a:t>交  旅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35" name="ïşḻïďê-PA_圆角矩形 41"/>
          <p:cNvSpPr/>
          <p:nvPr/>
        </p:nvSpPr>
        <p:spPr>
          <a:xfrm>
            <a:off x="9480960" y="3302130"/>
            <a:ext cx="1080120" cy="422865"/>
          </a:xfrm>
          <a:prstGeom prst="roundRect">
            <a:avLst>
              <a:gd name="adj" fmla="val 13693"/>
            </a:avLst>
          </a:prstGeom>
          <a:solidFill>
            <a:srgbClr val="2D5D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lstStyle/>
          <a:p>
            <a:pPr algn="ctr"/>
            <a:r>
              <a:rPr lang="zh-CN" altLang="en-US" sz="2400" b="1" dirty="0">
                <a:cs typeface="+mn-ea"/>
                <a:sym typeface="+mn-lt"/>
              </a:rPr>
              <a:t>服务区</a:t>
            </a:r>
          </a:p>
        </p:txBody>
      </p:sp>
      <p:sp>
        <p:nvSpPr>
          <p:cNvPr id="18" name="object 14"/>
          <p:cNvSpPr txBox="1"/>
          <p:nvPr/>
        </p:nvSpPr>
        <p:spPr>
          <a:xfrm>
            <a:off x="4235626" y="5555936"/>
            <a:ext cx="5751422" cy="4072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sz="2000" b="1" dirty="0" err="1" smtClean="0">
                <a:cs typeface="+mn-ea"/>
                <a:sym typeface="+mn-lt"/>
              </a:rPr>
              <a:t>提高工程的内在质量和外在品味</a:t>
            </a:r>
            <a:endParaRPr sz="2000" dirty="0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172" y="939534"/>
            <a:ext cx="3767655" cy="926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 animBg="1"/>
      <p:bldP spid="27" grpId="0" animBg="1"/>
      <p:bldP spid="28" grpId="0" animBg="1"/>
      <p:bldP spid="35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天空, 户外, 城市, 建筑物&#10;&#10;描述已自动生成"/>
          <p:cNvPicPr>
            <a:picLocks noChangeAspect="1"/>
          </p:cNvPicPr>
          <p:nvPr/>
        </p:nvPicPr>
        <p:blipFill rotWithShape="1">
          <a:blip r:embed="rId4" cstate="screen">
            <a:grayscl/>
          </a:blip>
          <a:srcRect/>
          <a:stretch>
            <a:fillRect/>
          </a:stretch>
        </p:blipFill>
        <p:spPr>
          <a:xfrm>
            <a:off x="-10971" y="0"/>
            <a:ext cx="12213941" cy="6858000"/>
          </a:xfrm>
          <a:custGeom>
            <a:avLst/>
            <a:gdLst>
              <a:gd name="connsiteX0" fmla="*/ 0 w 9160456"/>
              <a:gd name="connsiteY0" fmla="*/ 0 h 5143500"/>
              <a:gd name="connsiteX1" fmla="*/ 9160456 w 9160456"/>
              <a:gd name="connsiteY1" fmla="*/ 0 h 5143500"/>
              <a:gd name="connsiteX2" fmla="*/ 9160456 w 9160456"/>
              <a:gd name="connsiteY2" fmla="*/ 5143500 h 5143500"/>
              <a:gd name="connsiteX3" fmla="*/ 0 w 9160456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0456" h="5143500">
                <a:moveTo>
                  <a:pt x="0" y="0"/>
                </a:moveTo>
                <a:lnTo>
                  <a:pt x="9160456" y="0"/>
                </a:lnTo>
                <a:lnTo>
                  <a:pt x="9160456" y="5143500"/>
                </a:lnTo>
                <a:lnTo>
                  <a:pt x="0" y="5143500"/>
                </a:lnTo>
                <a:close/>
              </a:path>
            </a:pathLst>
          </a:custGeom>
        </p:spPr>
      </p:pic>
      <p:sp>
        <p:nvSpPr>
          <p:cNvPr id="33" name="等腰三角形 32"/>
          <p:cNvSpPr/>
          <p:nvPr/>
        </p:nvSpPr>
        <p:spPr>
          <a:xfrm rot="19488173" flipV="1">
            <a:off x="2054662" y="3162997"/>
            <a:ext cx="717595" cy="4053328"/>
          </a:xfrm>
          <a:prstGeom prst="triangle">
            <a:avLst>
              <a:gd name="adj" fmla="val 0"/>
            </a:avLst>
          </a:prstGeom>
          <a:solidFill>
            <a:srgbClr val="E1C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3" name="等腰三角形 2"/>
          <p:cNvSpPr/>
          <p:nvPr/>
        </p:nvSpPr>
        <p:spPr>
          <a:xfrm rot="16200000" flipH="1">
            <a:off x="9939985" y="4542926"/>
            <a:ext cx="3621025" cy="904949"/>
          </a:xfrm>
          <a:prstGeom prst="triangle">
            <a:avLst>
              <a:gd name="adj" fmla="val 58849"/>
            </a:avLst>
          </a:prstGeom>
          <a:solidFill>
            <a:srgbClr val="E1C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4" name="等腰三角形 3"/>
          <p:cNvSpPr/>
          <p:nvPr/>
        </p:nvSpPr>
        <p:spPr>
          <a:xfrm flipH="1" flipV="1">
            <a:off x="0" y="-21021"/>
            <a:ext cx="8911489" cy="6879021"/>
          </a:xfrm>
          <a:prstGeom prst="triangle">
            <a:avLst>
              <a:gd name="adj" fmla="val 64307"/>
            </a:avLst>
          </a:prstGeom>
          <a:solidFill>
            <a:srgbClr val="16306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8894" y="1718366"/>
            <a:ext cx="5081891" cy="3370153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lIns="0" tIns="0" r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打造绿水青山转化为金山银山的通途，公路串联起“山海林田湖、城镇</a:t>
            </a: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乡村景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”， 打造自然</a:t>
            </a: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生态、畅通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舒适、美丽致富的</a:t>
            </a: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“风情走廊”，构</a:t>
            </a:r>
            <a:endParaRPr lang="en-US" altLang="zh-CN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建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自然</a:t>
            </a: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风景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、科创产业、生态</a:t>
            </a: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富民和历</a:t>
            </a:r>
            <a:endParaRPr lang="en-US" altLang="zh-CN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史人文四条线，将“</a:t>
            </a:r>
            <a:r>
              <a:rPr lang="zh-CN" altLang="en-US" b="1" dirty="0" smtClean="0">
                <a:solidFill>
                  <a:srgbClr val="FFFF00"/>
                </a:solidFill>
                <a:cs typeface="+mn-ea"/>
                <a:sym typeface="+mn-lt"/>
              </a:rPr>
              <a:t>修一条路</a:t>
            </a:r>
            <a:r>
              <a:rPr lang="zh-CN" altLang="en-US" b="1" dirty="0" smtClean="0">
                <a:solidFill>
                  <a:schemeClr val="bg1"/>
                </a:solidFill>
                <a:cs typeface="+mn-ea"/>
                <a:sym typeface="+mn-lt"/>
              </a:rPr>
              <a:t>、</a:t>
            </a:r>
            <a:r>
              <a:rPr lang="zh-CN" altLang="en-US" b="1" dirty="0" smtClean="0">
                <a:solidFill>
                  <a:srgbClr val="FFFF00"/>
                </a:solidFill>
                <a:cs typeface="+mn-ea"/>
                <a:sym typeface="+mn-lt"/>
              </a:rPr>
              <a:t>造</a:t>
            </a:r>
            <a:endParaRPr lang="en-US" altLang="zh-CN" b="1" dirty="0" smtClean="0">
              <a:solidFill>
                <a:srgbClr val="FFFF00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 smtClean="0">
                <a:solidFill>
                  <a:srgbClr val="FFFF00"/>
                </a:solidFill>
                <a:cs typeface="+mn-ea"/>
                <a:sym typeface="+mn-lt"/>
              </a:rPr>
              <a:t>一</a:t>
            </a:r>
            <a:r>
              <a:rPr lang="zh-CN" altLang="en-US" b="1" dirty="0">
                <a:solidFill>
                  <a:srgbClr val="FFFF00"/>
                </a:solidFill>
                <a:cs typeface="+mn-ea"/>
                <a:sym typeface="+mn-lt"/>
              </a:rPr>
              <a:t>片景</a:t>
            </a: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、</a:t>
            </a:r>
            <a:r>
              <a:rPr lang="zh-CN" altLang="en-US" b="1" dirty="0">
                <a:solidFill>
                  <a:srgbClr val="FFFF00"/>
                </a:solidFill>
                <a:cs typeface="+mn-ea"/>
                <a:sym typeface="+mn-lt"/>
              </a:rPr>
              <a:t>富</a:t>
            </a:r>
            <a:r>
              <a:rPr lang="zh-CN" altLang="en-US" b="1" dirty="0" smtClean="0">
                <a:solidFill>
                  <a:srgbClr val="FFFF00"/>
                </a:solidFill>
                <a:cs typeface="+mn-ea"/>
                <a:sym typeface="+mn-lt"/>
              </a:rPr>
              <a:t>一方百姓</a:t>
            </a: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”的理念</a:t>
            </a:r>
            <a:endParaRPr lang="en-US" altLang="zh-CN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贯穿交通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规</a:t>
            </a: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划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、设计、建设</a:t>
            </a: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、</a:t>
            </a:r>
            <a:endParaRPr lang="en-US" altLang="zh-CN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运营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、管理全过程。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10128448" y="6317677"/>
            <a:ext cx="338669" cy="333153"/>
            <a:chOff x="6660001" y="1684182"/>
            <a:chExt cx="829062" cy="815560"/>
          </a:xfrm>
        </p:grpSpPr>
        <p:sp>
          <p:nvSpPr>
            <p:cNvPr id="16" name="Oval 9"/>
            <p:cNvSpPr>
              <a:spLocks noChangeArrowheads="1"/>
            </p:cNvSpPr>
            <p:nvPr/>
          </p:nvSpPr>
          <p:spPr bwMode="auto">
            <a:xfrm>
              <a:off x="6660001" y="1684182"/>
              <a:ext cx="829062" cy="81556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flipH="1">
              <a:off x="6833235" y="1818954"/>
              <a:ext cx="482594" cy="438710"/>
            </a:xfrm>
            <a:custGeom>
              <a:avLst/>
              <a:gdLst>
                <a:gd name="connsiteX0" fmla="*/ 803003 w 1250950"/>
                <a:gd name="connsiteY0" fmla="*/ 863471 h 1139853"/>
                <a:gd name="connsiteX1" fmla="*/ 820326 w 1250950"/>
                <a:gd name="connsiteY1" fmla="*/ 865925 h 1139853"/>
                <a:gd name="connsiteX2" fmla="*/ 1090156 w 1250950"/>
                <a:gd name="connsiteY2" fmla="*/ 1025268 h 1139853"/>
                <a:gd name="connsiteX3" fmla="*/ 1098216 w 1250950"/>
                <a:gd name="connsiteY3" fmla="*/ 1056576 h 1139853"/>
                <a:gd name="connsiteX4" fmla="*/ 1098216 w 1250950"/>
                <a:gd name="connsiteY4" fmla="*/ 1056575 h 1139853"/>
                <a:gd name="connsiteX5" fmla="*/ 1066908 w 1250950"/>
                <a:gd name="connsiteY5" fmla="*/ 1064635 h 1139853"/>
                <a:gd name="connsiteX6" fmla="*/ 797078 w 1250950"/>
                <a:gd name="connsiteY6" fmla="*/ 905293 h 1139853"/>
                <a:gd name="connsiteX7" fmla="*/ 789018 w 1250950"/>
                <a:gd name="connsiteY7" fmla="*/ 873985 h 1139853"/>
                <a:gd name="connsiteX8" fmla="*/ 803003 w 1250950"/>
                <a:gd name="connsiteY8" fmla="*/ 863471 h 1139853"/>
                <a:gd name="connsiteX9" fmla="*/ 446224 w 1250950"/>
                <a:gd name="connsiteY9" fmla="*/ 862581 h 1139853"/>
                <a:gd name="connsiteX10" fmla="*/ 460274 w 1250950"/>
                <a:gd name="connsiteY10" fmla="*/ 873008 h 1139853"/>
                <a:gd name="connsiteX11" fmla="*/ 452409 w 1250950"/>
                <a:gd name="connsiteY11" fmla="*/ 904366 h 1139853"/>
                <a:gd name="connsiteX12" fmla="*/ 183572 w 1250950"/>
                <a:gd name="connsiteY12" fmla="*/ 1065379 h 1139853"/>
                <a:gd name="connsiteX13" fmla="*/ 152215 w 1250950"/>
                <a:gd name="connsiteY13" fmla="*/ 1057513 h 1139853"/>
                <a:gd name="connsiteX14" fmla="*/ 152216 w 1250950"/>
                <a:gd name="connsiteY14" fmla="*/ 1057514 h 1139853"/>
                <a:gd name="connsiteX15" fmla="*/ 160082 w 1250950"/>
                <a:gd name="connsiteY15" fmla="*/ 1026156 h 1139853"/>
                <a:gd name="connsiteX16" fmla="*/ 428917 w 1250950"/>
                <a:gd name="connsiteY16" fmla="*/ 865143 h 1139853"/>
                <a:gd name="connsiteX17" fmla="*/ 446224 w 1250950"/>
                <a:gd name="connsiteY17" fmla="*/ 862581 h 1139853"/>
                <a:gd name="connsiteX18" fmla="*/ 1250950 w 1250950"/>
                <a:gd name="connsiteY18" fmla="*/ 460461 h 1139853"/>
                <a:gd name="connsiteX19" fmla="*/ 640444 w 1250950"/>
                <a:gd name="connsiteY19" fmla="*/ 812938 h 1139853"/>
                <a:gd name="connsiteX20" fmla="*/ 625478 w 1250950"/>
                <a:gd name="connsiteY20" fmla="*/ 815382 h 1139853"/>
                <a:gd name="connsiteX21" fmla="*/ 626513 w 1250950"/>
                <a:gd name="connsiteY21" fmla="*/ 789509 h 1139853"/>
                <a:gd name="connsiteX22" fmla="*/ 625475 w 1250950"/>
                <a:gd name="connsiteY22" fmla="*/ 790124 h 1139853"/>
                <a:gd name="connsiteX23" fmla="*/ 624374 w 1250950"/>
                <a:gd name="connsiteY23" fmla="*/ 789472 h 1139853"/>
                <a:gd name="connsiteX24" fmla="*/ 625472 w 1250950"/>
                <a:gd name="connsiteY24" fmla="*/ 815381 h 1139853"/>
                <a:gd name="connsiteX25" fmla="*/ 610441 w 1250950"/>
                <a:gd name="connsiteY25" fmla="*/ 812900 h 1139853"/>
                <a:gd name="connsiteX26" fmla="*/ 0 w 1250950"/>
                <a:gd name="connsiteY26" fmla="*/ 460461 h 1139853"/>
                <a:gd name="connsiteX27" fmla="*/ 0 w 1250950"/>
                <a:gd name="connsiteY27" fmla="*/ 991154 h 1139853"/>
                <a:gd name="connsiteX28" fmla="*/ 148699 w 1250950"/>
                <a:gd name="connsiteY28" fmla="*/ 1139853 h 1139853"/>
                <a:gd name="connsiteX29" fmla="*/ 1102251 w 1250950"/>
                <a:gd name="connsiteY29" fmla="*/ 1139853 h 1139853"/>
                <a:gd name="connsiteX30" fmla="*/ 1250950 w 1250950"/>
                <a:gd name="connsiteY30" fmla="*/ 991154 h 1139853"/>
                <a:gd name="connsiteX31" fmla="*/ 627124 w 1250950"/>
                <a:gd name="connsiteY31" fmla="*/ 0 h 1139853"/>
                <a:gd name="connsiteX32" fmla="*/ 625476 w 1250950"/>
                <a:gd name="connsiteY32" fmla="*/ 254 h 1139853"/>
                <a:gd name="connsiteX33" fmla="*/ 623826 w 1250950"/>
                <a:gd name="connsiteY33" fmla="*/ 0 h 1139853"/>
                <a:gd name="connsiteX34" fmla="*/ 516466 w 1250950"/>
                <a:gd name="connsiteY34" fmla="*/ 33878 h 1139853"/>
                <a:gd name="connsiteX35" fmla="*/ 513210 w 1250950"/>
                <a:gd name="connsiteY35" fmla="*/ 37558 h 1139853"/>
                <a:gd name="connsiteX36" fmla="*/ 28743 w 1250950"/>
                <a:gd name="connsiteY36" fmla="*/ 358393 h 1139853"/>
                <a:gd name="connsiteX37" fmla="*/ 29589 w 1250950"/>
                <a:gd name="connsiteY37" fmla="*/ 359776 h 1139853"/>
                <a:gd name="connsiteX38" fmla="*/ 28088 w 1250950"/>
                <a:gd name="connsiteY38" fmla="*/ 360547 h 1139853"/>
                <a:gd name="connsiteX39" fmla="*/ 7537 w 1250950"/>
                <a:gd name="connsiteY39" fmla="*/ 383769 h 1139853"/>
                <a:gd name="connsiteX40" fmla="*/ 1043 w 1250950"/>
                <a:gd name="connsiteY40" fmla="*/ 408272 h 1139853"/>
                <a:gd name="connsiteX41" fmla="*/ 342824 w 1250950"/>
                <a:gd name="connsiteY41" fmla="*/ 605599 h 1139853"/>
                <a:gd name="connsiteX42" fmla="*/ 342108 w 1250950"/>
                <a:gd name="connsiteY42" fmla="*/ 603872 h 1139853"/>
                <a:gd name="connsiteX43" fmla="*/ 342108 w 1250950"/>
                <a:gd name="connsiteY43" fmla="*/ 412515 h 1139853"/>
                <a:gd name="connsiteX44" fmla="*/ 389949 w 1250950"/>
                <a:gd name="connsiteY44" fmla="*/ 364674 h 1139853"/>
                <a:gd name="connsiteX45" fmla="*/ 863386 w 1250950"/>
                <a:gd name="connsiteY45" fmla="*/ 364674 h 1139853"/>
                <a:gd name="connsiteX46" fmla="*/ 911227 w 1250950"/>
                <a:gd name="connsiteY46" fmla="*/ 412515 h 1139853"/>
                <a:gd name="connsiteX47" fmla="*/ 911227 w 1250950"/>
                <a:gd name="connsiteY47" fmla="*/ 603810 h 1139853"/>
                <a:gd name="connsiteX48" fmla="*/ 1249908 w 1250950"/>
                <a:gd name="connsiteY48" fmla="*/ 408272 h 1139853"/>
                <a:gd name="connsiteX49" fmla="*/ 1243414 w 1250950"/>
                <a:gd name="connsiteY49" fmla="*/ 383769 h 1139853"/>
                <a:gd name="connsiteX50" fmla="*/ 1222862 w 1250950"/>
                <a:gd name="connsiteY50" fmla="*/ 360547 h 1139853"/>
                <a:gd name="connsiteX51" fmla="*/ 1221361 w 1250950"/>
                <a:gd name="connsiteY51" fmla="*/ 359776 h 1139853"/>
                <a:gd name="connsiteX52" fmla="*/ 1222208 w 1250950"/>
                <a:gd name="connsiteY52" fmla="*/ 358393 h 1139853"/>
                <a:gd name="connsiteX53" fmla="*/ 737741 w 1250950"/>
                <a:gd name="connsiteY53" fmla="*/ 37558 h 1139853"/>
                <a:gd name="connsiteX54" fmla="*/ 734485 w 1250950"/>
                <a:gd name="connsiteY54" fmla="*/ 33878 h 1139853"/>
                <a:gd name="connsiteX55" fmla="*/ 627124 w 1250950"/>
                <a:gd name="connsiteY55" fmla="*/ 0 h 11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250950" h="1139853">
                  <a:moveTo>
                    <a:pt x="803003" y="863471"/>
                  </a:moveTo>
                  <a:cubicBezTo>
                    <a:pt x="808669" y="862013"/>
                    <a:pt x="814891" y="862715"/>
                    <a:pt x="820326" y="865925"/>
                  </a:cubicBezTo>
                  <a:cubicBezTo>
                    <a:pt x="910269" y="919039"/>
                    <a:pt x="1000213" y="972154"/>
                    <a:pt x="1090156" y="1025268"/>
                  </a:cubicBezTo>
                  <a:cubicBezTo>
                    <a:pt x="1101027" y="1031688"/>
                    <a:pt x="1104636" y="1045705"/>
                    <a:pt x="1098216" y="1056576"/>
                  </a:cubicBezTo>
                  <a:lnTo>
                    <a:pt x="1098216" y="1056575"/>
                  </a:lnTo>
                  <a:cubicBezTo>
                    <a:pt x="1091796" y="1067446"/>
                    <a:pt x="1077779" y="1071055"/>
                    <a:pt x="1066908" y="1064635"/>
                  </a:cubicBezTo>
                  <a:lnTo>
                    <a:pt x="797078" y="905293"/>
                  </a:lnTo>
                  <a:cubicBezTo>
                    <a:pt x="786207" y="898874"/>
                    <a:pt x="782599" y="884856"/>
                    <a:pt x="789018" y="873985"/>
                  </a:cubicBezTo>
                  <a:cubicBezTo>
                    <a:pt x="792228" y="868550"/>
                    <a:pt x="797337" y="864930"/>
                    <a:pt x="803003" y="863471"/>
                  </a:cubicBezTo>
                  <a:close/>
                  <a:moveTo>
                    <a:pt x="446224" y="862581"/>
                  </a:moveTo>
                  <a:cubicBezTo>
                    <a:pt x="451899" y="864005"/>
                    <a:pt x="457031" y="867593"/>
                    <a:pt x="460274" y="873008"/>
                  </a:cubicBezTo>
                  <a:cubicBezTo>
                    <a:pt x="466761" y="883839"/>
                    <a:pt x="463239" y="897879"/>
                    <a:pt x="452409" y="904366"/>
                  </a:cubicBezTo>
                  <a:cubicBezTo>
                    <a:pt x="362797" y="958037"/>
                    <a:pt x="273184" y="1011708"/>
                    <a:pt x="183572" y="1065379"/>
                  </a:cubicBezTo>
                  <a:cubicBezTo>
                    <a:pt x="172741" y="1071866"/>
                    <a:pt x="158702" y="1068344"/>
                    <a:pt x="152215" y="1057513"/>
                  </a:cubicBezTo>
                  <a:lnTo>
                    <a:pt x="152216" y="1057514"/>
                  </a:lnTo>
                  <a:cubicBezTo>
                    <a:pt x="145729" y="1046683"/>
                    <a:pt x="149251" y="1032643"/>
                    <a:pt x="160082" y="1026156"/>
                  </a:cubicBezTo>
                  <a:lnTo>
                    <a:pt x="428917" y="865143"/>
                  </a:lnTo>
                  <a:cubicBezTo>
                    <a:pt x="434332" y="861899"/>
                    <a:pt x="440550" y="861158"/>
                    <a:pt x="446224" y="862581"/>
                  </a:cubicBezTo>
                  <a:close/>
                  <a:moveTo>
                    <a:pt x="1250950" y="460461"/>
                  </a:moveTo>
                  <a:lnTo>
                    <a:pt x="640444" y="812938"/>
                  </a:lnTo>
                  <a:lnTo>
                    <a:pt x="625478" y="815382"/>
                  </a:lnTo>
                  <a:lnTo>
                    <a:pt x="626513" y="789509"/>
                  </a:lnTo>
                  <a:lnTo>
                    <a:pt x="625475" y="790124"/>
                  </a:lnTo>
                  <a:lnTo>
                    <a:pt x="624374" y="789472"/>
                  </a:lnTo>
                  <a:lnTo>
                    <a:pt x="625472" y="815381"/>
                  </a:lnTo>
                  <a:lnTo>
                    <a:pt x="610441" y="812900"/>
                  </a:lnTo>
                  <a:lnTo>
                    <a:pt x="0" y="460461"/>
                  </a:lnTo>
                  <a:lnTo>
                    <a:pt x="0" y="991154"/>
                  </a:lnTo>
                  <a:cubicBezTo>
                    <a:pt x="0" y="1073278"/>
                    <a:pt x="66575" y="1139853"/>
                    <a:pt x="148699" y="1139853"/>
                  </a:cubicBezTo>
                  <a:lnTo>
                    <a:pt x="1102251" y="1139853"/>
                  </a:lnTo>
                  <a:cubicBezTo>
                    <a:pt x="1184375" y="1139853"/>
                    <a:pt x="1250950" y="1073278"/>
                    <a:pt x="1250950" y="991154"/>
                  </a:cubicBezTo>
                  <a:close/>
                  <a:moveTo>
                    <a:pt x="627124" y="0"/>
                  </a:moveTo>
                  <a:lnTo>
                    <a:pt x="625476" y="254"/>
                  </a:lnTo>
                  <a:lnTo>
                    <a:pt x="623826" y="0"/>
                  </a:lnTo>
                  <a:cubicBezTo>
                    <a:pt x="581900" y="0"/>
                    <a:pt x="543942" y="12947"/>
                    <a:pt x="516466" y="33878"/>
                  </a:cubicBezTo>
                  <a:lnTo>
                    <a:pt x="513210" y="37558"/>
                  </a:lnTo>
                  <a:lnTo>
                    <a:pt x="28743" y="358393"/>
                  </a:lnTo>
                  <a:lnTo>
                    <a:pt x="29589" y="359776"/>
                  </a:lnTo>
                  <a:lnTo>
                    <a:pt x="28088" y="360547"/>
                  </a:lnTo>
                  <a:cubicBezTo>
                    <a:pt x="19411" y="367157"/>
                    <a:pt x="12389" y="375028"/>
                    <a:pt x="7537" y="383769"/>
                  </a:cubicBezTo>
                  <a:lnTo>
                    <a:pt x="1043" y="408272"/>
                  </a:lnTo>
                  <a:lnTo>
                    <a:pt x="342824" y="605599"/>
                  </a:lnTo>
                  <a:lnTo>
                    <a:pt x="342108" y="603872"/>
                  </a:lnTo>
                  <a:lnTo>
                    <a:pt x="342108" y="412515"/>
                  </a:lnTo>
                  <a:cubicBezTo>
                    <a:pt x="342108" y="386093"/>
                    <a:pt x="363527" y="364674"/>
                    <a:pt x="389949" y="364674"/>
                  </a:cubicBezTo>
                  <a:lnTo>
                    <a:pt x="863386" y="364674"/>
                  </a:lnTo>
                  <a:cubicBezTo>
                    <a:pt x="889808" y="364674"/>
                    <a:pt x="911227" y="386093"/>
                    <a:pt x="911227" y="412515"/>
                  </a:cubicBezTo>
                  <a:lnTo>
                    <a:pt x="911227" y="603810"/>
                  </a:lnTo>
                  <a:lnTo>
                    <a:pt x="1249908" y="408272"/>
                  </a:lnTo>
                  <a:lnTo>
                    <a:pt x="1243414" y="383769"/>
                  </a:lnTo>
                  <a:cubicBezTo>
                    <a:pt x="1238561" y="375028"/>
                    <a:pt x="1231539" y="367157"/>
                    <a:pt x="1222862" y="360547"/>
                  </a:cubicBezTo>
                  <a:lnTo>
                    <a:pt x="1221361" y="359776"/>
                  </a:lnTo>
                  <a:lnTo>
                    <a:pt x="1222208" y="358393"/>
                  </a:lnTo>
                  <a:lnTo>
                    <a:pt x="737741" y="37558"/>
                  </a:lnTo>
                  <a:lnTo>
                    <a:pt x="734485" y="33878"/>
                  </a:lnTo>
                  <a:cubicBezTo>
                    <a:pt x="707008" y="12947"/>
                    <a:pt x="669051" y="0"/>
                    <a:pt x="627124" y="0"/>
                  </a:cubicBezTo>
                  <a:close/>
                </a:path>
              </a:pathLst>
            </a:custGeom>
            <a:solidFill>
              <a:schemeClr val="tx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0737459" y="6319482"/>
            <a:ext cx="330859" cy="330857"/>
            <a:chOff x="3502816" y="1286126"/>
            <a:chExt cx="687862" cy="687862"/>
          </a:xfrm>
        </p:grpSpPr>
        <p:sp>
          <p:nvSpPr>
            <p:cNvPr id="19" name="椭圆 18"/>
            <p:cNvSpPr/>
            <p:nvPr/>
          </p:nvSpPr>
          <p:spPr>
            <a:xfrm>
              <a:off x="3502816" y="1286126"/>
              <a:ext cx="687862" cy="68786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3635741" y="1411295"/>
              <a:ext cx="422011" cy="425524"/>
            </a:xfrm>
            <a:custGeom>
              <a:avLst/>
              <a:gdLst>
                <a:gd name="connsiteX0" fmla="*/ 306653 w 617988"/>
                <a:gd name="connsiteY0" fmla="*/ 188483 h 633881"/>
                <a:gd name="connsiteX1" fmla="*/ 175019 w 617988"/>
                <a:gd name="connsiteY1" fmla="*/ 320117 h 633881"/>
                <a:gd name="connsiteX2" fmla="*/ 306653 w 617988"/>
                <a:gd name="connsiteY2" fmla="*/ 451751 h 633881"/>
                <a:gd name="connsiteX3" fmla="*/ 438287 w 617988"/>
                <a:gd name="connsiteY3" fmla="*/ 320117 h 633881"/>
                <a:gd name="connsiteX4" fmla="*/ 306653 w 617988"/>
                <a:gd name="connsiteY4" fmla="*/ 188483 h 633881"/>
                <a:gd name="connsiteX5" fmla="*/ 285953 w 617988"/>
                <a:gd name="connsiteY5" fmla="*/ 0 h 633881"/>
                <a:gd name="connsiteX6" fmla="*/ 459295 w 617988"/>
                <a:gd name="connsiteY6" fmla="*/ 39564 h 633881"/>
                <a:gd name="connsiteX7" fmla="*/ 447529 w 617988"/>
                <a:gd name="connsiteY7" fmla="*/ 91116 h 633881"/>
                <a:gd name="connsiteX8" fmla="*/ 454510 w 617988"/>
                <a:gd name="connsiteY8" fmla="*/ 94905 h 633881"/>
                <a:gd name="connsiteX9" fmla="*/ 492555 w 617988"/>
                <a:gd name="connsiteY9" fmla="*/ 127851 h 633881"/>
                <a:gd name="connsiteX10" fmla="*/ 540843 w 617988"/>
                <a:gd name="connsiteY10" fmla="*/ 104597 h 633881"/>
                <a:gd name="connsiteX11" fmla="*/ 617988 w 617988"/>
                <a:gd name="connsiteY11" fmla="*/ 264789 h 633881"/>
                <a:gd name="connsiteX12" fmla="*/ 568969 w 617988"/>
                <a:gd name="connsiteY12" fmla="*/ 288395 h 633881"/>
                <a:gd name="connsiteX13" fmla="*/ 572565 w 617988"/>
                <a:gd name="connsiteY13" fmla="*/ 316940 h 633881"/>
                <a:gd name="connsiteX14" fmla="*/ 569654 w 617988"/>
                <a:gd name="connsiteY14" fmla="*/ 345815 h 633881"/>
                <a:gd name="connsiteX15" fmla="*/ 617988 w 617988"/>
                <a:gd name="connsiteY15" fmla="*/ 369091 h 633881"/>
                <a:gd name="connsiteX16" fmla="*/ 540843 w 617988"/>
                <a:gd name="connsiteY16" fmla="*/ 529284 h 633881"/>
                <a:gd name="connsiteX17" fmla="*/ 493746 w 617988"/>
                <a:gd name="connsiteY17" fmla="*/ 506603 h 633881"/>
                <a:gd name="connsiteX18" fmla="*/ 454510 w 617988"/>
                <a:gd name="connsiteY18" fmla="*/ 538975 h 633881"/>
                <a:gd name="connsiteX19" fmla="*/ 447440 w 617988"/>
                <a:gd name="connsiteY19" fmla="*/ 542374 h 633881"/>
                <a:gd name="connsiteX20" fmla="*/ 459295 w 617988"/>
                <a:gd name="connsiteY20" fmla="*/ 594316 h 633881"/>
                <a:gd name="connsiteX21" fmla="*/ 285953 w 617988"/>
                <a:gd name="connsiteY21" fmla="*/ 633881 h 633881"/>
                <a:gd name="connsiteX22" fmla="*/ 273654 w 617988"/>
                <a:gd name="connsiteY22" fmla="*/ 579996 h 633881"/>
                <a:gd name="connsiteX23" fmla="*/ 225175 w 617988"/>
                <a:gd name="connsiteY23" fmla="*/ 572667 h 633881"/>
                <a:gd name="connsiteX24" fmla="*/ 217312 w 617988"/>
                <a:gd name="connsiteY24" fmla="*/ 569232 h 633881"/>
                <a:gd name="connsiteX25" fmla="*/ 184266 w 617988"/>
                <a:gd name="connsiteY25" fmla="*/ 610670 h 633881"/>
                <a:gd name="connsiteX26" fmla="*/ 45256 w 617988"/>
                <a:gd name="connsiteY26" fmla="*/ 499814 h 633881"/>
                <a:gd name="connsiteX27" fmla="*/ 78629 w 617988"/>
                <a:gd name="connsiteY27" fmla="*/ 457966 h 633881"/>
                <a:gd name="connsiteX28" fmla="*/ 58077 w 617988"/>
                <a:gd name="connsiteY28" fmla="*/ 421167 h 633881"/>
                <a:gd name="connsiteX29" fmla="*/ 53320 w 617988"/>
                <a:gd name="connsiteY29" fmla="*/ 405840 h 633881"/>
                <a:gd name="connsiteX30" fmla="*/ 0 w 617988"/>
                <a:gd name="connsiteY30" fmla="*/ 405840 h 633881"/>
                <a:gd name="connsiteX31" fmla="*/ 0 w 617988"/>
                <a:gd name="connsiteY31" fmla="*/ 228040 h 633881"/>
                <a:gd name="connsiteX32" fmla="*/ 53320 w 617988"/>
                <a:gd name="connsiteY32" fmla="*/ 228040 h 633881"/>
                <a:gd name="connsiteX33" fmla="*/ 58077 w 617988"/>
                <a:gd name="connsiteY33" fmla="*/ 212714 h 633881"/>
                <a:gd name="connsiteX34" fmla="*/ 79637 w 617988"/>
                <a:gd name="connsiteY34" fmla="*/ 177179 h 633881"/>
                <a:gd name="connsiteX35" fmla="*/ 45255 w 617988"/>
                <a:gd name="connsiteY35" fmla="*/ 134066 h 633881"/>
                <a:gd name="connsiteX36" fmla="*/ 184265 w 617988"/>
                <a:gd name="connsiteY36" fmla="*/ 23210 h 633881"/>
                <a:gd name="connsiteX37" fmla="*/ 217510 w 617988"/>
                <a:gd name="connsiteY37" fmla="*/ 64898 h 633881"/>
                <a:gd name="connsiteX38" fmla="*/ 225175 w 617988"/>
                <a:gd name="connsiteY38" fmla="*/ 61213 h 633881"/>
                <a:gd name="connsiteX39" fmla="*/ 273654 w 617988"/>
                <a:gd name="connsiteY39" fmla="*/ 53884 h 63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17988" h="633881">
                  <a:moveTo>
                    <a:pt x="306653" y="188483"/>
                  </a:moveTo>
                  <a:cubicBezTo>
                    <a:pt x="233954" y="188483"/>
                    <a:pt x="175019" y="247418"/>
                    <a:pt x="175019" y="320117"/>
                  </a:cubicBezTo>
                  <a:cubicBezTo>
                    <a:pt x="175019" y="392816"/>
                    <a:pt x="233954" y="451751"/>
                    <a:pt x="306653" y="451751"/>
                  </a:cubicBezTo>
                  <a:cubicBezTo>
                    <a:pt x="379352" y="451751"/>
                    <a:pt x="438287" y="392816"/>
                    <a:pt x="438287" y="320117"/>
                  </a:cubicBezTo>
                  <a:cubicBezTo>
                    <a:pt x="438287" y="247418"/>
                    <a:pt x="379352" y="188483"/>
                    <a:pt x="306653" y="188483"/>
                  </a:cubicBezTo>
                  <a:close/>
                  <a:moveTo>
                    <a:pt x="285953" y="0"/>
                  </a:moveTo>
                  <a:lnTo>
                    <a:pt x="459295" y="39564"/>
                  </a:lnTo>
                  <a:lnTo>
                    <a:pt x="447529" y="91116"/>
                  </a:lnTo>
                  <a:lnTo>
                    <a:pt x="454510" y="94905"/>
                  </a:lnTo>
                  <a:lnTo>
                    <a:pt x="492555" y="127851"/>
                  </a:lnTo>
                  <a:lnTo>
                    <a:pt x="540843" y="104597"/>
                  </a:lnTo>
                  <a:lnTo>
                    <a:pt x="617988" y="264789"/>
                  </a:lnTo>
                  <a:lnTo>
                    <a:pt x="568969" y="288395"/>
                  </a:lnTo>
                  <a:lnTo>
                    <a:pt x="572565" y="316940"/>
                  </a:lnTo>
                  <a:lnTo>
                    <a:pt x="569654" y="345815"/>
                  </a:lnTo>
                  <a:lnTo>
                    <a:pt x="617988" y="369091"/>
                  </a:lnTo>
                  <a:lnTo>
                    <a:pt x="540843" y="529284"/>
                  </a:lnTo>
                  <a:lnTo>
                    <a:pt x="493746" y="506603"/>
                  </a:lnTo>
                  <a:lnTo>
                    <a:pt x="454510" y="538975"/>
                  </a:lnTo>
                  <a:lnTo>
                    <a:pt x="447440" y="542374"/>
                  </a:lnTo>
                  <a:lnTo>
                    <a:pt x="459295" y="594316"/>
                  </a:lnTo>
                  <a:lnTo>
                    <a:pt x="285953" y="633881"/>
                  </a:lnTo>
                  <a:lnTo>
                    <a:pt x="273654" y="579996"/>
                  </a:lnTo>
                  <a:lnTo>
                    <a:pt x="225175" y="572667"/>
                  </a:lnTo>
                  <a:lnTo>
                    <a:pt x="217312" y="569232"/>
                  </a:lnTo>
                  <a:lnTo>
                    <a:pt x="184266" y="610670"/>
                  </a:lnTo>
                  <a:lnTo>
                    <a:pt x="45256" y="499814"/>
                  </a:lnTo>
                  <a:lnTo>
                    <a:pt x="78629" y="457966"/>
                  </a:lnTo>
                  <a:lnTo>
                    <a:pt x="58077" y="421167"/>
                  </a:lnTo>
                  <a:lnTo>
                    <a:pt x="53320" y="405840"/>
                  </a:lnTo>
                  <a:lnTo>
                    <a:pt x="0" y="405840"/>
                  </a:lnTo>
                  <a:lnTo>
                    <a:pt x="0" y="228040"/>
                  </a:lnTo>
                  <a:lnTo>
                    <a:pt x="53320" y="228040"/>
                  </a:lnTo>
                  <a:lnTo>
                    <a:pt x="58077" y="212714"/>
                  </a:lnTo>
                  <a:lnTo>
                    <a:pt x="79637" y="177179"/>
                  </a:lnTo>
                  <a:lnTo>
                    <a:pt x="45255" y="134066"/>
                  </a:lnTo>
                  <a:lnTo>
                    <a:pt x="184265" y="23210"/>
                  </a:lnTo>
                  <a:lnTo>
                    <a:pt x="217510" y="64898"/>
                  </a:lnTo>
                  <a:lnTo>
                    <a:pt x="225175" y="61213"/>
                  </a:lnTo>
                  <a:lnTo>
                    <a:pt x="273654" y="53884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1338659" y="6318992"/>
            <a:ext cx="330859" cy="330857"/>
            <a:chOff x="5001117" y="1286126"/>
            <a:chExt cx="687862" cy="687862"/>
          </a:xfrm>
        </p:grpSpPr>
        <p:sp>
          <p:nvSpPr>
            <p:cNvPr id="22" name="椭圆 21"/>
            <p:cNvSpPr/>
            <p:nvPr/>
          </p:nvSpPr>
          <p:spPr>
            <a:xfrm>
              <a:off x="5001117" y="1286126"/>
              <a:ext cx="687862" cy="68786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9800796">
              <a:off x="5173192" y="1427719"/>
              <a:ext cx="422077" cy="428386"/>
            </a:xfrm>
            <a:custGeom>
              <a:avLst/>
              <a:gdLst>
                <a:gd name="connsiteX0" fmla="*/ 470653 w 1412563"/>
                <a:gd name="connsiteY0" fmla="*/ 9354 h 1458403"/>
                <a:gd name="connsiteX1" fmla="*/ 682800 w 1412563"/>
                <a:gd name="connsiteY1" fmla="*/ 70106 h 1458403"/>
                <a:gd name="connsiteX2" fmla="*/ 694477 w 1412563"/>
                <a:gd name="connsiteY2" fmla="*/ 86905 h 1458403"/>
                <a:gd name="connsiteX3" fmla="*/ 756682 w 1412563"/>
                <a:gd name="connsiteY3" fmla="*/ 320998 h 1458403"/>
                <a:gd name="connsiteX4" fmla="*/ 1270875 w 1412563"/>
                <a:gd name="connsiteY4" fmla="*/ 320998 h 1458403"/>
                <a:gd name="connsiteX5" fmla="*/ 1412563 w 1412563"/>
                <a:gd name="connsiteY5" fmla="*/ 575975 h 1458403"/>
                <a:gd name="connsiteX6" fmla="*/ 824437 w 1412563"/>
                <a:gd name="connsiteY6" fmla="*/ 575975 h 1458403"/>
                <a:gd name="connsiteX7" fmla="*/ 925560 w 1412563"/>
                <a:gd name="connsiteY7" fmla="*/ 956529 h 1458403"/>
                <a:gd name="connsiteX8" fmla="*/ 1102841 w 1412563"/>
                <a:gd name="connsiteY8" fmla="*/ 956529 h 1458403"/>
                <a:gd name="connsiteX9" fmla="*/ 1259040 w 1412563"/>
                <a:gd name="connsiteY9" fmla="*/ 1237620 h 1458403"/>
                <a:gd name="connsiteX10" fmla="*/ 874979 w 1412563"/>
                <a:gd name="connsiteY10" fmla="*/ 1237620 h 1458403"/>
                <a:gd name="connsiteX11" fmla="*/ 515914 w 1412563"/>
                <a:gd name="connsiteY11" fmla="*/ 1458403 h 1458403"/>
                <a:gd name="connsiteX12" fmla="*/ 501740 w 1412563"/>
                <a:gd name="connsiteY12" fmla="*/ 1137141 h 1458403"/>
                <a:gd name="connsiteX13" fmla="*/ 638801 w 1412563"/>
                <a:gd name="connsiteY13" fmla="*/ 1052864 h 1458403"/>
                <a:gd name="connsiteX14" fmla="*/ 504515 w 1412563"/>
                <a:gd name="connsiteY14" fmla="*/ 688582 h 1458403"/>
                <a:gd name="connsiteX15" fmla="*/ 12857 w 1412563"/>
                <a:gd name="connsiteY15" fmla="*/ 990894 h 1458403"/>
                <a:gd name="connsiteX16" fmla="*/ 0 w 1412563"/>
                <a:gd name="connsiteY16" fmla="*/ 699478 h 1458403"/>
                <a:gd name="connsiteX17" fmla="*/ 414565 w 1412563"/>
                <a:gd name="connsiteY17" fmla="*/ 444569 h 1458403"/>
                <a:gd name="connsiteX18" fmla="*/ 332782 w 1412563"/>
                <a:gd name="connsiteY18" fmla="*/ 222714 h 1458403"/>
                <a:gd name="connsiteX19" fmla="*/ 332282 w 1412563"/>
                <a:gd name="connsiteY19" fmla="*/ 220317 h 1458403"/>
                <a:gd name="connsiteX20" fmla="*/ 470653 w 1412563"/>
                <a:gd name="connsiteY20" fmla="*/ 9354 h 145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2563" h="1458403">
                  <a:moveTo>
                    <a:pt x="470653" y="9354"/>
                  </a:moveTo>
                  <a:cubicBezTo>
                    <a:pt x="549488" y="-15591"/>
                    <a:pt x="632294" y="10938"/>
                    <a:pt x="682800" y="70106"/>
                  </a:cubicBezTo>
                  <a:lnTo>
                    <a:pt x="694477" y="86905"/>
                  </a:lnTo>
                  <a:lnTo>
                    <a:pt x="756682" y="320998"/>
                  </a:lnTo>
                  <a:lnTo>
                    <a:pt x="1270875" y="320998"/>
                  </a:lnTo>
                  <a:lnTo>
                    <a:pt x="1412563" y="575975"/>
                  </a:lnTo>
                  <a:lnTo>
                    <a:pt x="824437" y="575975"/>
                  </a:lnTo>
                  <a:lnTo>
                    <a:pt x="925560" y="956529"/>
                  </a:lnTo>
                  <a:lnTo>
                    <a:pt x="1102841" y="956529"/>
                  </a:lnTo>
                  <a:lnTo>
                    <a:pt x="1259040" y="1237620"/>
                  </a:lnTo>
                  <a:lnTo>
                    <a:pt x="874979" y="1237620"/>
                  </a:lnTo>
                  <a:lnTo>
                    <a:pt x="515914" y="1458403"/>
                  </a:lnTo>
                  <a:lnTo>
                    <a:pt x="501740" y="1137141"/>
                  </a:lnTo>
                  <a:lnTo>
                    <a:pt x="638801" y="1052864"/>
                  </a:lnTo>
                  <a:lnTo>
                    <a:pt x="504515" y="688582"/>
                  </a:lnTo>
                  <a:lnTo>
                    <a:pt x="12857" y="990894"/>
                  </a:lnTo>
                  <a:lnTo>
                    <a:pt x="0" y="699478"/>
                  </a:lnTo>
                  <a:lnTo>
                    <a:pt x="414565" y="444569"/>
                  </a:lnTo>
                  <a:lnTo>
                    <a:pt x="332782" y="222714"/>
                  </a:lnTo>
                  <a:lnTo>
                    <a:pt x="332282" y="220317"/>
                  </a:lnTo>
                  <a:cubicBezTo>
                    <a:pt x="322587" y="127975"/>
                    <a:pt x="378680" y="38456"/>
                    <a:pt x="470653" y="9354"/>
                  </a:cubicBezTo>
                  <a:close/>
                </a:path>
              </a:pathLst>
            </a:custGeom>
            <a:solidFill>
              <a:schemeClr val="tx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60961" y="572967"/>
            <a:ext cx="7721600" cy="997394"/>
            <a:chOff x="-60961" y="572967"/>
            <a:chExt cx="7721600" cy="997394"/>
          </a:xfrm>
        </p:grpSpPr>
        <p:sp>
          <p:nvSpPr>
            <p:cNvPr id="39" name="任意多边形 38"/>
            <p:cNvSpPr/>
            <p:nvPr>
              <p:custDataLst>
                <p:tags r:id="rId1"/>
              </p:custDataLst>
            </p:nvPr>
          </p:nvSpPr>
          <p:spPr>
            <a:xfrm>
              <a:off x="987619" y="572967"/>
              <a:ext cx="6262687" cy="997394"/>
            </a:xfrm>
            <a:custGeom>
              <a:avLst/>
              <a:gdLst>
                <a:gd name="connsiteX0" fmla="*/ 0 w 2160000"/>
                <a:gd name="connsiteY0" fmla="*/ 1377240 h 1593240"/>
                <a:gd name="connsiteX1" fmla="*/ 54000 w 2160000"/>
                <a:gd name="connsiteY1" fmla="*/ 1377240 h 1593240"/>
                <a:gd name="connsiteX2" fmla="*/ 54000 w 2160000"/>
                <a:gd name="connsiteY2" fmla="*/ 1539240 h 1593240"/>
                <a:gd name="connsiteX3" fmla="*/ 2106000 w 2160000"/>
                <a:gd name="connsiteY3" fmla="*/ 1539240 h 1593240"/>
                <a:gd name="connsiteX4" fmla="*/ 2106000 w 2160000"/>
                <a:gd name="connsiteY4" fmla="*/ 1377240 h 1593240"/>
                <a:gd name="connsiteX5" fmla="*/ 2160000 w 2160000"/>
                <a:gd name="connsiteY5" fmla="*/ 1377240 h 1593240"/>
                <a:gd name="connsiteX6" fmla="*/ 2160000 w 2160000"/>
                <a:gd name="connsiteY6" fmla="*/ 1539240 h 1593240"/>
                <a:gd name="connsiteX7" fmla="*/ 2160000 w 2160000"/>
                <a:gd name="connsiteY7" fmla="*/ 1593240 h 1593240"/>
                <a:gd name="connsiteX8" fmla="*/ 2106000 w 2160000"/>
                <a:gd name="connsiteY8" fmla="*/ 1593240 h 1593240"/>
                <a:gd name="connsiteX9" fmla="*/ 54000 w 2160000"/>
                <a:gd name="connsiteY9" fmla="*/ 1593240 h 1593240"/>
                <a:gd name="connsiteX10" fmla="*/ 0 w 2160000"/>
                <a:gd name="connsiteY10" fmla="*/ 1593240 h 1593240"/>
                <a:gd name="connsiteX11" fmla="*/ 0 w 2160000"/>
                <a:gd name="connsiteY11" fmla="*/ 1539240 h 1593240"/>
                <a:gd name="connsiteX12" fmla="*/ 1800000 w 2160000"/>
                <a:gd name="connsiteY12" fmla="*/ 0 h 1593240"/>
                <a:gd name="connsiteX13" fmla="*/ 2106000 w 2160000"/>
                <a:gd name="connsiteY13" fmla="*/ 0 h 1593240"/>
                <a:gd name="connsiteX14" fmla="*/ 2160000 w 2160000"/>
                <a:gd name="connsiteY14" fmla="*/ 0 h 1593240"/>
                <a:gd name="connsiteX15" fmla="*/ 2160000 w 2160000"/>
                <a:gd name="connsiteY15" fmla="*/ 54000 h 1593240"/>
                <a:gd name="connsiteX16" fmla="*/ 2160000 w 2160000"/>
                <a:gd name="connsiteY16" fmla="*/ 216000 h 1593240"/>
                <a:gd name="connsiteX17" fmla="*/ 2106000 w 2160000"/>
                <a:gd name="connsiteY17" fmla="*/ 216000 h 1593240"/>
                <a:gd name="connsiteX18" fmla="*/ 2106000 w 2160000"/>
                <a:gd name="connsiteY18" fmla="*/ 54000 h 1593240"/>
                <a:gd name="connsiteX19" fmla="*/ 1800000 w 2160000"/>
                <a:gd name="connsiteY19" fmla="*/ 54000 h 1593240"/>
                <a:gd name="connsiteX20" fmla="*/ 0 w 2160000"/>
                <a:gd name="connsiteY20" fmla="*/ 0 h 1593240"/>
                <a:gd name="connsiteX21" fmla="*/ 54000 w 2160000"/>
                <a:gd name="connsiteY21" fmla="*/ 0 h 1593240"/>
                <a:gd name="connsiteX22" fmla="*/ 360000 w 2160000"/>
                <a:gd name="connsiteY22" fmla="*/ 0 h 1593240"/>
                <a:gd name="connsiteX23" fmla="*/ 360000 w 2160000"/>
                <a:gd name="connsiteY23" fmla="*/ 54000 h 1593240"/>
                <a:gd name="connsiteX24" fmla="*/ 54000 w 2160000"/>
                <a:gd name="connsiteY24" fmla="*/ 54000 h 1593240"/>
                <a:gd name="connsiteX25" fmla="*/ 54000 w 2160000"/>
                <a:gd name="connsiteY25" fmla="*/ 216000 h 1593240"/>
                <a:gd name="connsiteX26" fmla="*/ 0 w 2160000"/>
                <a:gd name="connsiteY26" fmla="*/ 216000 h 1593240"/>
                <a:gd name="connsiteX27" fmla="*/ 0 w 2160000"/>
                <a:gd name="connsiteY27" fmla="*/ 54000 h 159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160000" h="1593240">
                  <a:moveTo>
                    <a:pt x="0" y="1377240"/>
                  </a:moveTo>
                  <a:lnTo>
                    <a:pt x="54000" y="1377240"/>
                  </a:lnTo>
                  <a:lnTo>
                    <a:pt x="54000" y="1539240"/>
                  </a:lnTo>
                  <a:lnTo>
                    <a:pt x="2106000" y="1539240"/>
                  </a:lnTo>
                  <a:lnTo>
                    <a:pt x="2106000" y="1377240"/>
                  </a:lnTo>
                  <a:lnTo>
                    <a:pt x="2160000" y="1377240"/>
                  </a:lnTo>
                  <a:lnTo>
                    <a:pt x="2160000" y="1539240"/>
                  </a:lnTo>
                  <a:lnTo>
                    <a:pt x="2160000" y="1593240"/>
                  </a:lnTo>
                  <a:lnTo>
                    <a:pt x="2106000" y="1593240"/>
                  </a:lnTo>
                  <a:lnTo>
                    <a:pt x="54000" y="1593240"/>
                  </a:lnTo>
                  <a:lnTo>
                    <a:pt x="0" y="1593240"/>
                  </a:lnTo>
                  <a:lnTo>
                    <a:pt x="0" y="1539240"/>
                  </a:lnTo>
                  <a:close/>
                  <a:moveTo>
                    <a:pt x="1800000" y="0"/>
                  </a:moveTo>
                  <a:lnTo>
                    <a:pt x="2106000" y="0"/>
                  </a:lnTo>
                  <a:lnTo>
                    <a:pt x="2160000" y="0"/>
                  </a:lnTo>
                  <a:lnTo>
                    <a:pt x="2160000" y="54000"/>
                  </a:lnTo>
                  <a:lnTo>
                    <a:pt x="2160000" y="216000"/>
                  </a:lnTo>
                  <a:lnTo>
                    <a:pt x="2106000" y="216000"/>
                  </a:lnTo>
                  <a:lnTo>
                    <a:pt x="2106000" y="54000"/>
                  </a:lnTo>
                  <a:lnTo>
                    <a:pt x="1800000" y="54000"/>
                  </a:lnTo>
                  <a:close/>
                  <a:moveTo>
                    <a:pt x="0" y="0"/>
                  </a:moveTo>
                  <a:lnTo>
                    <a:pt x="54000" y="0"/>
                  </a:lnTo>
                  <a:lnTo>
                    <a:pt x="360000" y="0"/>
                  </a:lnTo>
                  <a:lnTo>
                    <a:pt x="360000" y="54000"/>
                  </a:lnTo>
                  <a:lnTo>
                    <a:pt x="54000" y="54000"/>
                  </a:lnTo>
                  <a:lnTo>
                    <a:pt x="54000" y="216000"/>
                  </a:lnTo>
                  <a:lnTo>
                    <a:pt x="0" y="216000"/>
                  </a:lnTo>
                  <a:lnTo>
                    <a:pt x="0" y="5400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rot="0" spcFirstLastPara="0" vertOverflow="overflow" horzOverflow="overflow" vert="horz" wrap="square" lIns="91440" tIns="144000" rIns="91440" bIns="45720" numCol="1" spcCol="0" rtlCol="0" fromWordArt="0" anchor="ctr" anchorCtr="0" forceAA="0" compatLnSpc="1">
              <a:normAutofit/>
            </a:bodyPr>
            <a:lstStyle/>
            <a:p>
              <a:pPr indent="179705" algn="just" fontAlgn="auto">
                <a:lnSpc>
                  <a:spcPct val="150000"/>
                </a:lnSpc>
              </a:pPr>
              <a:endParaRPr lang="zh-CN" altLang="en-US" sz="1600" dirty="0" err="1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60961" y="796751"/>
              <a:ext cx="7721600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37615"/>
              <a:r>
                <a:rPr lang="zh-CN" altLang="en-US" sz="2500" b="1" dirty="0" smtClean="0">
                  <a:solidFill>
                    <a:schemeClr val="bg1"/>
                  </a:solidFill>
                  <a:cs typeface="+mn-ea"/>
                  <a:sym typeface="+mn-lt"/>
                </a:rPr>
                <a:t>在</a:t>
              </a:r>
              <a:r>
                <a:rPr lang="zh-CN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实践</a:t>
              </a:r>
              <a:r>
                <a:rPr lang="zh-CN" altLang="en-US" sz="2500" b="1" dirty="0" smtClean="0">
                  <a:solidFill>
                    <a:schemeClr val="bg1"/>
                  </a:solidFill>
                  <a:cs typeface="+mn-ea"/>
                  <a:sym typeface="+mn-lt"/>
                </a:rPr>
                <a:t>中不断</a:t>
              </a:r>
              <a:r>
                <a:rPr lang="zh-CN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探索和丰富绿色公路的内涵</a:t>
              </a:r>
              <a:endParaRPr lang="zh-CN" altLang="en-US" sz="25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6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6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" grpId="0" animBg="1"/>
      <p:bldP spid="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886" cy="4105275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2711616" y="4321817"/>
            <a:ext cx="6956259" cy="902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algn="dist"/>
            <a:r>
              <a:rPr lang="zh-CN" altLang="en-US" sz="5865" b="1" dirty="0">
                <a:solidFill>
                  <a:schemeClr val="bg1"/>
                </a:solidFill>
                <a:cs typeface="+mn-ea"/>
                <a:sym typeface="+mn-lt"/>
              </a:rPr>
              <a:t>绿色公路</a:t>
            </a:r>
          </a:p>
        </p:txBody>
      </p:sp>
      <p:sp>
        <p:nvSpPr>
          <p:cNvPr id="64" name="TextBox 48"/>
          <p:cNvSpPr txBox="1"/>
          <p:nvPr/>
        </p:nvSpPr>
        <p:spPr>
          <a:xfrm>
            <a:off x="5169648" y="1812610"/>
            <a:ext cx="2040193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en-US" altLang="zh-CN" sz="12800" b="1" dirty="0" smtClean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en-GB" altLang="zh-CN" sz="1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80310" y="-785812"/>
            <a:ext cx="7230110" cy="2990215"/>
            <a:chOff x="2570480" y="2540"/>
            <a:chExt cx="7230110" cy="2990215"/>
          </a:xfrm>
        </p:grpSpPr>
        <p:sp>
          <p:nvSpPr>
            <p:cNvPr id="19" name="矩形 18"/>
            <p:cNvSpPr/>
            <p:nvPr/>
          </p:nvSpPr>
          <p:spPr>
            <a:xfrm rot="5400000">
              <a:off x="4832985" y="-1126490"/>
              <a:ext cx="2704465" cy="4962525"/>
            </a:xfrm>
            <a:prstGeom prst="rect">
              <a:avLst/>
            </a:prstGeom>
            <a:gradFill>
              <a:gsLst>
                <a:gs pos="0">
                  <a:srgbClr val="025FA3">
                    <a:alpha val="100000"/>
                  </a:srgbClr>
                </a:gs>
                <a:gs pos="100000">
                  <a:srgbClr val="163069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" name="图片 3" descr="59244b3939fcf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2570480" y="2172970"/>
              <a:ext cx="7230110" cy="819785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2480310" y="4833829"/>
            <a:ext cx="7230110" cy="3150870"/>
            <a:chOff x="2480945" y="3699510"/>
            <a:chExt cx="7230110" cy="3150870"/>
          </a:xfrm>
        </p:grpSpPr>
        <p:sp>
          <p:nvSpPr>
            <p:cNvPr id="7" name="矩形 6"/>
            <p:cNvSpPr/>
            <p:nvPr/>
          </p:nvSpPr>
          <p:spPr>
            <a:xfrm rot="16200000">
              <a:off x="4833620" y="3016885"/>
              <a:ext cx="2704465" cy="4962525"/>
            </a:xfrm>
            <a:prstGeom prst="rect">
              <a:avLst/>
            </a:prstGeom>
            <a:gradFill>
              <a:gsLst>
                <a:gs pos="0">
                  <a:srgbClr val="025FA3">
                    <a:alpha val="100000"/>
                  </a:srgbClr>
                </a:gs>
                <a:gs pos="100000">
                  <a:srgbClr val="163069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5" name="图片 4" descr="59244b3939fcf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>
            <a:xfrm rot="10800000">
              <a:off x="2480945" y="3699510"/>
              <a:ext cx="7230110" cy="819785"/>
            </a:xfrm>
            <a:prstGeom prst="rect">
              <a:avLst/>
            </a:prstGeom>
          </p:spPr>
        </p:pic>
      </p:grpSp>
      <p:pic>
        <p:nvPicPr>
          <p:cNvPr id="33" name="图片 32" descr="59244b393a08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5400000">
            <a:off x="-99060" y="2039620"/>
            <a:ext cx="3953510" cy="2376805"/>
          </a:xfrm>
          <a:prstGeom prst="rect">
            <a:avLst/>
          </a:prstGeom>
        </p:spPr>
      </p:pic>
      <p:pic>
        <p:nvPicPr>
          <p:cNvPr id="8" name="图片 7" descr="59244b393a08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16200000">
            <a:off x="8629650" y="2039620"/>
            <a:ext cx="3953510" cy="23768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84662" y="2087955"/>
            <a:ext cx="8622677" cy="2862322"/>
          </a:xfrm>
          <a:prstGeom prst="rect">
            <a:avLst/>
          </a:prstGeom>
          <a:noFill/>
        </p:spPr>
        <p:txBody>
          <a:bodyPr wrap="square" lIns="109440" tIns="45720" rIns="108000" bIns="45720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3000" b="1" dirty="0">
                <a:solidFill>
                  <a:schemeClr val="bg1"/>
                </a:solidFill>
                <a:cs typeface="+mn-ea"/>
                <a:sym typeface="+mn-lt"/>
              </a:rPr>
              <a:t>以资源环境承载力为基础，以节约能源、节约资源、保护环境、舒适美观为</a:t>
            </a:r>
            <a:r>
              <a:rPr lang="zh-CN" altLang="en-US" sz="3000" b="1" dirty="0" smtClean="0">
                <a:solidFill>
                  <a:schemeClr val="bg1"/>
                </a:solidFill>
                <a:cs typeface="+mn-ea"/>
                <a:sym typeface="+mn-lt"/>
              </a:rPr>
              <a:t>目标</a:t>
            </a:r>
            <a:r>
              <a:rPr lang="zh-CN" altLang="en-US" sz="3000" b="1" dirty="0">
                <a:solidFill>
                  <a:schemeClr val="bg1"/>
                </a:solidFill>
                <a:cs typeface="+mn-ea"/>
                <a:sym typeface="+mn-lt"/>
              </a:rPr>
              <a:t>，把</a:t>
            </a:r>
            <a:r>
              <a:rPr lang="zh-CN" altLang="en-US" sz="3000" b="1" dirty="0">
                <a:solidFill>
                  <a:srgbClr val="FFFF00"/>
                </a:solidFill>
                <a:cs typeface="+mn-ea"/>
                <a:sym typeface="+mn-lt"/>
              </a:rPr>
              <a:t>绿色发展理念</a:t>
            </a:r>
            <a:r>
              <a:rPr lang="zh-CN" altLang="en-US" sz="3000" b="1" dirty="0">
                <a:solidFill>
                  <a:schemeClr val="bg1"/>
                </a:solidFill>
                <a:cs typeface="+mn-ea"/>
                <a:sym typeface="+mn-lt"/>
              </a:rPr>
              <a:t>贯穿于公路建设运营的全过程、全方位，以</a:t>
            </a:r>
            <a:r>
              <a:rPr lang="zh-CN" altLang="en-US" sz="3000" b="1" dirty="0">
                <a:solidFill>
                  <a:srgbClr val="FFFF00"/>
                </a:solidFill>
                <a:cs typeface="+mn-ea"/>
                <a:sym typeface="+mn-lt"/>
              </a:rPr>
              <a:t>低消耗</a:t>
            </a:r>
            <a:r>
              <a:rPr lang="zh-CN" altLang="en-US" sz="3000" b="1" dirty="0">
                <a:solidFill>
                  <a:schemeClr val="bg1"/>
                </a:solidFill>
                <a:cs typeface="+mn-ea"/>
                <a:sym typeface="+mn-lt"/>
              </a:rPr>
              <a:t>、</a:t>
            </a:r>
            <a:r>
              <a:rPr lang="zh-CN" altLang="en-US" sz="3000" b="1" dirty="0">
                <a:solidFill>
                  <a:srgbClr val="FFFF00"/>
                </a:solidFill>
                <a:cs typeface="+mn-ea"/>
                <a:sym typeface="+mn-lt"/>
              </a:rPr>
              <a:t>低</a:t>
            </a:r>
            <a:r>
              <a:rPr lang="zh-CN" altLang="en-US" sz="3000" b="1" dirty="0" smtClean="0">
                <a:solidFill>
                  <a:srgbClr val="FFFF00"/>
                </a:solidFill>
                <a:cs typeface="+mn-ea"/>
                <a:sym typeface="+mn-lt"/>
              </a:rPr>
              <a:t>排放</a:t>
            </a:r>
            <a:r>
              <a:rPr lang="zh-CN" altLang="en-US" sz="3000" b="1" dirty="0">
                <a:solidFill>
                  <a:schemeClr val="bg1"/>
                </a:solidFill>
                <a:cs typeface="+mn-ea"/>
                <a:sym typeface="+mn-lt"/>
              </a:rPr>
              <a:t>、</a:t>
            </a:r>
            <a:r>
              <a:rPr lang="zh-CN" altLang="en-US" sz="3000" b="1" dirty="0">
                <a:solidFill>
                  <a:srgbClr val="FFFF00"/>
                </a:solidFill>
                <a:cs typeface="+mn-ea"/>
                <a:sym typeface="+mn-lt"/>
              </a:rPr>
              <a:t>低污染</a:t>
            </a:r>
            <a:r>
              <a:rPr lang="zh-CN" altLang="en-US" sz="3000" b="1" dirty="0">
                <a:solidFill>
                  <a:schemeClr val="bg1"/>
                </a:solidFill>
                <a:cs typeface="+mn-ea"/>
                <a:sym typeface="+mn-lt"/>
              </a:rPr>
              <a:t>、</a:t>
            </a:r>
            <a:r>
              <a:rPr lang="zh-CN" altLang="en-US" sz="3000" b="1" dirty="0">
                <a:solidFill>
                  <a:srgbClr val="FFFF00"/>
                </a:solidFill>
                <a:cs typeface="+mn-ea"/>
                <a:sym typeface="+mn-lt"/>
              </a:rPr>
              <a:t>高效能</a:t>
            </a:r>
            <a:r>
              <a:rPr lang="zh-CN" altLang="en-US" sz="3000" b="1" dirty="0">
                <a:solidFill>
                  <a:schemeClr val="bg1"/>
                </a:solidFill>
                <a:cs typeface="+mn-ea"/>
                <a:sym typeface="+mn-lt"/>
              </a:rPr>
              <a:t>、</a:t>
            </a:r>
            <a:r>
              <a:rPr lang="zh-CN" altLang="en-US" sz="3000" b="1" dirty="0">
                <a:solidFill>
                  <a:srgbClr val="FFFF00"/>
                </a:solidFill>
                <a:cs typeface="+mn-ea"/>
                <a:sym typeface="+mn-lt"/>
              </a:rPr>
              <a:t>高效率</a:t>
            </a:r>
            <a:r>
              <a:rPr lang="zh-CN" altLang="en-US" sz="3000" b="1" dirty="0">
                <a:solidFill>
                  <a:schemeClr val="bg1"/>
                </a:solidFill>
                <a:cs typeface="+mn-ea"/>
                <a:sym typeface="+mn-lt"/>
              </a:rPr>
              <a:t>、</a:t>
            </a:r>
            <a:r>
              <a:rPr lang="zh-CN" altLang="en-US" sz="3000" b="1" dirty="0">
                <a:solidFill>
                  <a:srgbClr val="FFFF00"/>
                </a:solidFill>
                <a:cs typeface="+mn-ea"/>
                <a:sym typeface="+mn-lt"/>
              </a:rPr>
              <a:t>高效益</a:t>
            </a:r>
            <a:r>
              <a:rPr lang="zh-CN" altLang="en-US" sz="3000" b="1" dirty="0">
                <a:solidFill>
                  <a:schemeClr val="bg1"/>
                </a:solidFill>
                <a:cs typeface="+mn-ea"/>
                <a:sym typeface="+mn-lt"/>
              </a:rPr>
              <a:t>为</a:t>
            </a:r>
            <a:r>
              <a:rPr lang="zh-CN" altLang="en-US" sz="3000" b="1" dirty="0" smtClean="0">
                <a:solidFill>
                  <a:schemeClr val="bg1"/>
                </a:solidFill>
                <a:cs typeface="+mn-ea"/>
                <a:sym typeface="+mn-lt"/>
              </a:rPr>
              <a:t>特征</a:t>
            </a:r>
            <a:endParaRPr lang="zh-CN" altLang="en-US" sz="3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1" name="图片 2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b="29196"/>
          <a:stretch>
            <a:fillRect/>
          </a:stretch>
        </p:blipFill>
        <p:spPr>
          <a:xfrm>
            <a:off x="189974" y="187638"/>
            <a:ext cx="876300" cy="80955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0182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17"/>
          <p:cNvSpPr/>
          <p:nvPr/>
        </p:nvSpPr>
        <p:spPr>
          <a:xfrm flipH="1">
            <a:off x="7346059" y="2838536"/>
            <a:ext cx="800100" cy="552873"/>
          </a:xfrm>
          <a:custGeom>
            <a:avLst/>
            <a:gdLst/>
            <a:ahLst/>
            <a:cxnLst/>
            <a:rect l="l" t="t" r="r" b="b"/>
            <a:pathLst>
              <a:path w="600075" h="414655">
                <a:moveTo>
                  <a:pt x="600075" y="414274"/>
                </a:moveTo>
                <a:lnTo>
                  <a:pt x="299974" y="414274"/>
                </a:lnTo>
                <a:lnTo>
                  <a:pt x="299974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77204" y="1089432"/>
            <a:ext cx="9437592" cy="1077218"/>
          </a:xfrm>
          <a:prstGeom prst="rect">
            <a:avLst/>
          </a:prstGeom>
          <a:solidFill>
            <a:srgbClr val="2755BB"/>
          </a:solidFill>
          <a:effectLst>
            <a:outerShdw blurRad="50800" dist="127000" dir="18900000" algn="l" rotWithShape="0">
              <a:srgbClr val="FFFF00">
                <a:alpha val="40000"/>
              </a:srgb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marL="17145" marR="6985" indent="15875" algn="dist">
              <a:lnSpc>
                <a:spcPts val="2800"/>
              </a:lnSpc>
            </a:pPr>
            <a:r>
              <a:rPr sz="2000" dirty="0" err="1" smtClean="0">
                <a:solidFill>
                  <a:schemeClr val="bg1"/>
                </a:solidFill>
                <a:cs typeface="+mn-ea"/>
                <a:sym typeface="+mn-lt"/>
              </a:rPr>
              <a:t>将周期成本思想和系统论思想融入公路的</a:t>
            </a:r>
            <a:r>
              <a:rPr lang="zh-CN" altLang="en-US" sz="2000" dirty="0" smtClean="0">
                <a:solidFill>
                  <a:schemeClr val="bg1"/>
                </a:solidFill>
                <a:cs typeface="+mn-ea"/>
                <a:sym typeface="+mn-lt"/>
              </a:rPr>
              <a:t>规</a:t>
            </a:r>
            <a:r>
              <a:rPr sz="2000" dirty="0" smtClean="0">
                <a:solidFill>
                  <a:schemeClr val="bg1"/>
                </a:solidFill>
                <a:cs typeface="+mn-ea"/>
                <a:sym typeface="+mn-lt"/>
              </a:rPr>
              <a:t>划</a:t>
            </a:r>
            <a:r>
              <a:rPr lang="zh-CN" altLang="en-US" sz="2000" dirty="0" smtClean="0">
                <a:solidFill>
                  <a:schemeClr val="bg1"/>
                </a:solidFill>
                <a:cs typeface="+mn-ea"/>
                <a:sym typeface="+mn-lt"/>
              </a:rPr>
              <a:t>、</a:t>
            </a:r>
            <a:r>
              <a:rPr sz="2000" dirty="0" err="1" smtClean="0">
                <a:solidFill>
                  <a:schemeClr val="bg1"/>
                </a:solidFill>
                <a:cs typeface="+mn-ea"/>
                <a:sym typeface="+mn-lt"/>
              </a:rPr>
              <a:t>设计</a:t>
            </a:r>
            <a:r>
              <a:rPr sz="2000" dirty="0" err="1">
                <a:solidFill>
                  <a:schemeClr val="bg1"/>
                </a:solidFill>
                <a:cs typeface="+mn-ea"/>
                <a:sym typeface="+mn-lt"/>
              </a:rPr>
              <a:t>、建设、运营全阶段，</a:t>
            </a:r>
            <a:r>
              <a:rPr sz="2000" dirty="0" err="1" smtClean="0">
                <a:solidFill>
                  <a:schemeClr val="bg1"/>
                </a:solidFill>
                <a:cs typeface="+mn-ea"/>
                <a:sym typeface="+mn-lt"/>
              </a:rPr>
              <a:t>绿色公路</a:t>
            </a:r>
            <a:r>
              <a:rPr lang="zh-CN" altLang="en-US" sz="2000" dirty="0" smtClean="0">
                <a:solidFill>
                  <a:schemeClr val="bg1"/>
                </a:solidFill>
                <a:cs typeface="+mn-ea"/>
                <a:sym typeface="+mn-lt"/>
              </a:rPr>
              <a:t>不</a:t>
            </a:r>
            <a:r>
              <a:rPr sz="2000" spc="7" dirty="0" err="1" smtClean="0">
                <a:solidFill>
                  <a:schemeClr val="bg1"/>
                </a:solidFill>
                <a:cs typeface="+mn-ea"/>
                <a:sym typeface="+mn-lt"/>
              </a:rPr>
              <a:t>仅仅是绿植防护的</a:t>
            </a:r>
            <a:r>
              <a:rPr sz="2000" b="1" spc="7" dirty="0" err="1" smtClean="0">
                <a:solidFill>
                  <a:srgbClr val="FFFF00"/>
                </a:solidFill>
                <a:cs typeface="+mn-ea"/>
                <a:sym typeface="+mn-lt"/>
              </a:rPr>
              <a:t>表面绿</a:t>
            </a:r>
            <a:r>
              <a:rPr sz="2000" spc="7" dirty="0" err="1">
                <a:solidFill>
                  <a:schemeClr val="bg1"/>
                </a:solidFill>
                <a:cs typeface="+mn-ea"/>
                <a:sym typeface="+mn-lt"/>
              </a:rPr>
              <a:t>，</a:t>
            </a:r>
            <a:r>
              <a:rPr sz="2000" spc="7" dirty="0" err="1" smtClean="0">
                <a:solidFill>
                  <a:schemeClr val="bg1"/>
                </a:solidFill>
                <a:cs typeface="+mn-ea"/>
                <a:sym typeface="+mn-lt"/>
              </a:rPr>
              <a:t>还要保证建设全过程的</a:t>
            </a:r>
            <a:r>
              <a:rPr sz="2000" b="1" spc="7" dirty="0" err="1" smtClean="0">
                <a:solidFill>
                  <a:srgbClr val="FFFF00"/>
                </a:solidFill>
                <a:cs typeface="+mn-ea"/>
                <a:sym typeface="+mn-lt"/>
              </a:rPr>
              <a:t>过程绿</a:t>
            </a:r>
            <a:r>
              <a:rPr lang="zh-CN" altLang="en-US" sz="2000" spc="-7" dirty="0">
                <a:solidFill>
                  <a:schemeClr val="bg1"/>
                </a:solidFill>
                <a:cs typeface="+mn-ea"/>
                <a:sym typeface="+mn-lt"/>
              </a:rPr>
              <a:t>，</a:t>
            </a:r>
            <a:r>
              <a:rPr sz="2000" spc="7" dirty="0" err="1" smtClean="0">
                <a:solidFill>
                  <a:schemeClr val="bg1"/>
                </a:solidFill>
                <a:cs typeface="+mn-ea"/>
                <a:sym typeface="+mn-lt"/>
              </a:rPr>
              <a:t>采用节能减排</a:t>
            </a:r>
            <a:r>
              <a:rPr lang="zh-CN" altLang="en-US" sz="2000" spc="7" dirty="0" smtClean="0">
                <a:solidFill>
                  <a:schemeClr val="bg1"/>
                </a:solidFill>
                <a:cs typeface="+mn-ea"/>
                <a:sym typeface="+mn-lt"/>
              </a:rPr>
              <a:t>、</a:t>
            </a:r>
            <a:r>
              <a:rPr sz="2000" spc="7" dirty="0" err="1" smtClean="0">
                <a:solidFill>
                  <a:schemeClr val="bg1"/>
                </a:solidFill>
                <a:cs typeface="+mn-ea"/>
                <a:sym typeface="+mn-lt"/>
              </a:rPr>
              <a:t>生态环保等技</a:t>
            </a:r>
            <a:r>
              <a:rPr sz="2000" spc="-7" dirty="0" err="1" smtClean="0">
                <a:solidFill>
                  <a:schemeClr val="bg1"/>
                </a:solidFill>
                <a:cs typeface="+mn-ea"/>
                <a:sym typeface="+mn-lt"/>
              </a:rPr>
              <a:t>术的</a:t>
            </a:r>
            <a:r>
              <a:rPr sz="2000" b="1" spc="-7" dirty="0" err="1" smtClean="0">
                <a:solidFill>
                  <a:srgbClr val="FFFF00"/>
                </a:solidFill>
                <a:cs typeface="+mn-ea"/>
                <a:sym typeface="+mn-lt"/>
              </a:rPr>
              <a:t>措施绿</a:t>
            </a:r>
            <a:r>
              <a:rPr lang="zh-CN" altLang="en-US" sz="2000" spc="-7" dirty="0">
                <a:solidFill>
                  <a:schemeClr val="bg1"/>
                </a:solidFill>
                <a:cs typeface="+mn-ea"/>
                <a:sym typeface="+mn-lt"/>
              </a:rPr>
              <a:t>，</a:t>
            </a:r>
            <a:r>
              <a:rPr sz="2000" spc="-7" dirty="0" err="1" smtClean="0">
                <a:solidFill>
                  <a:schemeClr val="bg1"/>
                </a:solidFill>
                <a:cs typeface="+mn-ea"/>
                <a:sym typeface="+mn-lt"/>
              </a:rPr>
              <a:t>采用人性化设施</a:t>
            </a:r>
            <a:r>
              <a:rPr lang="zh-CN" altLang="en-US" sz="2000" spc="-7" dirty="0" smtClean="0">
                <a:solidFill>
                  <a:schemeClr val="bg1"/>
                </a:solidFill>
                <a:cs typeface="+mn-ea"/>
                <a:sym typeface="+mn-lt"/>
              </a:rPr>
              <a:t>、</a:t>
            </a:r>
            <a:r>
              <a:rPr sz="2000" spc="-7" dirty="0" err="1" smtClean="0">
                <a:solidFill>
                  <a:schemeClr val="bg1"/>
                </a:solidFill>
                <a:cs typeface="+mn-ea"/>
                <a:sym typeface="+mn-lt"/>
              </a:rPr>
              <a:t>功能拓展后让司乘人员达到的</a:t>
            </a:r>
            <a:r>
              <a:rPr sz="2000" b="1" spc="-7" dirty="0" err="1" smtClean="0">
                <a:solidFill>
                  <a:srgbClr val="FFFF00"/>
                </a:solidFill>
                <a:cs typeface="+mn-ea"/>
                <a:sym typeface="+mn-lt"/>
              </a:rPr>
              <a:t>心情绿</a:t>
            </a:r>
            <a:endParaRPr sz="2000" dirty="0">
              <a:solidFill>
                <a:srgbClr val="FFFF00"/>
              </a:solidFill>
              <a:cs typeface="+mn-ea"/>
              <a:sym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05741" y="2590801"/>
            <a:ext cx="2681393" cy="647700"/>
          </a:xfrm>
          <a:custGeom>
            <a:avLst/>
            <a:gdLst/>
            <a:ahLst/>
            <a:cxnLst/>
            <a:rect l="l" t="t" r="r" b="b"/>
            <a:pathLst>
              <a:path w="2011045" h="485775">
                <a:moveTo>
                  <a:pt x="1930019" y="0"/>
                </a:moveTo>
                <a:lnTo>
                  <a:pt x="81026" y="0"/>
                </a:lnTo>
                <a:lnTo>
                  <a:pt x="49506" y="6355"/>
                </a:lnTo>
                <a:lnTo>
                  <a:pt x="23749" y="23701"/>
                </a:lnTo>
                <a:lnTo>
                  <a:pt x="6373" y="49452"/>
                </a:lnTo>
                <a:lnTo>
                  <a:pt x="0" y="81025"/>
                </a:lnTo>
                <a:lnTo>
                  <a:pt x="0" y="404749"/>
                </a:lnTo>
                <a:lnTo>
                  <a:pt x="6373" y="436322"/>
                </a:lnTo>
                <a:lnTo>
                  <a:pt x="23749" y="462073"/>
                </a:lnTo>
                <a:lnTo>
                  <a:pt x="49506" y="479419"/>
                </a:lnTo>
                <a:lnTo>
                  <a:pt x="81026" y="485775"/>
                </a:lnTo>
                <a:lnTo>
                  <a:pt x="1930019" y="485775"/>
                </a:lnTo>
                <a:lnTo>
                  <a:pt x="1961538" y="479419"/>
                </a:lnTo>
                <a:lnTo>
                  <a:pt x="1987296" y="462073"/>
                </a:lnTo>
                <a:lnTo>
                  <a:pt x="2004671" y="436322"/>
                </a:lnTo>
                <a:lnTo>
                  <a:pt x="2011045" y="404749"/>
                </a:lnTo>
                <a:lnTo>
                  <a:pt x="2011045" y="81025"/>
                </a:lnTo>
                <a:lnTo>
                  <a:pt x="2004671" y="49452"/>
                </a:lnTo>
                <a:lnTo>
                  <a:pt x="1987296" y="23701"/>
                </a:lnTo>
                <a:lnTo>
                  <a:pt x="1961538" y="6355"/>
                </a:lnTo>
                <a:lnTo>
                  <a:pt x="19300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05741" y="2590801"/>
            <a:ext cx="2681393" cy="647700"/>
          </a:xfrm>
          <a:custGeom>
            <a:avLst/>
            <a:gdLst/>
            <a:ahLst/>
            <a:cxnLst/>
            <a:rect l="l" t="t" r="r" b="b"/>
            <a:pathLst>
              <a:path w="2011045" h="485775">
                <a:moveTo>
                  <a:pt x="0" y="81025"/>
                </a:moveTo>
                <a:lnTo>
                  <a:pt x="6373" y="49452"/>
                </a:lnTo>
                <a:lnTo>
                  <a:pt x="23749" y="23701"/>
                </a:lnTo>
                <a:lnTo>
                  <a:pt x="49506" y="6355"/>
                </a:lnTo>
                <a:lnTo>
                  <a:pt x="81026" y="0"/>
                </a:lnTo>
                <a:lnTo>
                  <a:pt x="1930019" y="0"/>
                </a:lnTo>
                <a:lnTo>
                  <a:pt x="1961538" y="6355"/>
                </a:lnTo>
                <a:lnTo>
                  <a:pt x="1987296" y="23701"/>
                </a:lnTo>
                <a:lnTo>
                  <a:pt x="2004671" y="49452"/>
                </a:lnTo>
                <a:lnTo>
                  <a:pt x="2011045" y="81025"/>
                </a:lnTo>
                <a:lnTo>
                  <a:pt x="2011045" y="404749"/>
                </a:lnTo>
                <a:lnTo>
                  <a:pt x="2004671" y="436322"/>
                </a:lnTo>
                <a:lnTo>
                  <a:pt x="1987296" y="462073"/>
                </a:lnTo>
                <a:lnTo>
                  <a:pt x="1961538" y="479419"/>
                </a:lnTo>
                <a:lnTo>
                  <a:pt x="1930019" y="485775"/>
                </a:lnTo>
                <a:lnTo>
                  <a:pt x="81026" y="485775"/>
                </a:lnTo>
                <a:lnTo>
                  <a:pt x="49506" y="479419"/>
                </a:lnTo>
                <a:lnTo>
                  <a:pt x="23749" y="462073"/>
                </a:lnTo>
                <a:lnTo>
                  <a:pt x="6373" y="436322"/>
                </a:lnTo>
                <a:lnTo>
                  <a:pt x="0" y="404749"/>
                </a:lnTo>
                <a:lnTo>
                  <a:pt x="0" y="81025"/>
                </a:lnTo>
                <a:close/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87096" y="2753022"/>
            <a:ext cx="231986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/>
            <a:r>
              <a:rPr sz="2000" b="1" dirty="0">
                <a:solidFill>
                  <a:srgbClr val="FFC000"/>
                </a:solidFill>
                <a:cs typeface="+mn-ea"/>
                <a:sym typeface="+mn-lt"/>
              </a:rPr>
              <a:t>过程绿</a:t>
            </a:r>
            <a:r>
              <a:rPr sz="2000" b="1" dirty="0">
                <a:solidFill>
                  <a:srgbClr val="FFFFFF"/>
                </a:solidFill>
                <a:cs typeface="+mn-ea"/>
                <a:sym typeface="+mn-lt"/>
              </a:rPr>
              <a:t>：建设全过程</a:t>
            </a:r>
            <a:endParaRPr sz="2000" dirty="0">
              <a:cs typeface="+mn-ea"/>
              <a:sym typeface="+mn-l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005740" y="5448301"/>
            <a:ext cx="2700867" cy="647700"/>
          </a:xfrm>
          <a:custGeom>
            <a:avLst/>
            <a:gdLst/>
            <a:ahLst/>
            <a:cxnLst/>
            <a:rect l="l" t="t" r="r" b="b"/>
            <a:pathLst>
              <a:path w="2025650" h="485775">
                <a:moveTo>
                  <a:pt x="1944243" y="0"/>
                </a:moveTo>
                <a:lnTo>
                  <a:pt x="81026" y="0"/>
                </a:lnTo>
                <a:lnTo>
                  <a:pt x="49506" y="6362"/>
                </a:lnTo>
                <a:lnTo>
                  <a:pt x="23749" y="23712"/>
                </a:lnTo>
                <a:lnTo>
                  <a:pt x="6373" y="49447"/>
                </a:lnTo>
                <a:lnTo>
                  <a:pt x="0" y="80962"/>
                </a:lnTo>
                <a:lnTo>
                  <a:pt x="0" y="404812"/>
                </a:lnTo>
                <a:lnTo>
                  <a:pt x="6373" y="436327"/>
                </a:lnTo>
                <a:lnTo>
                  <a:pt x="23749" y="462062"/>
                </a:lnTo>
                <a:lnTo>
                  <a:pt x="49506" y="479412"/>
                </a:lnTo>
                <a:lnTo>
                  <a:pt x="81026" y="485775"/>
                </a:lnTo>
                <a:lnTo>
                  <a:pt x="1944243" y="485775"/>
                </a:lnTo>
                <a:lnTo>
                  <a:pt x="1975816" y="479412"/>
                </a:lnTo>
                <a:lnTo>
                  <a:pt x="2001567" y="462062"/>
                </a:lnTo>
                <a:lnTo>
                  <a:pt x="2018913" y="436327"/>
                </a:lnTo>
                <a:lnTo>
                  <a:pt x="2025269" y="404812"/>
                </a:lnTo>
                <a:lnTo>
                  <a:pt x="2025269" y="80962"/>
                </a:lnTo>
                <a:lnTo>
                  <a:pt x="2018913" y="49447"/>
                </a:lnTo>
                <a:lnTo>
                  <a:pt x="2001567" y="23712"/>
                </a:lnTo>
                <a:lnTo>
                  <a:pt x="1975816" y="6362"/>
                </a:lnTo>
                <a:lnTo>
                  <a:pt x="194424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05740" y="5448301"/>
            <a:ext cx="2700867" cy="647700"/>
          </a:xfrm>
          <a:custGeom>
            <a:avLst/>
            <a:gdLst/>
            <a:ahLst/>
            <a:cxnLst/>
            <a:rect l="l" t="t" r="r" b="b"/>
            <a:pathLst>
              <a:path w="2025650" h="485775">
                <a:moveTo>
                  <a:pt x="0" y="80962"/>
                </a:moveTo>
                <a:lnTo>
                  <a:pt x="6373" y="49447"/>
                </a:lnTo>
                <a:lnTo>
                  <a:pt x="23749" y="23712"/>
                </a:lnTo>
                <a:lnTo>
                  <a:pt x="49506" y="6362"/>
                </a:lnTo>
                <a:lnTo>
                  <a:pt x="81026" y="0"/>
                </a:lnTo>
                <a:lnTo>
                  <a:pt x="1944243" y="0"/>
                </a:lnTo>
                <a:lnTo>
                  <a:pt x="1975816" y="6362"/>
                </a:lnTo>
                <a:lnTo>
                  <a:pt x="2001567" y="23712"/>
                </a:lnTo>
                <a:lnTo>
                  <a:pt x="2018913" y="49447"/>
                </a:lnTo>
                <a:lnTo>
                  <a:pt x="2025269" y="80962"/>
                </a:lnTo>
                <a:lnTo>
                  <a:pt x="2025269" y="404812"/>
                </a:lnTo>
                <a:lnTo>
                  <a:pt x="2018913" y="436327"/>
                </a:lnTo>
                <a:lnTo>
                  <a:pt x="2001567" y="462062"/>
                </a:lnTo>
                <a:lnTo>
                  <a:pt x="1975816" y="479412"/>
                </a:lnTo>
                <a:lnTo>
                  <a:pt x="1944243" y="485775"/>
                </a:lnTo>
                <a:lnTo>
                  <a:pt x="81026" y="485775"/>
                </a:lnTo>
                <a:lnTo>
                  <a:pt x="49506" y="479412"/>
                </a:lnTo>
                <a:lnTo>
                  <a:pt x="23749" y="462062"/>
                </a:lnTo>
                <a:lnTo>
                  <a:pt x="6373" y="436327"/>
                </a:lnTo>
                <a:lnTo>
                  <a:pt x="0" y="404812"/>
                </a:lnTo>
                <a:lnTo>
                  <a:pt x="0" y="80962"/>
                </a:lnTo>
                <a:close/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46109" y="5505849"/>
            <a:ext cx="277198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>
              <a:tabLst>
                <a:tab pos="475615" algn="l"/>
                <a:tab pos="671195" algn="l"/>
              </a:tabLst>
            </a:pPr>
            <a:r>
              <a:rPr sz="2000" dirty="0">
                <a:solidFill>
                  <a:srgbClr val="FFFFFF"/>
                </a:solidFill>
                <a:cs typeface="+mn-ea"/>
                <a:sym typeface="+mn-lt"/>
              </a:rPr>
              <a:t>	</a:t>
            </a:r>
            <a:r>
              <a:rPr sz="2000" b="1" dirty="0" err="1">
                <a:solidFill>
                  <a:srgbClr val="FFC000"/>
                </a:solidFill>
                <a:cs typeface="+mn-ea"/>
                <a:sym typeface="+mn-lt"/>
              </a:rPr>
              <a:t>措施绿</a:t>
            </a:r>
            <a:r>
              <a:rPr sz="2000" b="1" dirty="0" err="1">
                <a:solidFill>
                  <a:srgbClr val="FFFFFF"/>
                </a:solidFill>
                <a:cs typeface="+mn-ea"/>
                <a:sym typeface="+mn-lt"/>
              </a:rPr>
              <a:t>：</a:t>
            </a:r>
            <a:r>
              <a:rPr sz="2000" b="1" dirty="0" err="1" smtClean="0">
                <a:solidFill>
                  <a:srgbClr val="FFFFFF"/>
                </a:solidFill>
                <a:cs typeface="+mn-ea"/>
                <a:sym typeface="+mn-lt"/>
              </a:rPr>
              <a:t>节能减排</a:t>
            </a:r>
            <a:endParaRPr lang="en-US" sz="2000" dirty="0">
              <a:cs typeface="+mn-ea"/>
              <a:sym typeface="+mn-lt"/>
            </a:endParaRPr>
          </a:p>
          <a:p>
            <a:pPr marL="1435100" indent="88900" defTabSz="895350">
              <a:tabLst>
                <a:tab pos="1435100" algn="l"/>
              </a:tabLst>
            </a:pPr>
            <a:r>
              <a:rPr sz="2000" b="1" dirty="0" err="1" smtClean="0">
                <a:solidFill>
                  <a:srgbClr val="FFFFFF"/>
                </a:solidFill>
                <a:cs typeface="+mn-ea"/>
                <a:sym typeface="+mn-lt"/>
              </a:rPr>
              <a:t>生态环保</a:t>
            </a:r>
            <a:endParaRPr sz="2000" dirty="0">
              <a:cs typeface="+mn-ea"/>
              <a:sym typeface="+mn-l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85901" y="2590801"/>
            <a:ext cx="2771985" cy="647700"/>
          </a:xfrm>
          <a:custGeom>
            <a:avLst/>
            <a:gdLst/>
            <a:ahLst/>
            <a:cxnLst/>
            <a:rect l="l" t="t" r="r" b="b"/>
            <a:pathLst>
              <a:path w="2078989" h="485775">
                <a:moveTo>
                  <a:pt x="1997837" y="0"/>
                </a:moveTo>
                <a:lnTo>
                  <a:pt x="80962" y="0"/>
                </a:lnTo>
                <a:lnTo>
                  <a:pt x="49447" y="6355"/>
                </a:lnTo>
                <a:lnTo>
                  <a:pt x="23712" y="23701"/>
                </a:lnTo>
                <a:lnTo>
                  <a:pt x="6362" y="49452"/>
                </a:lnTo>
                <a:lnTo>
                  <a:pt x="0" y="81025"/>
                </a:lnTo>
                <a:lnTo>
                  <a:pt x="0" y="404749"/>
                </a:lnTo>
                <a:lnTo>
                  <a:pt x="6362" y="436322"/>
                </a:lnTo>
                <a:lnTo>
                  <a:pt x="23712" y="462073"/>
                </a:lnTo>
                <a:lnTo>
                  <a:pt x="49447" y="479419"/>
                </a:lnTo>
                <a:lnTo>
                  <a:pt x="80962" y="485775"/>
                </a:lnTo>
                <a:lnTo>
                  <a:pt x="1997837" y="485775"/>
                </a:lnTo>
                <a:lnTo>
                  <a:pt x="2029356" y="479419"/>
                </a:lnTo>
                <a:lnTo>
                  <a:pt x="2055114" y="462073"/>
                </a:lnTo>
                <a:lnTo>
                  <a:pt x="2072489" y="436322"/>
                </a:lnTo>
                <a:lnTo>
                  <a:pt x="2078863" y="404749"/>
                </a:lnTo>
                <a:lnTo>
                  <a:pt x="2078863" y="81025"/>
                </a:lnTo>
                <a:lnTo>
                  <a:pt x="2072489" y="49452"/>
                </a:lnTo>
                <a:lnTo>
                  <a:pt x="2055114" y="23701"/>
                </a:lnTo>
                <a:lnTo>
                  <a:pt x="2029356" y="6355"/>
                </a:lnTo>
                <a:lnTo>
                  <a:pt x="199783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85901" y="2590801"/>
            <a:ext cx="2771985" cy="647700"/>
          </a:xfrm>
          <a:custGeom>
            <a:avLst/>
            <a:gdLst/>
            <a:ahLst/>
            <a:cxnLst/>
            <a:rect l="l" t="t" r="r" b="b"/>
            <a:pathLst>
              <a:path w="2078989" h="485775">
                <a:moveTo>
                  <a:pt x="0" y="81025"/>
                </a:moveTo>
                <a:lnTo>
                  <a:pt x="6362" y="49452"/>
                </a:lnTo>
                <a:lnTo>
                  <a:pt x="23712" y="23701"/>
                </a:lnTo>
                <a:lnTo>
                  <a:pt x="49447" y="6355"/>
                </a:lnTo>
                <a:lnTo>
                  <a:pt x="80962" y="0"/>
                </a:lnTo>
                <a:lnTo>
                  <a:pt x="1997837" y="0"/>
                </a:lnTo>
                <a:lnTo>
                  <a:pt x="2029356" y="6355"/>
                </a:lnTo>
                <a:lnTo>
                  <a:pt x="2055114" y="23701"/>
                </a:lnTo>
                <a:lnTo>
                  <a:pt x="2072489" y="49452"/>
                </a:lnTo>
                <a:lnTo>
                  <a:pt x="2078863" y="81025"/>
                </a:lnTo>
                <a:lnTo>
                  <a:pt x="2078863" y="404749"/>
                </a:lnTo>
                <a:lnTo>
                  <a:pt x="2072489" y="436322"/>
                </a:lnTo>
                <a:lnTo>
                  <a:pt x="2055114" y="462073"/>
                </a:lnTo>
                <a:lnTo>
                  <a:pt x="2029356" y="479419"/>
                </a:lnTo>
                <a:lnTo>
                  <a:pt x="1997837" y="485775"/>
                </a:lnTo>
                <a:lnTo>
                  <a:pt x="80962" y="485775"/>
                </a:lnTo>
                <a:lnTo>
                  <a:pt x="49447" y="479419"/>
                </a:lnTo>
                <a:lnTo>
                  <a:pt x="23712" y="462073"/>
                </a:lnTo>
                <a:lnTo>
                  <a:pt x="6362" y="436322"/>
                </a:lnTo>
                <a:lnTo>
                  <a:pt x="0" y="404749"/>
                </a:lnTo>
                <a:lnTo>
                  <a:pt x="0" y="81025"/>
                </a:lnTo>
                <a:close/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22889" y="2753022"/>
            <a:ext cx="206586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/>
            <a:r>
              <a:rPr sz="2000" b="1" dirty="0">
                <a:solidFill>
                  <a:srgbClr val="FFC000"/>
                </a:solidFill>
                <a:cs typeface="+mn-ea"/>
                <a:sym typeface="+mn-lt"/>
              </a:rPr>
              <a:t>表面绿</a:t>
            </a:r>
            <a:r>
              <a:rPr sz="2000" b="1" dirty="0">
                <a:solidFill>
                  <a:srgbClr val="FFFFFF"/>
                </a:solidFill>
                <a:cs typeface="+mn-ea"/>
                <a:sym typeface="+mn-lt"/>
              </a:rPr>
              <a:t>：绿植防护</a:t>
            </a:r>
            <a:endParaRPr sz="2000" dirty="0">
              <a:cs typeface="+mn-ea"/>
              <a:sym typeface="+mn-l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14465" y="5448301"/>
            <a:ext cx="2829560" cy="647700"/>
          </a:xfrm>
          <a:custGeom>
            <a:avLst/>
            <a:gdLst/>
            <a:ahLst/>
            <a:cxnLst/>
            <a:rect l="l" t="t" r="r" b="b"/>
            <a:pathLst>
              <a:path w="2122170" h="485775">
                <a:moveTo>
                  <a:pt x="2040674" y="0"/>
                </a:moveTo>
                <a:lnTo>
                  <a:pt x="80975" y="0"/>
                </a:lnTo>
                <a:lnTo>
                  <a:pt x="49457" y="6362"/>
                </a:lnTo>
                <a:lnTo>
                  <a:pt x="23718" y="23712"/>
                </a:lnTo>
                <a:lnTo>
                  <a:pt x="6364" y="49447"/>
                </a:lnTo>
                <a:lnTo>
                  <a:pt x="0" y="80962"/>
                </a:lnTo>
                <a:lnTo>
                  <a:pt x="0" y="404812"/>
                </a:lnTo>
                <a:lnTo>
                  <a:pt x="6364" y="436327"/>
                </a:lnTo>
                <a:lnTo>
                  <a:pt x="23718" y="462062"/>
                </a:lnTo>
                <a:lnTo>
                  <a:pt x="49457" y="479412"/>
                </a:lnTo>
                <a:lnTo>
                  <a:pt x="80975" y="485775"/>
                </a:lnTo>
                <a:lnTo>
                  <a:pt x="2040674" y="485775"/>
                </a:lnTo>
                <a:lnTo>
                  <a:pt x="2072247" y="479412"/>
                </a:lnTo>
                <a:lnTo>
                  <a:pt x="2097998" y="462062"/>
                </a:lnTo>
                <a:lnTo>
                  <a:pt x="2115344" y="436327"/>
                </a:lnTo>
                <a:lnTo>
                  <a:pt x="2121700" y="404812"/>
                </a:lnTo>
                <a:lnTo>
                  <a:pt x="2121700" y="80962"/>
                </a:lnTo>
                <a:lnTo>
                  <a:pt x="2115344" y="49447"/>
                </a:lnTo>
                <a:lnTo>
                  <a:pt x="2097998" y="23712"/>
                </a:lnTo>
                <a:lnTo>
                  <a:pt x="2072247" y="6362"/>
                </a:lnTo>
                <a:lnTo>
                  <a:pt x="204067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14465" y="5448301"/>
            <a:ext cx="2829560" cy="647700"/>
          </a:xfrm>
          <a:custGeom>
            <a:avLst/>
            <a:gdLst/>
            <a:ahLst/>
            <a:cxnLst/>
            <a:rect l="l" t="t" r="r" b="b"/>
            <a:pathLst>
              <a:path w="2122170" h="485775">
                <a:moveTo>
                  <a:pt x="0" y="80962"/>
                </a:moveTo>
                <a:lnTo>
                  <a:pt x="6364" y="49447"/>
                </a:lnTo>
                <a:lnTo>
                  <a:pt x="23718" y="23712"/>
                </a:lnTo>
                <a:lnTo>
                  <a:pt x="49457" y="6362"/>
                </a:lnTo>
                <a:lnTo>
                  <a:pt x="80975" y="0"/>
                </a:lnTo>
                <a:lnTo>
                  <a:pt x="2040674" y="0"/>
                </a:lnTo>
                <a:lnTo>
                  <a:pt x="2072247" y="6362"/>
                </a:lnTo>
                <a:lnTo>
                  <a:pt x="2097998" y="23712"/>
                </a:lnTo>
                <a:lnTo>
                  <a:pt x="2115344" y="49447"/>
                </a:lnTo>
                <a:lnTo>
                  <a:pt x="2121700" y="80962"/>
                </a:lnTo>
                <a:lnTo>
                  <a:pt x="2121700" y="404812"/>
                </a:lnTo>
                <a:lnTo>
                  <a:pt x="2115344" y="436327"/>
                </a:lnTo>
                <a:lnTo>
                  <a:pt x="2097998" y="462062"/>
                </a:lnTo>
                <a:lnTo>
                  <a:pt x="2072247" y="479412"/>
                </a:lnTo>
                <a:lnTo>
                  <a:pt x="2040674" y="485775"/>
                </a:lnTo>
                <a:lnTo>
                  <a:pt x="80975" y="485775"/>
                </a:lnTo>
                <a:lnTo>
                  <a:pt x="49457" y="479412"/>
                </a:lnTo>
                <a:lnTo>
                  <a:pt x="23718" y="462062"/>
                </a:lnTo>
                <a:lnTo>
                  <a:pt x="6364" y="436327"/>
                </a:lnTo>
                <a:lnTo>
                  <a:pt x="0" y="404812"/>
                </a:lnTo>
                <a:lnTo>
                  <a:pt x="0" y="80962"/>
                </a:lnTo>
                <a:close/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51337" y="5458764"/>
            <a:ext cx="2319867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/>
            <a:r>
              <a:rPr sz="2000" b="1" dirty="0">
                <a:solidFill>
                  <a:srgbClr val="FFC000"/>
                </a:solidFill>
                <a:cs typeface="+mn-ea"/>
                <a:sym typeface="+mn-lt"/>
              </a:rPr>
              <a:t>心情绿</a:t>
            </a:r>
            <a:r>
              <a:rPr sz="2000" b="1" dirty="0">
                <a:solidFill>
                  <a:srgbClr val="FFFFFF"/>
                </a:solidFill>
                <a:cs typeface="+mn-ea"/>
                <a:sym typeface="+mn-lt"/>
              </a:rPr>
              <a:t>：人性化设置</a:t>
            </a:r>
            <a:endParaRPr sz="2000" dirty="0">
              <a:cs typeface="+mn-ea"/>
              <a:sym typeface="+mn-lt"/>
            </a:endParaRPr>
          </a:p>
          <a:p>
            <a:pPr marL="1083945" algn="dist"/>
            <a:r>
              <a:rPr sz="2000" b="1" dirty="0">
                <a:solidFill>
                  <a:srgbClr val="FFFFFF"/>
                </a:solidFill>
                <a:cs typeface="+mn-ea"/>
                <a:sym typeface="+mn-lt"/>
              </a:rPr>
              <a:t>功能拓展</a:t>
            </a:r>
            <a:endParaRPr sz="2000" dirty="0">
              <a:cs typeface="+mn-ea"/>
              <a:sym typeface="+mn-l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219618" y="2838536"/>
            <a:ext cx="800100" cy="552873"/>
          </a:xfrm>
          <a:custGeom>
            <a:avLst/>
            <a:gdLst/>
            <a:ahLst/>
            <a:cxnLst/>
            <a:rect l="l" t="t" r="r" b="b"/>
            <a:pathLst>
              <a:path w="600075" h="414655">
                <a:moveTo>
                  <a:pt x="600075" y="414274"/>
                </a:moveTo>
                <a:lnTo>
                  <a:pt x="299974" y="414274"/>
                </a:lnTo>
                <a:lnTo>
                  <a:pt x="299974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71734" y="3771901"/>
            <a:ext cx="2429933" cy="1028700"/>
          </a:xfrm>
          <a:custGeom>
            <a:avLst/>
            <a:gdLst/>
            <a:ahLst/>
            <a:cxnLst/>
            <a:rect l="l" t="t" r="r" b="b"/>
            <a:pathLst>
              <a:path w="1822450" h="771525">
                <a:moveTo>
                  <a:pt x="24003" y="192912"/>
                </a:moveTo>
                <a:lnTo>
                  <a:pt x="0" y="192912"/>
                </a:lnTo>
                <a:lnTo>
                  <a:pt x="0" y="578612"/>
                </a:lnTo>
                <a:lnTo>
                  <a:pt x="24003" y="578612"/>
                </a:lnTo>
                <a:lnTo>
                  <a:pt x="24003" y="192912"/>
                </a:lnTo>
                <a:close/>
              </a:path>
              <a:path w="1822450" h="771525">
                <a:moveTo>
                  <a:pt x="96393" y="192912"/>
                </a:moveTo>
                <a:lnTo>
                  <a:pt x="48133" y="192912"/>
                </a:lnTo>
                <a:lnTo>
                  <a:pt x="48133" y="578612"/>
                </a:lnTo>
                <a:lnTo>
                  <a:pt x="96393" y="578612"/>
                </a:lnTo>
                <a:lnTo>
                  <a:pt x="96393" y="192912"/>
                </a:lnTo>
                <a:close/>
              </a:path>
              <a:path w="1822450" h="771525">
                <a:moveTo>
                  <a:pt x="1436497" y="0"/>
                </a:moveTo>
                <a:lnTo>
                  <a:pt x="1436497" y="192912"/>
                </a:lnTo>
                <a:lnTo>
                  <a:pt x="120523" y="192912"/>
                </a:lnTo>
                <a:lnTo>
                  <a:pt x="120523" y="578612"/>
                </a:lnTo>
                <a:lnTo>
                  <a:pt x="1436497" y="578612"/>
                </a:lnTo>
                <a:lnTo>
                  <a:pt x="1436497" y="771525"/>
                </a:lnTo>
                <a:lnTo>
                  <a:pt x="1822450" y="385699"/>
                </a:lnTo>
                <a:lnTo>
                  <a:pt x="1436497" y="0"/>
                </a:lnTo>
                <a:close/>
              </a:path>
            </a:pathLst>
          </a:custGeom>
          <a:solidFill>
            <a:srgbClr val="F8CAAC"/>
          </a:solidFill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11213" y="4092447"/>
            <a:ext cx="94826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/>
            <a:r>
              <a:rPr sz="2400" dirty="0">
                <a:cs typeface="+mn-ea"/>
                <a:sym typeface="+mn-lt"/>
              </a:rPr>
              <a:t>系统论</a:t>
            </a:r>
          </a:p>
        </p:txBody>
      </p:sp>
      <p:sp>
        <p:nvSpPr>
          <p:cNvPr id="21" name="object 21"/>
          <p:cNvSpPr/>
          <p:nvPr/>
        </p:nvSpPr>
        <p:spPr>
          <a:xfrm>
            <a:off x="8068734" y="3733801"/>
            <a:ext cx="2484967" cy="1028700"/>
          </a:xfrm>
          <a:custGeom>
            <a:avLst/>
            <a:gdLst/>
            <a:ahLst/>
            <a:cxnLst/>
            <a:rect l="l" t="t" r="r" b="b"/>
            <a:pathLst>
              <a:path w="1863725" h="771525">
                <a:moveTo>
                  <a:pt x="1863725" y="192912"/>
                </a:moveTo>
                <a:lnTo>
                  <a:pt x="1839595" y="192912"/>
                </a:lnTo>
                <a:lnTo>
                  <a:pt x="1839595" y="578612"/>
                </a:lnTo>
                <a:lnTo>
                  <a:pt x="1863725" y="578612"/>
                </a:lnTo>
                <a:lnTo>
                  <a:pt x="1863725" y="192912"/>
                </a:lnTo>
                <a:close/>
              </a:path>
              <a:path w="1863725" h="771525">
                <a:moveTo>
                  <a:pt x="1815465" y="192912"/>
                </a:moveTo>
                <a:lnTo>
                  <a:pt x="1767331" y="192912"/>
                </a:lnTo>
                <a:lnTo>
                  <a:pt x="1767331" y="578612"/>
                </a:lnTo>
                <a:lnTo>
                  <a:pt x="1815465" y="578612"/>
                </a:lnTo>
                <a:lnTo>
                  <a:pt x="1815465" y="192912"/>
                </a:lnTo>
                <a:close/>
              </a:path>
              <a:path w="1863725" h="771525">
                <a:moveTo>
                  <a:pt x="385572" y="0"/>
                </a:moveTo>
                <a:lnTo>
                  <a:pt x="0" y="385699"/>
                </a:lnTo>
                <a:lnTo>
                  <a:pt x="385572" y="771525"/>
                </a:lnTo>
                <a:lnTo>
                  <a:pt x="385572" y="578612"/>
                </a:lnTo>
                <a:lnTo>
                  <a:pt x="1743202" y="578612"/>
                </a:lnTo>
                <a:lnTo>
                  <a:pt x="1743202" y="192912"/>
                </a:lnTo>
                <a:lnTo>
                  <a:pt x="385572" y="192912"/>
                </a:lnTo>
                <a:lnTo>
                  <a:pt x="385572" y="0"/>
                </a:lnTo>
                <a:close/>
              </a:path>
            </a:pathLst>
          </a:custGeom>
          <a:solidFill>
            <a:srgbClr val="F8CAAC"/>
          </a:solidFill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80984" y="4054178"/>
            <a:ext cx="186266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/>
            <a:r>
              <a:rPr sz="2400" dirty="0">
                <a:cs typeface="+mn-ea"/>
                <a:sym typeface="+mn-lt"/>
              </a:rPr>
              <a:t>周期成本思想</a:t>
            </a:r>
            <a:endParaRPr sz="2400">
              <a:cs typeface="+mn-ea"/>
              <a:sym typeface="+mn-l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224862" y="2812627"/>
            <a:ext cx="1384300" cy="1384300"/>
          </a:xfrm>
          <a:custGeom>
            <a:avLst/>
            <a:gdLst/>
            <a:ahLst/>
            <a:cxnLst/>
            <a:rect l="l" t="t" r="r" b="b"/>
            <a:pathLst>
              <a:path w="1038225" h="1038225">
                <a:moveTo>
                  <a:pt x="0" y="0"/>
                </a:moveTo>
                <a:lnTo>
                  <a:pt x="0" y="1038098"/>
                </a:lnTo>
                <a:lnTo>
                  <a:pt x="1038098" y="1038098"/>
                </a:lnTo>
                <a:lnTo>
                  <a:pt x="1037029" y="990573"/>
                </a:lnTo>
                <a:lnTo>
                  <a:pt x="1033855" y="943598"/>
                </a:lnTo>
                <a:lnTo>
                  <a:pt x="1028620" y="897217"/>
                </a:lnTo>
                <a:lnTo>
                  <a:pt x="1021371" y="851477"/>
                </a:lnTo>
                <a:lnTo>
                  <a:pt x="1012153" y="806424"/>
                </a:lnTo>
                <a:lnTo>
                  <a:pt x="1001012" y="762102"/>
                </a:lnTo>
                <a:lnTo>
                  <a:pt x="987995" y="718559"/>
                </a:lnTo>
                <a:lnTo>
                  <a:pt x="973146" y="675839"/>
                </a:lnTo>
                <a:lnTo>
                  <a:pt x="956512" y="633989"/>
                </a:lnTo>
                <a:lnTo>
                  <a:pt x="938138" y="593055"/>
                </a:lnTo>
                <a:lnTo>
                  <a:pt x="918071" y="553081"/>
                </a:lnTo>
                <a:lnTo>
                  <a:pt x="896356" y="514114"/>
                </a:lnTo>
                <a:lnTo>
                  <a:pt x="873039" y="476200"/>
                </a:lnTo>
                <a:lnTo>
                  <a:pt x="848166" y="439385"/>
                </a:lnTo>
                <a:lnTo>
                  <a:pt x="821782" y="403713"/>
                </a:lnTo>
                <a:lnTo>
                  <a:pt x="793934" y="369232"/>
                </a:lnTo>
                <a:lnTo>
                  <a:pt x="764667" y="335986"/>
                </a:lnTo>
                <a:lnTo>
                  <a:pt x="734028" y="304022"/>
                </a:lnTo>
                <a:lnTo>
                  <a:pt x="702061" y="273385"/>
                </a:lnTo>
                <a:lnTo>
                  <a:pt x="668813" y="244121"/>
                </a:lnTo>
                <a:lnTo>
                  <a:pt x="634330" y="216276"/>
                </a:lnTo>
                <a:lnTo>
                  <a:pt x="598657" y="189896"/>
                </a:lnTo>
                <a:lnTo>
                  <a:pt x="561841" y="165026"/>
                </a:lnTo>
                <a:lnTo>
                  <a:pt x="523926" y="141713"/>
                </a:lnTo>
                <a:lnTo>
                  <a:pt x="484960" y="120001"/>
                </a:lnTo>
                <a:lnTo>
                  <a:pt x="444987" y="99937"/>
                </a:lnTo>
                <a:lnTo>
                  <a:pt x="404054" y="81567"/>
                </a:lnTo>
                <a:lnTo>
                  <a:pt x="362206" y="64936"/>
                </a:lnTo>
                <a:lnTo>
                  <a:pt x="319490" y="50091"/>
                </a:lnTo>
                <a:lnTo>
                  <a:pt x="275951" y="37076"/>
                </a:lnTo>
                <a:lnTo>
                  <a:pt x="231634" y="25938"/>
                </a:lnTo>
                <a:lnTo>
                  <a:pt x="186586" y="16722"/>
                </a:lnTo>
                <a:lnTo>
                  <a:pt x="140853" y="9475"/>
                </a:lnTo>
                <a:lnTo>
                  <a:pt x="94480" y="4241"/>
                </a:lnTo>
                <a:lnTo>
                  <a:pt x="47514" y="1068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224862" y="2812627"/>
            <a:ext cx="1384300" cy="1384300"/>
          </a:xfrm>
          <a:custGeom>
            <a:avLst/>
            <a:gdLst/>
            <a:ahLst/>
            <a:cxnLst/>
            <a:rect l="l" t="t" r="r" b="b"/>
            <a:pathLst>
              <a:path w="1038225" h="1038225">
                <a:moveTo>
                  <a:pt x="0" y="0"/>
                </a:moveTo>
                <a:lnTo>
                  <a:pt x="47514" y="1068"/>
                </a:lnTo>
                <a:lnTo>
                  <a:pt x="94480" y="4241"/>
                </a:lnTo>
                <a:lnTo>
                  <a:pt x="140853" y="9475"/>
                </a:lnTo>
                <a:lnTo>
                  <a:pt x="186586" y="16722"/>
                </a:lnTo>
                <a:lnTo>
                  <a:pt x="231634" y="25938"/>
                </a:lnTo>
                <a:lnTo>
                  <a:pt x="275951" y="37076"/>
                </a:lnTo>
                <a:lnTo>
                  <a:pt x="319490" y="50091"/>
                </a:lnTo>
                <a:lnTo>
                  <a:pt x="362206" y="64936"/>
                </a:lnTo>
                <a:lnTo>
                  <a:pt x="404054" y="81567"/>
                </a:lnTo>
                <a:lnTo>
                  <a:pt x="444987" y="99937"/>
                </a:lnTo>
                <a:lnTo>
                  <a:pt x="484960" y="120001"/>
                </a:lnTo>
                <a:lnTo>
                  <a:pt x="523926" y="141713"/>
                </a:lnTo>
                <a:lnTo>
                  <a:pt x="561841" y="165026"/>
                </a:lnTo>
                <a:lnTo>
                  <a:pt x="598657" y="189896"/>
                </a:lnTo>
                <a:lnTo>
                  <a:pt x="634330" y="216276"/>
                </a:lnTo>
                <a:lnTo>
                  <a:pt x="668813" y="244121"/>
                </a:lnTo>
                <a:lnTo>
                  <a:pt x="702061" y="273385"/>
                </a:lnTo>
                <a:lnTo>
                  <a:pt x="734028" y="304022"/>
                </a:lnTo>
                <a:lnTo>
                  <a:pt x="764667" y="335986"/>
                </a:lnTo>
                <a:lnTo>
                  <a:pt x="793934" y="369232"/>
                </a:lnTo>
                <a:lnTo>
                  <a:pt x="821782" y="403713"/>
                </a:lnTo>
                <a:lnTo>
                  <a:pt x="848166" y="439385"/>
                </a:lnTo>
                <a:lnTo>
                  <a:pt x="873039" y="476200"/>
                </a:lnTo>
                <a:lnTo>
                  <a:pt x="896356" y="514114"/>
                </a:lnTo>
                <a:lnTo>
                  <a:pt x="918071" y="553081"/>
                </a:lnTo>
                <a:lnTo>
                  <a:pt x="938138" y="593055"/>
                </a:lnTo>
                <a:lnTo>
                  <a:pt x="956512" y="633989"/>
                </a:lnTo>
                <a:lnTo>
                  <a:pt x="973146" y="675839"/>
                </a:lnTo>
                <a:lnTo>
                  <a:pt x="987995" y="718559"/>
                </a:lnTo>
                <a:lnTo>
                  <a:pt x="1001012" y="762102"/>
                </a:lnTo>
                <a:lnTo>
                  <a:pt x="1012153" y="806424"/>
                </a:lnTo>
                <a:lnTo>
                  <a:pt x="1021371" y="851477"/>
                </a:lnTo>
                <a:lnTo>
                  <a:pt x="1028620" y="897217"/>
                </a:lnTo>
                <a:lnTo>
                  <a:pt x="1033855" y="943598"/>
                </a:lnTo>
                <a:lnTo>
                  <a:pt x="1037029" y="990573"/>
                </a:lnTo>
                <a:lnTo>
                  <a:pt x="1038098" y="1038098"/>
                </a:lnTo>
                <a:lnTo>
                  <a:pt x="0" y="1038098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99352" y="3569886"/>
            <a:ext cx="64346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/>
            <a:r>
              <a:rPr sz="2400" b="1" spc="-7" dirty="0">
                <a:solidFill>
                  <a:srgbClr val="FFFFFF"/>
                </a:solidFill>
                <a:cs typeface="+mn-ea"/>
                <a:sym typeface="+mn-lt"/>
              </a:rPr>
              <a:t>设计</a:t>
            </a:r>
            <a:endParaRPr sz="2400">
              <a:cs typeface="+mn-ea"/>
              <a:sym typeface="+mn-l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224862" y="4289722"/>
            <a:ext cx="1384300" cy="1384300"/>
          </a:xfrm>
          <a:custGeom>
            <a:avLst/>
            <a:gdLst/>
            <a:ahLst/>
            <a:cxnLst/>
            <a:rect l="l" t="t" r="r" b="b"/>
            <a:pathLst>
              <a:path w="1038225" h="1038225">
                <a:moveTo>
                  <a:pt x="1038098" y="0"/>
                </a:moveTo>
                <a:lnTo>
                  <a:pt x="0" y="0"/>
                </a:lnTo>
                <a:lnTo>
                  <a:pt x="0" y="1038085"/>
                </a:lnTo>
                <a:lnTo>
                  <a:pt x="47514" y="1037016"/>
                </a:lnTo>
                <a:lnTo>
                  <a:pt x="94480" y="1033842"/>
                </a:lnTo>
                <a:lnTo>
                  <a:pt x="140853" y="1028608"/>
                </a:lnTo>
                <a:lnTo>
                  <a:pt x="186586" y="1021359"/>
                </a:lnTo>
                <a:lnTo>
                  <a:pt x="231634" y="1012141"/>
                </a:lnTo>
                <a:lnTo>
                  <a:pt x="275951" y="1001001"/>
                </a:lnTo>
                <a:lnTo>
                  <a:pt x="319490" y="987983"/>
                </a:lnTo>
                <a:lnTo>
                  <a:pt x="362206" y="973135"/>
                </a:lnTo>
                <a:lnTo>
                  <a:pt x="404054" y="956501"/>
                </a:lnTo>
                <a:lnTo>
                  <a:pt x="444987" y="938128"/>
                </a:lnTo>
                <a:lnTo>
                  <a:pt x="484960" y="918061"/>
                </a:lnTo>
                <a:lnTo>
                  <a:pt x="523926" y="896347"/>
                </a:lnTo>
                <a:lnTo>
                  <a:pt x="561841" y="873030"/>
                </a:lnTo>
                <a:lnTo>
                  <a:pt x="598657" y="848157"/>
                </a:lnTo>
                <a:lnTo>
                  <a:pt x="634330" y="821774"/>
                </a:lnTo>
                <a:lnTo>
                  <a:pt x="668813" y="793927"/>
                </a:lnTo>
                <a:lnTo>
                  <a:pt x="702061" y="764661"/>
                </a:lnTo>
                <a:lnTo>
                  <a:pt x="734028" y="734021"/>
                </a:lnTo>
                <a:lnTo>
                  <a:pt x="764667" y="702055"/>
                </a:lnTo>
                <a:lnTo>
                  <a:pt x="793934" y="668808"/>
                </a:lnTo>
                <a:lnTo>
                  <a:pt x="821782" y="634325"/>
                </a:lnTo>
                <a:lnTo>
                  <a:pt x="848166" y="598653"/>
                </a:lnTo>
                <a:lnTo>
                  <a:pt x="873039" y="561837"/>
                </a:lnTo>
                <a:lnTo>
                  <a:pt x="896356" y="523923"/>
                </a:lnTo>
                <a:lnTo>
                  <a:pt x="918071" y="484957"/>
                </a:lnTo>
                <a:lnTo>
                  <a:pt x="938138" y="444985"/>
                </a:lnTo>
                <a:lnTo>
                  <a:pt x="956512" y="404052"/>
                </a:lnTo>
                <a:lnTo>
                  <a:pt x="973146" y="362205"/>
                </a:lnTo>
                <a:lnTo>
                  <a:pt x="987995" y="319489"/>
                </a:lnTo>
                <a:lnTo>
                  <a:pt x="1001012" y="275950"/>
                </a:lnTo>
                <a:lnTo>
                  <a:pt x="1012153" y="231633"/>
                </a:lnTo>
                <a:lnTo>
                  <a:pt x="1021371" y="186586"/>
                </a:lnTo>
                <a:lnTo>
                  <a:pt x="1028620" y="140853"/>
                </a:lnTo>
                <a:lnTo>
                  <a:pt x="1033855" y="94480"/>
                </a:lnTo>
                <a:lnTo>
                  <a:pt x="1037029" y="47514"/>
                </a:lnTo>
                <a:lnTo>
                  <a:pt x="1038098" y="0"/>
                </a:lnTo>
                <a:close/>
              </a:path>
            </a:pathLst>
          </a:custGeom>
          <a:solidFill>
            <a:srgbClr val="5B9BD4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224862" y="4289722"/>
            <a:ext cx="1384300" cy="1384300"/>
          </a:xfrm>
          <a:custGeom>
            <a:avLst/>
            <a:gdLst/>
            <a:ahLst/>
            <a:cxnLst/>
            <a:rect l="l" t="t" r="r" b="b"/>
            <a:pathLst>
              <a:path w="1038225" h="1038225">
                <a:moveTo>
                  <a:pt x="1038098" y="0"/>
                </a:moveTo>
                <a:lnTo>
                  <a:pt x="1037029" y="47514"/>
                </a:lnTo>
                <a:lnTo>
                  <a:pt x="1033855" y="94480"/>
                </a:lnTo>
                <a:lnTo>
                  <a:pt x="1028620" y="140853"/>
                </a:lnTo>
                <a:lnTo>
                  <a:pt x="1021371" y="186586"/>
                </a:lnTo>
                <a:lnTo>
                  <a:pt x="1012153" y="231633"/>
                </a:lnTo>
                <a:lnTo>
                  <a:pt x="1001012" y="275950"/>
                </a:lnTo>
                <a:lnTo>
                  <a:pt x="987995" y="319489"/>
                </a:lnTo>
                <a:lnTo>
                  <a:pt x="973146" y="362205"/>
                </a:lnTo>
                <a:lnTo>
                  <a:pt x="956512" y="404052"/>
                </a:lnTo>
                <a:lnTo>
                  <a:pt x="938138" y="444985"/>
                </a:lnTo>
                <a:lnTo>
                  <a:pt x="918071" y="484957"/>
                </a:lnTo>
                <a:lnTo>
                  <a:pt x="896356" y="523923"/>
                </a:lnTo>
                <a:lnTo>
                  <a:pt x="873039" y="561837"/>
                </a:lnTo>
                <a:lnTo>
                  <a:pt x="848166" y="598653"/>
                </a:lnTo>
                <a:lnTo>
                  <a:pt x="821782" y="634325"/>
                </a:lnTo>
                <a:lnTo>
                  <a:pt x="793934" y="668808"/>
                </a:lnTo>
                <a:lnTo>
                  <a:pt x="764667" y="702055"/>
                </a:lnTo>
                <a:lnTo>
                  <a:pt x="734028" y="734021"/>
                </a:lnTo>
                <a:lnTo>
                  <a:pt x="702061" y="764661"/>
                </a:lnTo>
                <a:lnTo>
                  <a:pt x="668813" y="793927"/>
                </a:lnTo>
                <a:lnTo>
                  <a:pt x="634330" y="821774"/>
                </a:lnTo>
                <a:lnTo>
                  <a:pt x="598657" y="848157"/>
                </a:lnTo>
                <a:lnTo>
                  <a:pt x="561841" y="873030"/>
                </a:lnTo>
                <a:lnTo>
                  <a:pt x="523926" y="896347"/>
                </a:lnTo>
                <a:lnTo>
                  <a:pt x="484960" y="918061"/>
                </a:lnTo>
                <a:lnTo>
                  <a:pt x="444987" y="938128"/>
                </a:lnTo>
                <a:lnTo>
                  <a:pt x="404054" y="956501"/>
                </a:lnTo>
                <a:lnTo>
                  <a:pt x="362206" y="973135"/>
                </a:lnTo>
                <a:lnTo>
                  <a:pt x="319490" y="987983"/>
                </a:lnTo>
                <a:lnTo>
                  <a:pt x="275951" y="1001001"/>
                </a:lnTo>
                <a:lnTo>
                  <a:pt x="231634" y="1012141"/>
                </a:lnTo>
                <a:lnTo>
                  <a:pt x="186586" y="1021359"/>
                </a:lnTo>
                <a:lnTo>
                  <a:pt x="140853" y="1028608"/>
                </a:lnTo>
                <a:lnTo>
                  <a:pt x="94480" y="1033842"/>
                </a:lnTo>
                <a:lnTo>
                  <a:pt x="47514" y="1037016"/>
                </a:lnTo>
                <a:lnTo>
                  <a:pt x="0" y="1038085"/>
                </a:lnTo>
                <a:lnTo>
                  <a:pt x="0" y="0"/>
                </a:lnTo>
                <a:lnTo>
                  <a:pt x="1038098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99352" y="4525603"/>
            <a:ext cx="64346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/>
            <a:r>
              <a:rPr sz="2400" b="1" dirty="0">
                <a:solidFill>
                  <a:srgbClr val="FFFFFF"/>
                </a:solidFill>
                <a:cs typeface="+mn-ea"/>
                <a:sym typeface="+mn-lt"/>
              </a:rPr>
              <a:t>建设</a:t>
            </a:r>
            <a:endParaRPr sz="2400" dirty="0">
              <a:cs typeface="+mn-ea"/>
              <a:sym typeface="+mn-l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747769" y="4289722"/>
            <a:ext cx="1384300" cy="1384300"/>
          </a:xfrm>
          <a:custGeom>
            <a:avLst/>
            <a:gdLst/>
            <a:ahLst/>
            <a:cxnLst/>
            <a:rect l="l" t="t" r="r" b="b"/>
            <a:pathLst>
              <a:path w="1038225" h="1038225">
                <a:moveTo>
                  <a:pt x="1038098" y="0"/>
                </a:moveTo>
                <a:lnTo>
                  <a:pt x="0" y="0"/>
                </a:lnTo>
                <a:lnTo>
                  <a:pt x="1068" y="47514"/>
                </a:lnTo>
                <a:lnTo>
                  <a:pt x="4241" y="94480"/>
                </a:lnTo>
                <a:lnTo>
                  <a:pt x="9475" y="140853"/>
                </a:lnTo>
                <a:lnTo>
                  <a:pt x="16722" y="186586"/>
                </a:lnTo>
                <a:lnTo>
                  <a:pt x="25938" y="231633"/>
                </a:lnTo>
                <a:lnTo>
                  <a:pt x="37076" y="275950"/>
                </a:lnTo>
                <a:lnTo>
                  <a:pt x="50091" y="319489"/>
                </a:lnTo>
                <a:lnTo>
                  <a:pt x="64936" y="362205"/>
                </a:lnTo>
                <a:lnTo>
                  <a:pt x="81567" y="404052"/>
                </a:lnTo>
                <a:lnTo>
                  <a:pt x="99937" y="444985"/>
                </a:lnTo>
                <a:lnTo>
                  <a:pt x="120001" y="484957"/>
                </a:lnTo>
                <a:lnTo>
                  <a:pt x="141713" y="523923"/>
                </a:lnTo>
                <a:lnTo>
                  <a:pt x="165026" y="561837"/>
                </a:lnTo>
                <a:lnTo>
                  <a:pt x="189896" y="598653"/>
                </a:lnTo>
                <a:lnTo>
                  <a:pt x="216276" y="634325"/>
                </a:lnTo>
                <a:lnTo>
                  <a:pt x="244121" y="668808"/>
                </a:lnTo>
                <a:lnTo>
                  <a:pt x="273385" y="702055"/>
                </a:lnTo>
                <a:lnTo>
                  <a:pt x="304022" y="734021"/>
                </a:lnTo>
                <a:lnTo>
                  <a:pt x="335986" y="764661"/>
                </a:lnTo>
                <a:lnTo>
                  <a:pt x="369232" y="793927"/>
                </a:lnTo>
                <a:lnTo>
                  <a:pt x="403713" y="821774"/>
                </a:lnTo>
                <a:lnTo>
                  <a:pt x="439385" y="848157"/>
                </a:lnTo>
                <a:lnTo>
                  <a:pt x="476200" y="873030"/>
                </a:lnTo>
                <a:lnTo>
                  <a:pt x="514114" y="896347"/>
                </a:lnTo>
                <a:lnTo>
                  <a:pt x="553081" y="918061"/>
                </a:lnTo>
                <a:lnTo>
                  <a:pt x="593055" y="938128"/>
                </a:lnTo>
                <a:lnTo>
                  <a:pt x="633989" y="956501"/>
                </a:lnTo>
                <a:lnTo>
                  <a:pt x="675839" y="973135"/>
                </a:lnTo>
                <a:lnTo>
                  <a:pt x="718559" y="987983"/>
                </a:lnTo>
                <a:lnTo>
                  <a:pt x="762102" y="1001001"/>
                </a:lnTo>
                <a:lnTo>
                  <a:pt x="806424" y="1012141"/>
                </a:lnTo>
                <a:lnTo>
                  <a:pt x="851477" y="1021359"/>
                </a:lnTo>
                <a:lnTo>
                  <a:pt x="897217" y="1028608"/>
                </a:lnTo>
                <a:lnTo>
                  <a:pt x="943598" y="1033842"/>
                </a:lnTo>
                <a:lnTo>
                  <a:pt x="990573" y="1037016"/>
                </a:lnTo>
                <a:lnTo>
                  <a:pt x="1038098" y="1038085"/>
                </a:lnTo>
                <a:lnTo>
                  <a:pt x="1038098" y="0"/>
                </a:lnTo>
                <a:close/>
              </a:path>
            </a:pathLst>
          </a:custGeom>
          <a:solidFill>
            <a:srgbClr val="5B9BD4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747769" y="4289722"/>
            <a:ext cx="1384300" cy="1384300"/>
          </a:xfrm>
          <a:custGeom>
            <a:avLst/>
            <a:gdLst/>
            <a:ahLst/>
            <a:cxnLst/>
            <a:rect l="l" t="t" r="r" b="b"/>
            <a:pathLst>
              <a:path w="1038225" h="1038225">
                <a:moveTo>
                  <a:pt x="1038098" y="1038085"/>
                </a:moveTo>
                <a:lnTo>
                  <a:pt x="990573" y="1037016"/>
                </a:lnTo>
                <a:lnTo>
                  <a:pt x="943598" y="1033842"/>
                </a:lnTo>
                <a:lnTo>
                  <a:pt x="897217" y="1028608"/>
                </a:lnTo>
                <a:lnTo>
                  <a:pt x="851477" y="1021359"/>
                </a:lnTo>
                <a:lnTo>
                  <a:pt x="806424" y="1012141"/>
                </a:lnTo>
                <a:lnTo>
                  <a:pt x="762102" y="1001001"/>
                </a:lnTo>
                <a:lnTo>
                  <a:pt x="718559" y="987983"/>
                </a:lnTo>
                <a:lnTo>
                  <a:pt x="675839" y="973135"/>
                </a:lnTo>
                <a:lnTo>
                  <a:pt x="633989" y="956501"/>
                </a:lnTo>
                <a:lnTo>
                  <a:pt x="593055" y="938128"/>
                </a:lnTo>
                <a:lnTo>
                  <a:pt x="553081" y="918061"/>
                </a:lnTo>
                <a:lnTo>
                  <a:pt x="514114" y="896347"/>
                </a:lnTo>
                <a:lnTo>
                  <a:pt x="476200" y="873030"/>
                </a:lnTo>
                <a:lnTo>
                  <a:pt x="439385" y="848157"/>
                </a:lnTo>
                <a:lnTo>
                  <a:pt x="403713" y="821774"/>
                </a:lnTo>
                <a:lnTo>
                  <a:pt x="369232" y="793927"/>
                </a:lnTo>
                <a:lnTo>
                  <a:pt x="335986" y="764661"/>
                </a:lnTo>
                <a:lnTo>
                  <a:pt x="304022" y="734021"/>
                </a:lnTo>
                <a:lnTo>
                  <a:pt x="273385" y="702055"/>
                </a:lnTo>
                <a:lnTo>
                  <a:pt x="244121" y="668808"/>
                </a:lnTo>
                <a:lnTo>
                  <a:pt x="216276" y="634325"/>
                </a:lnTo>
                <a:lnTo>
                  <a:pt x="189896" y="598653"/>
                </a:lnTo>
                <a:lnTo>
                  <a:pt x="165026" y="561837"/>
                </a:lnTo>
                <a:lnTo>
                  <a:pt x="141713" y="523923"/>
                </a:lnTo>
                <a:lnTo>
                  <a:pt x="120001" y="484957"/>
                </a:lnTo>
                <a:lnTo>
                  <a:pt x="99937" y="444985"/>
                </a:lnTo>
                <a:lnTo>
                  <a:pt x="81567" y="404052"/>
                </a:lnTo>
                <a:lnTo>
                  <a:pt x="64936" y="362205"/>
                </a:lnTo>
                <a:lnTo>
                  <a:pt x="50091" y="319489"/>
                </a:lnTo>
                <a:lnTo>
                  <a:pt x="37076" y="275950"/>
                </a:lnTo>
                <a:lnTo>
                  <a:pt x="25938" y="231633"/>
                </a:lnTo>
                <a:lnTo>
                  <a:pt x="16722" y="186586"/>
                </a:lnTo>
                <a:lnTo>
                  <a:pt x="9475" y="140853"/>
                </a:lnTo>
                <a:lnTo>
                  <a:pt x="4241" y="94480"/>
                </a:lnTo>
                <a:lnTo>
                  <a:pt x="1068" y="47514"/>
                </a:lnTo>
                <a:lnTo>
                  <a:pt x="0" y="0"/>
                </a:lnTo>
                <a:lnTo>
                  <a:pt x="1038098" y="0"/>
                </a:lnTo>
                <a:lnTo>
                  <a:pt x="1038098" y="103808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213772" y="4525603"/>
            <a:ext cx="64346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/>
            <a:r>
              <a:rPr sz="2400" b="1" dirty="0">
                <a:solidFill>
                  <a:srgbClr val="FFFFFF"/>
                </a:solidFill>
                <a:cs typeface="+mn-ea"/>
                <a:sym typeface="+mn-lt"/>
              </a:rPr>
              <a:t>运营</a:t>
            </a:r>
            <a:endParaRPr sz="2400">
              <a:cs typeface="+mn-ea"/>
              <a:sym typeface="+mn-l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747769" y="2812627"/>
            <a:ext cx="1384300" cy="1384300"/>
          </a:xfrm>
          <a:custGeom>
            <a:avLst/>
            <a:gdLst/>
            <a:ahLst/>
            <a:cxnLst/>
            <a:rect l="l" t="t" r="r" b="b"/>
            <a:pathLst>
              <a:path w="1038225" h="1038225">
                <a:moveTo>
                  <a:pt x="1038098" y="0"/>
                </a:moveTo>
                <a:lnTo>
                  <a:pt x="990573" y="1068"/>
                </a:lnTo>
                <a:lnTo>
                  <a:pt x="943598" y="4241"/>
                </a:lnTo>
                <a:lnTo>
                  <a:pt x="897217" y="9475"/>
                </a:lnTo>
                <a:lnTo>
                  <a:pt x="851477" y="16722"/>
                </a:lnTo>
                <a:lnTo>
                  <a:pt x="806424" y="25938"/>
                </a:lnTo>
                <a:lnTo>
                  <a:pt x="762102" y="37076"/>
                </a:lnTo>
                <a:lnTo>
                  <a:pt x="718559" y="50091"/>
                </a:lnTo>
                <a:lnTo>
                  <a:pt x="675839" y="64936"/>
                </a:lnTo>
                <a:lnTo>
                  <a:pt x="633989" y="81567"/>
                </a:lnTo>
                <a:lnTo>
                  <a:pt x="593055" y="99937"/>
                </a:lnTo>
                <a:lnTo>
                  <a:pt x="553081" y="120001"/>
                </a:lnTo>
                <a:lnTo>
                  <a:pt x="514114" y="141713"/>
                </a:lnTo>
                <a:lnTo>
                  <a:pt x="476200" y="165026"/>
                </a:lnTo>
                <a:lnTo>
                  <a:pt x="439385" y="189896"/>
                </a:lnTo>
                <a:lnTo>
                  <a:pt x="403713" y="216276"/>
                </a:lnTo>
                <a:lnTo>
                  <a:pt x="369232" y="244121"/>
                </a:lnTo>
                <a:lnTo>
                  <a:pt x="335986" y="273385"/>
                </a:lnTo>
                <a:lnTo>
                  <a:pt x="304022" y="304022"/>
                </a:lnTo>
                <a:lnTo>
                  <a:pt x="273385" y="335986"/>
                </a:lnTo>
                <a:lnTo>
                  <a:pt x="244121" y="369232"/>
                </a:lnTo>
                <a:lnTo>
                  <a:pt x="216276" y="403713"/>
                </a:lnTo>
                <a:lnTo>
                  <a:pt x="189896" y="439385"/>
                </a:lnTo>
                <a:lnTo>
                  <a:pt x="165026" y="476200"/>
                </a:lnTo>
                <a:lnTo>
                  <a:pt x="141713" y="514114"/>
                </a:lnTo>
                <a:lnTo>
                  <a:pt x="120001" y="553081"/>
                </a:lnTo>
                <a:lnTo>
                  <a:pt x="99937" y="593055"/>
                </a:lnTo>
                <a:lnTo>
                  <a:pt x="81567" y="633989"/>
                </a:lnTo>
                <a:lnTo>
                  <a:pt x="64936" y="675839"/>
                </a:lnTo>
                <a:lnTo>
                  <a:pt x="50091" y="718559"/>
                </a:lnTo>
                <a:lnTo>
                  <a:pt x="37076" y="762102"/>
                </a:lnTo>
                <a:lnTo>
                  <a:pt x="25938" y="806424"/>
                </a:lnTo>
                <a:lnTo>
                  <a:pt x="16722" y="851477"/>
                </a:lnTo>
                <a:lnTo>
                  <a:pt x="9475" y="897217"/>
                </a:lnTo>
                <a:lnTo>
                  <a:pt x="4241" y="943598"/>
                </a:lnTo>
                <a:lnTo>
                  <a:pt x="1068" y="990573"/>
                </a:lnTo>
                <a:lnTo>
                  <a:pt x="0" y="1038098"/>
                </a:lnTo>
                <a:lnTo>
                  <a:pt x="1038098" y="1038098"/>
                </a:lnTo>
                <a:lnTo>
                  <a:pt x="1038098" y="0"/>
                </a:lnTo>
                <a:close/>
              </a:path>
            </a:pathLst>
          </a:custGeom>
          <a:solidFill>
            <a:srgbClr val="5B9BD4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747769" y="2812627"/>
            <a:ext cx="1384300" cy="1384300"/>
          </a:xfrm>
          <a:custGeom>
            <a:avLst/>
            <a:gdLst/>
            <a:ahLst/>
            <a:cxnLst/>
            <a:rect l="l" t="t" r="r" b="b"/>
            <a:pathLst>
              <a:path w="1038225" h="1038225">
                <a:moveTo>
                  <a:pt x="0" y="1038098"/>
                </a:moveTo>
                <a:lnTo>
                  <a:pt x="1068" y="990573"/>
                </a:lnTo>
                <a:lnTo>
                  <a:pt x="4241" y="943598"/>
                </a:lnTo>
                <a:lnTo>
                  <a:pt x="9475" y="897217"/>
                </a:lnTo>
                <a:lnTo>
                  <a:pt x="16722" y="851477"/>
                </a:lnTo>
                <a:lnTo>
                  <a:pt x="25938" y="806424"/>
                </a:lnTo>
                <a:lnTo>
                  <a:pt x="37076" y="762102"/>
                </a:lnTo>
                <a:lnTo>
                  <a:pt x="50091" y="718559"/>
                </a:lnTo>
                <a:lnTo>
                  <a:pt x="64936" y="675839"/>
                </a:lnTo>
                <a:lnTo>
                  <a:pt x="81567" y="633989"/>
                </a:lnTo>
                <a:lnTo>
                  <a:pt x="99937" y="593055"/>
                </a:lnTo>
                <a:lnTo>
                  <a:pt x="120001" y="553081"/>
                </a:lnTo>
                <a:lnTo>
                  <a:pt x="141713" y="514114"/>
                </a:lnTo>
                <a:lnTo>
                  <a:pt x="165026" y="476200"/>
                </a:lnTo>
                <a:lnTo>
                  <a:pt x="189896" y="439385"/>
                </a:lnTo>
                <a:lnTo>
                  <a:pt x="216276" y="403713"/>
                </a:lnTo>
                <a:lnTo>
                  <a:pt x="244121" y="369232"/>
                </a:lnTo>
                <a:lnTo>
                  <a:pt x="273385" y="335986"/>
                </a:lnTo>
                <a:lnTo>
                  <a:pt x="304022" y="304022"/>
                </a:lnTo>
                <a:lnTo>
                  <a:pt x="335986" y="273385"/>
                </a:lnTo>
                <a:lnTo>
                  <a:pt x="369232" y="244121"/>
                </a:lnTo>
                <a:lnTo>
                  <a:pt x="403713" y="216276"/>
                </a:lnTo>
                <a:lnTo>
                  <a:pt x="439385" y="189896"/>
                </a:lnTo>
                <a:lnTo>
                  <a:pt x="476200" y="165026"/>
                </a:lnTo>
                <a:lnTo>
                  <a:pt x="514114" y="141713"/>
                </a:lnTo>
                <a:lnTo>
                  <a:pt x="553081" y="120001"/>
                </a:lnTo>
                <a:lnTo>
                  <a:pt x="593055" y="99937"/>
                </a:lnTo>
                <a:lnTo>
                  <a:pt x="633989" y="81567"/>
                </a:lnTo>
                <a:lnTo>
                  <a:pt x="675839" y="64936"/>
                </a:lnTo>
                <a:lnTo>
                  <a:pt x="718559" y="50091"/>
                </a:lnTo>
                <a:lnTo>
                  <a:pt x="762102" y="37076"/>
                </a:lnTo>
                <a:lnTo>
                  <a:pt x="806424" y="25938"/>
                </a:lnTo>
                <a:lnTo>
                  <a:pt x="851477" y="16722"/>
                </a:lnTo>
                <a:lnTo>
                  <a:pt x="897217" y="9475"/>
                </a:lnTo>
                <a:lnTo>
                  <a:pt x="943598" y="4241"/>
                </a:lnTo>
                <a:lnTo>
                  <a:pt x="990573" y="1068"/>
                </a:lnTo>
                <a:lnTo>
                  <a:pt x="1038098" y="0"/>
                </a:lnTo>
                <a:lnTo>
                  <a:pt x="1038098" y="1038098"/>
                </a:lnTo>
                <a:lnTo>
                  <a:pt x="0" y="1038098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213772" y="3569886"/>
            <a:ext cx="64346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/>
            <a:r>
              <a:rPr sz="2400" b="1" spc="-7" dirty="0">
                <a:solidFill>
                  <a:srgbClr val="FFFFFF"/>
                </a:solidFill>
                <a:cs typeface="+mn-ea"/>
                <a:sym typeface="+mn-lt"/>
              </a:rPr>
              <a:t>规划</a:t>
            </a:r>
            <a:endParaRPr sz="2400" dirty="0">
              <a:cs typeface="+mn-ea"/>
              <a:sym typeface="+mn-lt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276170" y="2686861"/>
            <a:ext cx="1549400" cy="1450340"/>
          </a:xfrm>
          <a:custGeom>
            <a:avLst/>
            <a:gdLst/>
            <a:ahLst/>
            <a:cxnLst/>
            <a:rect l="l" t="t" r="r" b="b"/>
            <a:pathLst>
              <a:path w="1162050" h="1087755">
                <a:moveTo>
                  <a:pt x="1161923" y="989838"/>
                </a:moveTo>
                <a:lnTo>
                  <a:pt x="885189" y="989838"/>
                </a:lnTo>
                <a:lnTo>
                  <a:pt x="1028191" y="1087628"/>
                </a:lnTo>
                <a:lnTo>
                  <a:pt x="1161923" y="989838"/>
                </a:lnTo>
                <a:close/>
              </a:path>
              <a:path w="1162050" h="1087755">
                <a:moveTo>
                  <a:pt x="0" y="0"/>
                </a:moveTo>
                <a:lnTo>
                  <a:pt x="0" y="118745"/>
                </a:lnTo>
                <a:lnTo>
                  <a:pt x="47855" y="119911"/>
                </a:lnTo>
                <a:lnTo>
                  <a:pt x="95149" y="123374"/>
                </a:lnTo>
                <a:lnTo>
                  <a:pt x="141825" y="129083"/>
                </a:lnTo>
                <a:lnTo>
                  <a:pt x="187824" y="136986"/>
                </a:lnTo>
                <a:lnTo>
                  <a:pt x="233090" y="147031"/>
                </a:lnTo>
                <a:lnTo>
                  <a:pt x="277564" y="159165"/>
                </a:lnTo>
                <a:lnTo>
                  <a:pt x="321190" y="173337"/>
                </a:lnTo>
                <a:lnTo>
                  <a:pt x="363909" y="189496"/>
                </a:lnTo>
                <a:lnTo>
                  <a:pt x="405665" y="207588"/>
                </a:lnTo>
                <a:lnTo>
                  <a:pt x="446398" y="227562"/>
                </a:lnTo>
                <a:lnTo>
                  <a:pt x="486053" y="249367"/>
                </a:lnTo>
                <a:lnTo>
                  <a:pt x="524572" y="272950"/>
                </a:lnTo>
                <a:lnTo>
                  <a:pt x="561896" y="298259"/>
                </a:lnTo>
                <a:lnTo>
                  <a:pt x="597968" y="325243"/>
                </a:lnTo>
                <a:lnTo>
                  <a:pt x="632732" y="353849"/>
                </a:lnTo>
                <a:lnTo>
                  <a:pt x="666128" y="384025"/>
                </a:lnTo>
                <a:lnTo>
                  <a:pt x="698101" y="415721"/>
                </a:lnTo>
                <a:lnTo>
                  <a:pt x="728591" y="448883"/>
                </a:lnTo>
                <a:lnTo>
                  <a:pt x="757542" y="483460"/>
                </a:lnTo>
                <a:lnTo>
                  <a:pt x="784896" y="519400"/>
                </a:lnTo>
                <a:lnTo>
                  <a:pt x="810595" y="556650"/>
                </a:lnTo>
                <a:lnTo>
                  <a:pt x="834583" y="595160"/>
                </a:lnTo>
                <a:lnTo>
                  <a:pt x="856800" y="634877"/>
                </a:lnTo>
                <a:lnTo>
                  <a:pt x="877191" y="675749"/>
                </a:lnTo>
                <a:lnTo>
                  <a:pt x="895697" y="717725"/>
                </a:lnTo>
                <a:lnTo>
                  <a:pt x="912260" y="760751"/>
                </a:lnTo>
                <a:lnTo>
                  <a:pt x="926824" y="804777"/>
                </a:lnTo>
                <a:lnTo>
                  <a:pt x="939330" y="849751"/>
                </a:lnTo>
                <a:lnTo>
                  <a:pt x="949722" y="895620"/>
                </a:lnTo>
                <a:lnTo>
                  <a:pt x="957941" y="942333"/>
                </a:lnTo>
                <a:lnTo>
                  <a:pt x="963929" y="989838"/>
                </a:lnTo>
                <a:lnTo>
                  <a:pt x="1083182" y="989838"/>
                </a:lnTo>
                <a:lnTo>
                  <a:pt x="1077820" y="942127"/>
                </a:lnTo>
                <a:lnTo>
                  <a:pt x="1070451" y="895100"/>
                </a:lnTo>
                <a:lnTo>
                  <a:pt x="1061120" y="848798"/>
                </a:lnTo>
                <a:lnTo>
                  <a:pt x="1049874" y="803264"/>
                </a:lnTo>
                <a:lnTo>
                  <a:pt x="1036757" y="758538"/>
                </a:lnTo>
                <a:lnTo>
                  <a:pt x="1021816" y="714664"/>
                </a:lnTo>
                <a:lnTo>
                  <a:pt x="1005096" y="671681"/>
                </a:lnTo>
                <a:lnTo>
                  <a:pt x="986642" y="629633"/>
                </a:lnTo>
                <a:lnTo>
                  <a:pt x="966501" y="588561"/>
                </a:lnTo>
                <a:lnTo>
                  <a:pt x="944718" y="548506"/>
                </a:lnTo>
                <a:lnTo>
                  <a:pt x="921339" y="509511"/>
                </a:lnTo>
                <a:lnTo>
                  <a:pt x="896409" y="471617"/>
                </a:lnTo>
                <a:lnTo>
                  <a:pt x="869974" y="434866"/>
                </a:lnTo>
                <a:lnTo>
                  <a:pt x="842080" y="399300"/>
                </a:lnTo>
                <a:lnTo>
                  <a:pt x="812771" y="364960"/>
                </a:lnTo>
                <a:lnTo>
                  <a:pt x="782095" y="331888"/>
                </a:lnTo>
                <a:lnTo>
                  <a:pt x="750096" y="300126"/>
                </a:lnTo>
                <a:lnTo>
                  <a:pt x="716820" y="269716"/>
                </a:lnTo>
                <a:lnTo>
                  <a:pt x="682313" y="240699"/>
                </a:lnTo>
                <a:lnTo>
                  <a:pt x="646621" y="213117"/>
                </a:lnTo>
                <a:lnTo>
                  <a:pt x="609788" y="187013"/>
                </a:lnTo>
                <a:lnTo>
                  <a:pt x="571862" y="162426"/>
                </a:lnTo>
                <a:lnTo>
                  <a:pt x="532886" y="139401"/>
                </a:lnTo>
                <a:lnTo>
                  <a:pt x="492908" y="117977"/>
                </a:lnTo>
                <a:lnTo>
                  <a:pt x="451972" y="98198"/>
                </a:lnTo>
                <a:lnTo>
                  <a:pt x="410125" y="80103"/>
                </a:lnTo>
                <a:lnTo>
                  <a:pt x="367411" y="63737"/>
                </a:lnTo>
                <a:lnTo>
                  <a:pt x="323877" y="49139"/>
                </a:lnTo>
                <a:lnTo>
                  <a:pt x="279568" y="36353"/>
                </a:lnTo>
                <a:lnTo>
                  <a:pt x="234530" y="25419"/>
                </a:lnTo>
                <a:lnTo>
                  <a:pt x="188808" y="16379"/>
                </a:lnTo>
                <a:lnTo>
                  <a:pt x="142449" y="9276"/>
                </a:lnTo>
                <a:lnTo>
                  <a:pt x="95497" y="4150"/>
                </a:lnTo>
                <a:lnTo>
                  <a:pt x="47999" y="1044"/>
                </a:lnTo>
                <a:lnTo>
                  <a:pt x="0" y="0"/>
                </a:lnTo>
                <a:close/>
              </a:path>
            </a:pathLst>
          </a:custGeom>
          <a:solidFill>
            <a:srgbClr val="B5CAE7"/>
          </a:solidFill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276170" y="4322693"/>
            <a:ext cx="1450340" cy="1549400"/>
          </a:xfrm>
          <a:custGeom>
            <a:avLst/>
            <a:gdLst/>
            <a:ahLst/>
            <a:cxnLst/>
            <a:rect l="l" t="t" r="r" b="b"/>
            <a:pathLst>
              <a:path w="1087754" h="1162050">
                <a:moveTo>
                  <a:pt x="97789" y="885139"/>
                </a:moveTo>
                <a:lnTo>
                  <a:pt x="0" y="1028204"/>
                </a:lnTo>
                <a:lnTo>
                  <a:pt x="97789" y="1161961"/>
                </a:lnTo>
                <a:lnTo>
                  <a:pt x="97789" y="1083119"/>
                </a:lnTo>
                <a:lnTo>
                  <a:pt x="145500" y="1077762"/>
                </a:lnTo>
                <a:lnTo>
                  <a:pt x="192526" y="1070398"/>
                </a:lnTo>
                <a:lnTo>
                  <a:pt x="238826" y="1061072"/>
                </a:lnTo>
                <a:lnTo>
                  <a:pt x="284359" y="1049830"/>
                </a:lnTo>
                <a:lnTo>
                  <a:pt x="329082" y="1036717"/>
                </a:lnTo>
                <a:lnTo>
                  <a:pt x="372954" y="1021780"/>
                </a:lnTo>
                <a:lnTo>
                  <a:pt x="415933" y="1005063"/>
                </a:lnTo>
                <a:lnTo>
                  <a:pt x="457977" y="986613"/>
                </a:lnTo>
                <a:lnTo>
                  <a:pt x="499045" y="966475"/>
                </a:lnTo>
                <a:lnTo>
                  <a:pt x="503727" y="963929"/>
                </a:lnTo>
                <a:lnTo>
                  <a:pt x="97789" y="963929"/>
                </a:lnTo>
                <a:lnTo>
                  <a:pt x="97789" y="885139"/>
                </a:lnTo>
                <a:close/>
              </a:path>
              <a:path w="1087754" h="1162050">
                <a:moveTo>
                  <a:pt x="1087501" y="0"/>
                </a:moveTo>
                <a:lnTo>
                  <a:pt x="968882" y="0"/>
                </a:lnTo>
                <a:lnTo>
                  <a:pt x="967705" y="47999"/>
                </a:lnTo>
                <a:lnTo>
                  <a:pt x="964251" y="95149"/>
                </a:lnTo>
                <a:lnTo>
                  <a:pt x="958540" y="141824"/>
                </a:lnTo>
                <a:lnTo>
                  <a:pt x="950635" y="187823"/>
                </a:lnTo>
                <a:lnTo>
                  <a:pt x="940588" y="233088"/>
                </a:lnTo>
                <a:lnTo>
                  <a:pt x="928450" y="277562"/>
                </a:lnTo>
                <a:lnTo>
                  <a:pt x="914275" y="321187"/>
                </a:lnTo>
                <a:lnTo>
                  <a:pt x="898113" y="363905"/>
                </a:lnTo>
                <a:lnTo>
                  <a:pt x="880016" y="405660"/>
                </a:lnTo>
                <a:lnTo>
                  <a:pt x="860038" y="446393"/>
                </a:lnTo>
                <a:lnTo>
                  <a:pt x="838229" y="486047"/>
                </a:lnTo>
                <a:lnTo>
                  <a:pt x="814642" y="524565"/>
                </a:lnTo>
                <a:lnTo>
                  <a:pt x="789329" y="561888"/>
                </a:lnTo>
                <a:lnTo>
                  <a:pt x="762342" y="597960"/>
                </a:lnTo>
                <a:lnTo>
                  <a:pt x="733732" y="632723"/>
                </a:lnTo>
                <a:lnTo>
                  <a:pt x="703552" y="666119"/>
                </a:lnTo>
                <a:lnTo>
                  <a:pt x="671854" y="698090"/>
                </a:lnTo>
                <a:lnTo>
                  <a:pt x="638690" y="728580"/>
                </a:lnTo>
                <a:lnTo>
                  <a:pt x="604112" y="757531"/>
                </a:lnTo>
                <a:lnTo>
                  <a:pt x="568171" y="784885"/>
                </a:lnTo>
                <a:lnTo>
                  <a:pt x="530920" y="810584"/>
                </a:lnTo>
                <a:lnTo>
                  <a:pt x="492411" y="834571"/>
                </a:lnTo>
                <a:lnTo>
                  <a:pt x="452696" y="856790"/>
                </a:lnTo>
                <a:lnTo>
                  <a:pt x="411826" y="877181"/>
                </a:lnTo>
                <a:lnTo>
                  <a:pt x="369855" y="895687"/>
                </a:lnTo>
                <a:lnTo>
                  <a:pt x="326833" y="912252"/>
                </a:lnTo>
                <a:lnTo>
                  <a:pt x="282812" y="926817"/>
                </a:lnTo>
                <a:lnTo>
                  <a:pt x="237846" y="939324"/>
                </a:lnTo>
                <a:lnTo>
                  <a:pt x="191985" y="949717"/>
                </a:lnTo>
                <a:lnTo>
                  <a:pt x="145283" y="957938"/>
                </a:lnTo>
                <a:lnTo>
                  <a:pt x="97789" y="963929"/>
                </a:lnTo>
                <a:lnTo>
                  <a:pt x="503727" y="963929"/>
                </a:lnTo>
                <a:lnTo>
                  <a:pt x="539096" y="944695"/>
                </a:lnTo>
                <a:lnTo>
                  <a:pt x="578086" y="921319"/>
                </a:lnTo>
                <a:lnTo>
                  <a:pt x="615975" y="896391"/>
                </a:lnTo>
                <a:lnTo>
                  <a:pt x="652721" y="869958"/>
                </a:lnTo>
                <a:lnTo>
                  <a:pt x="688283" y="842066"/>
                </a:lnTo>
                <a:lnTo>
                  <a:pt x="722617" y="812760"/>
                </a:lnTo>
                <a:lnTo>
                  <a:pt x="755684" y="782085"/>
                </a:lnTo>
                <a:lnTo>
                  <a:pt x="787440" y="750087"/>
                </a:lnTo>
                <a:lnTo>
                  <a:pt x="817845" y="716813"/>
                </a:lnTo>
                <a:lnTo>
                  <a:pt x="846856" y="682307"/>
                </a:lnTo>
                <a:lnTo>
                  <a:pt x="874433" y="646616"/>
                </a:lnTo>
                <a:lnTo>
                  <a:pt x="900532" y="609784"/>
                </a:lnTo>
                <a:lnTo>
                  <a:pt x="925113" y="571858"/>
                </a:lnTo>
                <a:lnTo>
                  <a:pt x="948134" y="532884"/>
                </a:lnTo>
                <a:lnTo>
                  <a:pt x="969553" y="492906"/>
                </a:lnTo>
                <a:lnTo>
                  <a:pt x="989328" y="451971"/>
                </a:lnTo>
                <a:lnTo>
                  <a:pt x="1007417" y="410124"/>
                </a:lnTo>
                <a:lnTo>
                  <a:pt x="1023780" y="367410"/>
                </a:lnTo>
                <a:lnTo>
                  <a:pt x="1038374" y="323876"/>
                </a:lnTo>
                <a:lnTo>
                  <a:pt x="1051157" y="279568"/>
                </a:lnTo>
                <a:lnTo>
                  <a:pt x="1062088" y="234530"/>
                </a:lnTo>
                <a:lnTo>
                  <a:pt x="1071125" y="188808"/>
                </a:lnTo>
                <a:lnTo>
                  <a:pt x="1078227" y="142449"/>
                </a:lnTo>
                <a:lnTo>
                  <a:pt x="1083351" y="95497"/>
                </a:lnTo>
                <a:lnTo>
                  <a:pt x="1086459" y="47855"/>
                </a:lnTo>
                <a:lnTo>
                  <a:pt x="1087501" y="0"/>
                </a:lnTo>
                <a:close/>
              </a:path>
            </a:pathLst>
          </a:custGeom>
          <a:solidFill>
            <a:srgbClr val="B5CAE7"/>
          </a:solidFill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516669" y="4315835"/>
            <a:ext cx="1549400" cy="1450340"/>
          </a:xfrm>
          <a:custGeom>
            <a:avLst/>
            <a:gdLst/>
            <a:ahLst/>
            <a:cxnLst/>
            <a:rect l="l" t="t" r="r" b="b"/>
            <a:pathLst>
              <a:path w="1162050" h="1087754">
                <a:moveTo>
                  <a:pt x="198120" y="97789"/>
                </a:moveTo>
                <a:lnTo>
                  <a:pt x="78866" y="97789"/>
                </a:lnTo>
                <a:lnTo>
                  <a:pt x="84229" y="145500"/>
                </a:lnTo>
                <a:lnTo>
                  <a:pt x="91598" y="192526"/>
                </a:lnTo>
                <a:lnTo>
                  <a:pt x="100929" y="238827"/>
                </a:lnTo>
                <a:lnTo>
                  <a:pt x="112175" y="284360"/>
                </a:lnTo>
                <a:lnTo>
                  <a:pt x="125292" y="329083"/>
                </a:lnTo>
                <a:lnTo>
                  <a:pt x="140233" y="372956"/>
                </a:lnTo>
                <a:lnTo>
                  <a:pt x="156953" y="415935"/>
                </a:lnTo>
                <a:lnTo>
                  <a:pt x="175407" y="457981"/>
                </a:lnTo>
                <a:lnTo>
                  <a:pt x="195548" y="499050"/>
                </a:lnTo>
                <a:lnTo>
                  <a:pt x="217331" y="539101"/>
                </a:lnTo>
                <a:lnTo>
                  <a:pt x="240710" y="578092"/>
                </a:lnTo>
                <a:lnTo>
                  <a:pt x="265640" y="615982"/>
                </a:lnTo>
                <a:lnTo>
                  <a:pt x="292075" y="652729"/>
                </a:lnTo>
                <a:lnTo>
                  <a:pt x="319969" y="688292"/>
                </a:lnTo>
                <a:lnTo>
                  <a:pt x="349278" y="722627"/>
                </a:lnTo>
                <a:lnTo>
                  <a:pt x="379954" y="755695"/>
                </a:lnTo>
                <a:lnTo>
                  <a:pt x="411953" y="787452"/>
                </a:lnTo>
                <a:lnTo>
                  <a:pt x="445229" y="817858"/>
                </a:lnTo>
                <a:lnTo>
                  <a:pt x="479736" y="846871"/>
                </a:lnTo>
                <a:lnTo>
                  <a:pt x="515428" y="874448"/>
                </a:lnTo>
                <a:lnTo>
                  <a:pt x="552261" y="900549"/>
                </a:lnTo>
                <a:lnTo>
                  <a:pt x="590187" y="925131"/>
                </a:lnTo>
                <a:lnTo>
                  <a:pt x="629163" y="948152"/>
                </a:lnTo>
                <a:lnTo>
                  <a:pt x="669141" y="969572"/>
                </a:lnTo>
                <a:lnTo>
                  <a:pt x="710077" y="989348"/>
                </a:lnTo>
                <a:lnTo>
                  <a:pt x="751924" y="1007439"/>
                </a:lnTo>
                <a:lnTo>
                  <a:pt x="794638" y="1023802"/>
                </a:lnTo>
                <a:lnTo>
                  <a:pt x="838172" y="1038397"/>
                </a:lnTo>
                <a:lnTo>
                  <a:pt x="882481" y="1051181"/>
                </a:lnTo>
                <a:lnTo>
                  <a:pt x="927519" y="1062112"/>
                </a:lnTo>
                <a:lnTo>
                  <a:pt x="973241" y="1071150"/>
                </a:lnTo>
                <a:lnTo>
                  <a:pt x="1019600" y="1078252"/>
                </a:lnTo>
                <a:lnTo>
                  <a:pt x="1066552" y="1083376"/>
                </a:lnTo>
                <a:lnTo>
                  <a:pt x="1114050" y="1086482"/>
                </a:lnTo>
                <a:lnTo>
                  <a:pt x="1162050" y="1087526"/>
                </a:lnTo>
                <a:lnTo>
                  <a:pt x="1162050" y="968882"/>
                </a:lnTo>
                <a:lnTo>
                  <a:pt x="1114194" y="967716"/>
                </a:lnTo>
                <a:lnTo>
                  <a:pt x="1066900" y="964251"/>
                </a:lnTo>
                <a:lnTo>
                  <a:pt x="1020224" y="958540"/>
                </a:lnTo>
                <a:lnTo>
                  <a:pt x="974225" y="950635"/>
                </a:lnTo>
                <a:lnTo>
                  <a:pt x="928959" y="940588"/>
                </a:lnTo>
                <a:lnTo>
                  <a:pt x="884485" y="928450"/>
                </a:lnTo>
                <a:lnTo>
                  <a:pt x="840859" y="914275"/>
                </a:lnTo>
                <a:lnTo>
                  <a:pt x="798140" y="898113"/>
                </a:lnTo>
                <a:lnTo>
                  <a:pt x="756384" y="880016"/>
                </a:lnTo>
                <a:lnTo>
                  <a:pt x="715651" y="860038"/>
                </a:lnTo>
                <a:lnTo>
                  <a:pt x="675996" y="838229"/>
                </a:lnTo>
                <a:lnTo>
                  <a:pt x="637477" y="814642"/>
                </a:lnTo>
                <a:lnTo>
                  <a:pt x="600153" y="789329"/>
                </a:lnTo>
                <a:lnTo>
                  <a:pt x="564081" y="762342"/>
                </a:lnTo>
                <a:lnTo>
                  <a:pt x="529317" y="733732"/>
                </a:lnTo>
                <a:lnTo>
                  <a:pt x="495921" y="703552"/>
                </a:lnTo>
                <a:lnTo>
                  <a:pt x="463948" y="671854"/>
                </a:lnTo>
                <a:lnTo>
                  <a:pt x="433458" y="638690"/>
                </a:lnTo>
                <a:lnTo>
                  <a:pt x="404507" y="604112"/>
                </a:lnTo>
                <a:lnTo>
                  <a:pt x="377153" y="568171"/>
                </a:lnTo>
                <a:lnTo>
                  <a:pt x="351454" y="530920"/>
                </a:lnTo>
                <a:lnTo>
                  <a:pt x="327466" y="492411"/>
                </a:lnTo>
                <a:lnTo>
                  <a:pt x="305249" y="452696"/>
                </a:lnTo>
                <a:lnTo>
                  <a:pt x="284858" y="411826"/>
                </a:lnTo>
                <a:lnTo>
                  <a:pt x="266352" y="369855"/>
                </a:lnTo>
                <a:lnTo>
                  <a:pt x="249789" y="326833"/>
                </a:lnTo>
                <a:lnTo>
                  <a:pt x="235225" y="282812"/>
                </a:lnTo>
                <a:lnTo>
                  <a:pt x="222719" y="237846"/>
                </a:lnTo>
                <a:lnTo>
                  <a:pt x="212327" y="191985"/>
                </a:lnTo>
                <a:lnTo>
                  <a:pt x="204108" y="145283"/>
                </a:lnTo>
                <a:lnTo>
                  <a:pt x="198120" y="97789"/>
                </a:lnTo>
                <a:close/>
              </a:path>
              <a:path w="1162050" h="1087754">
                <a:moveTo>
                  <a:pt x="133858" y="0"/>
                </a:moveTo>
                <a:lnTo>
                  <a:pt x="0" y="97789"/>
                </a:lnTo>
                <a:lnTo>
                  <a:pt x="276860" y="97789"/>
                </a:lnTo>
                <a:lnTo>
                  <a:pt x="133858" y="0"/>
                </a:lnTo>
                <a:close/>
              </a:path>
            </a:pathLst>
          </a:custGeom>
          <a:solidFill>
            <a:srgbClr val="B5CAE7"/>
          </a:solidFill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632030" y="2620914"/>
            <a:ext cx="1450340" cy="1549400"/>
          </a:xfrm>
          <a:custGeom>
            <a:avLst/>
            <a:gdLst/>
            <a:ahLst/>
            <a:cxnLst/>
            <a:rect l="l" t="t" r="r" b="b"/>
            <a:pathLst>
              <a:path w="1087754" h="1162050">
                <a:moveTo>
                  <a:pt x="989838" y="0"/>
                </a:moveTo>
                <a:lnTo>
                  <a:pt x="989838" y="78867"/>
                </a:lnTo>
                <a:lnTo>
                  <a:pt x="942127" y="84229"/>
                </a:lnTo>
                <a:lnTo>
                  <a:pt x="895100" y="91598"/>
                </a:lnTo>
                <a:lnTo>
                  <a:pt x="848798" y="100929"/>
                </a:lnTo>
                <a:lnTo>
                  <a:pt x="803264" y="112175"/>
                </a:lnTo>
                <a:lnTo>
                  <a:pt x="758538" y="125292"/>
                </a:lnTo>
                <a:lnTo>
                  <a:pt x="714664" y="140233"/>
                </a:lnTo>
                <a:lnTo>
                  <a:pt x="671681" y="156953"/>
                </a:lnTo>
                <a:lnTo>
                  <a:pt x="629633" y="175407"/>
                </a:lnTo>
                <a:lnTo>
                  <a:pt x="588561" y="195548"/>
                </a:lnTo>
                <a:lnTo>
                  <a:pt x="548506" y="217331"/>
                </a:lnTo>
                <a:lnTo>
                  <a:pt x="509511" y="240710"/>
                </a:lnTo>
                <a:lnTo>
                  <a:pt x="471617" y="265640"/>
                </a:lnTo>
                <a:lnTo>
                  <a:pt x="434866" y="292075"/>
                </a:lnTo>
                <a:lnTo>
                  <a:pt x="399300" y="319969"/>
                </a:lnTo>
                <a:lnTo>
                  <a:pt x="364960" y="349278"/>
                </a:lnTo>
                <a:lnTo>
                  <a:pt x="331888" y="379954"/>
                </a:lnTo>
                <a:lnTo>
                  <a:pt x="300126" y="411953"/>
                </a:lnTo>
                <a:lnTo>
                  <a:pt x="269716" y="445229"/>
                </a:lnTo>
                <a:lnTo>
                  <a:pt x="240699" y="479736"/>
                </a:lnTo>
                <a:lnTo>
                  <a:pt x="213117" y="515428"/>
                </a:lnTo>
                <a:lnTo>
                  <a:pt x="187013" y="552261"/>
                </a:lnTo>
                <a:lnTo>
                  <a:pt x="162426" y="590187"/>
                </a:lnTo>
                <a:lnTo>
                  <a:pt x="139401" y="629163"/>
                </a:lnTo>
                <a:lnTo>
                  <a:pt x="117977" y="669141"/>
                </a:lnTo>
                <a:lnTo>
                  <a:pt x="98198" y="710077"/>
                </a:lnTo>
                <a:lnTo>
                  <a:pt x="80103" y="751924"/>
                </a:lnTo>
                <a:lnTo>
                  <a:pt x="63737" y="794638"/>
                </a:lnTo>
                <a:lnTo>
                  <a:pt x="49139" y="838172"/>
                </a:lnTo>
                <a:lnTo>
                  <a:pt x="36353" y="882481"/>
                </a:lnTo>
                <a:lnTo>
                  <a:pt x="25419" y="927519"/>
                </a:lnTo>
                <a:lnTo>
                  <a:pt x="16379" y="973241"/>
                </a:lnTo>
                <a:lnTo>
                  <a:pt x="9276" y="1019600"/>
                </a:lnTo>
                <a:lnTo>
                  <a:pt x="4150" y="1066552"/>
                </a:lnTo>
                <a:lnTo>
                  <a:pt x="1041" y="1114194"/>
                </a:lnTo>
                <a:lnTo>
                  <a:pt x="0" y="1162050"/>
                </a:lnTo>
                <a:lnTo>
                  <a:pt x="118744" y="1162050"/>
                </a:lnTo>
                <a:lnTo>
                  <a:pt x="119921" y="1114050"/>
                </a:lnTo>
                <a:lnTo>
                  <a:pt x="123374" y="1066900"/>
                </a:lnTo>
                <a:lnTo>
                  <a:pt x="129083" y="1020224"/>
                </a:lnTo>
                <a:lnTo>
                  <a:pt x="136986" y="974225"/>
                </a:lnTo>
                <a:lnTo>
                  <a:pt x="147031" y="928959"/>
                </a:lnTo>
                <a:lnTo>
                  <a:pt x="159165" y="884485"/>
                </a:lnTo>
                <a:lnTo>
                  <a:pt x="173337" y="840859"/>
                </a:lnTo>
                <a:lnTo>
                  <a:pt x="189496" y="798140"/>
                </a:lnTo>
                <a:lnTo>
                  <a:pt x="207588" y="756384"/>
                </a:lnTo>
                <a:lnTo>
                  <a:pt x="227562" y="715651"/>
                </a:lnTo>
                <a:lnTo>
                  <a:pt x="249367" y="675996"/>
                </a:lnTo>
                <a:lnTo>
                  <a:pt x="272950" y="637477"/>
                </a:lnTo>
                <a:lnTo>
                  <a:pt x="298259" y="600153"/>
                </a:lnTo>
                <a:lnTo>
                  <a:pt x="325243" y="564081"/>
                </a:lnTo>
                <a:lnTo>
                  <a:pt x="353849" y="529317"/>
                </a:lnTo>
                <a:lnTo>
                  <a:pt x="384025" y="495921"/>
                </a:lnTo>
                <a:lnTo>
                  <a:pt x="415721" y="463948"/>
                </a:lnTo>
                <a:lnTo>
                  <a:pt x="448883" y="433458"/>
                </a:lnTo>
                <a:lnTo>
                  <a:pt x="483460" y="404507"/>
                </a:lnTo>
                <a:lnTo>
                  <a:pt x="519400" y="377153"/>
                </a:lnTo>
                <a:lnTo>
                  <a:pt x="556650" y="351454"/>
                </a:lnTo>
                <a:lnTo>
                  <a:pt x="595160" y="327466"/>
                </a:lnTo>
                <a:lnTo>
                  <a:pt x="634877" y="305249"/>
                </a:lnTo>
                <a:lnTo>
                  <a:pt x="675749" y="284858"/>
                </a:lnTo>
                <a:lnTo>
                  <a:pt x="717725" y="266352"/>
                </a:lnTo>
                <a:lnTo>
                  <a:pt x="760751" y="249789"/>
                </a:lnTo>
                <a:lnTo>
                  <a:pt x="804777" y="235225"/>
                </a:lnTo>
                <a:lnTo>
                  <a:pt x="849751" y="222719"/>
                </a:lnTo>
                <a:lnTo>
                  <a:pt x="895620" y="212327"/>
                </a:lnTo>
                <a:lnTo>
                  <a:pt x="942333" y="204108"/>
                </a:lnTo>
                <a:lnTo>
                  <a:pt x="989838" y="198119"/>
                </a:lnTo>
                <a:lnTo>
                  <a:pt x="1043635" y="198119"/>
                </a:lnTo>
                <a:lnTo>
                  <a:pt x="1087627" y="133731"/>
                </a:lnTo>
                <a:lnTo>
                  <a:pt x="989838" y="0"/>
                </a:lnTo>
                <a:close/>
              </a:path>
              <a:path w="1087754" h="1162050">
                <a:moveTo>
                  <a:pt x="1043635" y="198119"/>
                </a:moveTo>
                <a:lnTo>
                  <a:pt x="989838" y="198119"/>
                </a:lnTo>
                <a:lnTo>
                  <a:pt x="989838" y="276859"/>
                </a:lnTo>
                <a:lnTo>
                  <a:pt x="1043635" y="198119"/>
                </a:lnTo>
                <a:close/>
              </a:path>
            </a:pathLst>
          </a:custGeom>
          <a:solidFill>
            <a:srgbClr val="B5CAE7"/>
          </a:solidFill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pic>
        <p:nvPicPr>
          <p:cNvPr id="49" name="图片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b="29196"/>
          <a:stretch>
            <a:fillRect/>
          </a:stretch>
        </p:blipFill>
        <p:spPr>
          <a:xfrm>
            <a:off x="189974" y="187638"/>
            <a:ext cx="876300" cy="8095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object 17"/>
          <p:cNvSpPr/>
          <p:nvPr/>
        </p:nvSpPr>
        <p:spPr>
          <a:xfrm flipH="1">
            <a:off x="4333918" y="5391509"/>
            <a:ext cx="800100" cy="552873"/>
          </a:xfrm>
          <a:custGeom>
            <a:avLst/>
            <a:gdLst/>
            <a:ahLst/>
            <a:cxnLst/>
            <a:rect l="l" t="t" r="r" b="b"/>
            <a:pathLst>
              <a:path w="600075" h="414655">
                <a:moveTo>
                  <a:pt x="600075" y="414274"/>
                </a:moveTo>
                <a:lnTo>
                  <a:pt x="299974" y="414274"/>
                </a:lnTo>
                <a:lnTo>
                  <a:pt x="299974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44" name="object 17"/>
          <p:cNvSpPr/>
          <p:nvPr/>
        </p:nvSpPr>
        <p:spPr>
          <a:xfrm>
            <a:off x="7219059" y="5391509"/>
            <a:ext cx="800100" cy="552873"/>
          </a:xfrm>
          <a:custGeom>
            <a:avLst/>
            <a:gdLst/>
            <a:ahLst/>
            <a:cxnLst/>
            <a:rect l="l" t="t" r="r" b="b"/>
            <a:pathLst>
              <a:path w="600075" h="414655">
                <a:moveTo>
                  <a:pt x="600075" y="414274"/>
                </a:moveTo>
                <a:lnTo>
                  <a:pt x="299974" y="414274"/>
                </a:lnTo>
                <a:lnTo>
                  <a:pt x="299974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5" grpId="0"/>
      <p:bldP spid="28" grpId="0"/>
      <p:bldP spid="31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0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83326" y="6147205"/>
            <a:ext cx="84666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/>
            <a:r>
              <a:rPr sz="1600" b="1" dirty="0">
                <a:solidFill>
                  <a:schemeClr val="bg1"/>
                </a:solidFill>
                <a:cs typeface="+mn-ea"/>
                <a:sym typeface="+mn-lt"/>
              </a:rPr>
              <a:t>经济发展</a:t>
            </a:r>
            <a:endParaRPr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74480" y="6152692"/>
            <a:ext cx="84666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/>
            <a:r>
              <a:rPr sz="1600" b="1" dirty="0">
                <a:solidFill>
                  <a:schemeClr val="bg1"/>
                </a:solidFill>
                <a:cs typeface="+mn-ea"/>
                <a:sym typeface="+mn-lt"/>
              </a:rPr>
              <a:t>能源危机</a:t>
            </a:r>
            <a:endParaRPr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70236" y="6147206"/>
            <a:ext cx="84666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/>
            <a:r>
              <a:rPr sz="1600" b="1" dirty="0">
                <a:solidFill>
                  <a:schemeClr val="bg1"/>
                </a:solidFill>
                <a:cs typeface="+mn-ea"/>
                <a:sym typeface="+mn-lt"/>
              </a:rPr>
              <a:t>环境污染</a:t>
            </a:r>
            <a:endParaRPr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59996" y="6147206"/>
            <a:ext cx="84666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/>
            <a:r>
              <a:rPr sz="1600" b="1" dirty="0">
                <a:solidFill>
                  <a:schemeClr val="bg1"/>
                </a:solidFill>
                <a:cs typeface="+mn-ea"/>
                <a:sym typeface="+mn-lt"/>
              </a:rPr>
              <a:t>温室效应</a:t>
            </a:r>
            <a:endParaRPr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4131" y="2248790"/>
            <a:ext cx="10983739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00" indent="-1489075">
              <a:lnSpc>
                <a:spcPts val="2800"/>
              </a:lnSpc>
              <a:spcBef>
                <a:spcPts val="1200"/>
              </a:spcBef>
            </a:pPr>
            <a:r>
              <a:rPr sz="2000" b="1" dirty="0" err="1" smtClean="0">
                <a:solidFill>
                  <a:srgbClr val="FFFF00"/>
                </a:solidFill>
                <a:cs typeface="+mn-ea"/>
                <a:sym typeface="+mn-lt"/>
              </a:rPr>
              <a:t>粗放式</a:t>
            </a:r>
            <a:r>
              <a:rPr lang="zh-CN" altLang="en-US" sz="2000" b="1" dirty="0">
                <a:solidFill>
                  <a:srgbClr val="FFFF00"/>
                </a:solidFill>
                <a:cs typeface="+mn-ea"/>
                <a:sym typeface="+mn-lt"/>
              </a:rPr>
              <a:t>发</a:t>
            </a:r>
            <a:r>
              <a:rPr sz="2000" b="1" dirty="0" smtClean="0">
                <a:solidFill>
                  <a:srgbClr val="FFFF00"/>
                </a:solidFill>
                <a:cs typeface="+mn-ea"/>
                <a:sym typeface="+mn-lt"/>
              </a:rPr>
              <a:t>展</a:t>
            </a:r>
            <a:r>
              <a:rPr sz="2000" dirty="0" smtClean="0">
                <a:solidFill>
                  <a:schemeClr val="bg1"/>
                </a:solidFill>
                <a:cs typeface="+mn-ea"/>
                <a:sym typeface="+mn-lt"/>
              </a:rPr>
              <a:t>：</a:t>
            </a:r>
            <a:r>
              <a:rPr lang="zh-CN" altLang="en-US" sz="2000" dirty="0" smtClean="0">
                <a:solidFill>
                  <a:schemeClr val="bg1"/>
                </a:solidFill>
                <a:cs typeface="+mn-ea"/>
                <a:sym typeface="+mn-lt"/>
              </a:rPr>
              <a:t>能源资源的高投入、高消耗推动地方经济高产出，以牺牲环境为代价而引起</a:t>
            </a: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能源危机</a:t>
            </a:r>
            <a:r>
              <a:rPr lang="zh-CN" altLang="en-US" sz="2000" dirty="0" smtClean="0">
                <a:solidFill>
                  <a:schemeClr val="bg1"/>
                </a:solidFill>
                <a:cs typeface="+mn-ea"/>
                <a:sym typeface="+mn-lt"/>
              </a:rPr>
              <a:t>、温室效应</a:t>
            </a: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、环境污染等问题不断</a:t>
            </a:r>
            <a:r>
              <a:rPr lang="zh-CN" altLang="en-US" sz="2000" dirty="0" smtClean="0">
                <a:solidFill>
                  <a:schemeClr val="bg1"/>
                </a:solidFill>
                <a:cs typeface="+mn-ea"/>
                <a:sym typeface="+mn-lt"/>
              </a:rPr>
              <a:t>加重。</a:t>
            </a:r>
            <a:r>
              <a:rPr lang="en-US" sz="2000" spc="-7" dirty="0" smtClean="0">
                <a:solidFill>
                  <a:schemeClr val="bg1"/>
                </a:solidFill>
                <a:cs typeface="+mn-ea"/>
                <a:sym typeface="+mn-lt"/>
              </a:rPr>
              <a:t>     </a:t>
            </a:r>
            <a:endParaRPr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45340" y="3604344"/>
            <a:ext cx="11920487" cy="2405015"/>
            <a:chOff x="419660" y="3665304"/>
            <a:chExt cx="11920487" cy="2405015"/>
          </a:xfrm>
        </p:grpSpPr>
        <p:sp>
          <p:nvSpPr>
            <p:cNvPr id="4" name="object 4"/>
            <p:cNvSpPr/>
            <p:nvPr/>
          </p:nvSpPr>
          <p:spPr>
            <a:xfrm>
              <a:off x="419660" y="3670300"/>
              <a:ext cx="2922641" cy="2387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>
                <a:cs typeface="+mn-ea"/>
                <a:sym typeface="+mn-lt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532801" y="3670300"/>
              <a:ext cx="2878667" cy="23876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>
                <a:cs typeface="+mn-ea"/>
                <a:sym typeface="+mn-lt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9464042" y="3665304"/>
              <a:ext cx="2876105" cy="23925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>
                <a:cs typeface="+mn-ea"/>
                <a:sym typeface="+mn-lt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526616" y="3670301"/>
              <a:ext cx="2822278" cy="24000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>
                <a:cs typeface="+mn-ea"/>
                <a:sym typeface="+mn-lt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342301" y="4544568"/>
              <a:ext cx="762000" cy="514773"/>
            </a:xfrm>
            <a:custGeom>
              <a:avLst/>
              <a:gdLst/>
              <a:ahLst/>
              <a:cxnLst/>
              <a:rect l="l" t="t" r="r" b="b"/>
              <a:pathLst>
                <a:path w="571500" h="386079">
                  <a:moveTo>
                    <a:pt x="378587" y="0"/>
                  </a:moveTo>
                  <a:lnTo>
                    <a:pt x="378587" y="96393"/>
                  </a:lnTo>
                  <a:lnTo>
                    <a:pt x="0" y="96393"/>
                  </a:lnTo>
                  <a:lnTo>
                    <a:pt x="0" y="289306"/>
                  </a:lnTo>
                  <a:lnTo>
                    <a:pt x="378587" y="289306"/>
                  </a:lnTo>
                  <a:lnTo>
                    <a:pt x="378587" y="385699"/>
                  </a:lnTo>
                  <a:lnTo>
                    <a:pt x="571500" y="192786"/>
                  </a:lnTo>
                  <a:lnTo>
                    <a:pt x="378587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2400">
                <a:cs typeface="+mn-ea"/>
                <a:sym typeface="+mn-lt"/>
              </a:endParaRPr>
            </a:p>
          </p:txBody>
        </p:sp>
      </p:grpSp>
      <p:sp>
        <p:nvSpPr>
          <p:cNvPr id="16" name="object 2"/>
          <p:cNvSpPr txBox="1"/>
          <p:nvPr/>
        </p:nvSpPr>
        <p:spPr>
          <a:xfrm>
            <a:off x="2935455" y="972098"/>
            <a:ext cx="169598" cy="61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7145" algn="just"/>
            <a:r>
              <a:rPr lang="en-US" altLang="zh-CN" sz="4000" b="1">
                <a:solidFill>
                  <a:srgbClr val="FFFF00"/>
                </a:solidFill>
                <a:cs typeface="+mn-ea"/>
                <a:sym typeface="+mn-lt"/>
              </a:rPr>
              <a:t> </a:t>
            </a:r>
            <a:endParaRPr sz="4000" dirty="0">
              <a:solidFill>
                <a:srgbClr val="FFFF00"/>
              </a:solidFill>
              <a:cs typeface="+mn-ea"/>
              <a:sym typeface="+mn-lt"/>
            </a:endParaRPr>
          </a:p>
        </p:txBody>
      </p:sp>
      <p:sp>
        <p:nvSpPr>
          <p:cNvPr id="17" name="object 2"/>
          <p:cNvSpPr txBox="1"/>
          <p:nvPr/>
        </p:nvSpPr>
        <p:spPr>
          <a:xfrm>
            <a:off x="1495058" y="479302"/>
            <a:ext cx="959878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7145" algn="just"/>
            <a:r>
              <a:rPr lang="zh-CN" altLang="en-US" sz="3200" b="1" dirty="0" smtClean="0">
                <a:solidFill>
                  <a:srgbClr val="00B0F0"/>
                </a:solidFill>
                <a:latin typeface="+mn-ea"/>
                <a:cs typeface="+mn-ea"/>
                <a:sym typeface="+mn-lt"/>
              </a:rPr>
              <a:t>背 景</a:t>
            </a:r>
            <a:endParaRPr sz="3200" b="1" dirty="0">
              <a:solidFill>
                <a:srgbClr val="00B0F0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18059" y="1546031"/>
            <a:ext cx="2755883" cy="540000"/>
          </a:xfrm>
          <a:prstGeom prst="rect">
            <a:avLst/>
          </a:prstGeom>
          <a:solidFill>
            <a:srgbClr val="2755BB"/>
          </a:solidFill>
          <a:effectLst>
            <a:outerShdw blurRad="50800" dist="127000" dir="18900000" algn="bl" rotWithShape="0">
              <a:srgbClr val="FFFF00">
                <a:alpha val="40000"/>
              </a:srgbClr>
            </a:outerShdw>
          </a:effectLst>
        </p:spPr>
        <p:txBody>
          <a:bodyPr wrap="none" tIns="144000" bIns="144000" rtlCol="0">
            <a:spAutoFit/>
          </a:bodyPr>
          <a:lstStyle/>
          <a:p>
            <a:pPr marL="34925">
              <a:lnSpc>
                <a:spcPts val="2800"/>
              </a:lnSpc>
            </a:pPr>
            <a:r>
              <a:rPr lang="zh-CN" altLang="en-US" sz="3000" b="1" dirty="0">
                <a:solidFill>
                  <a:schemeClr val="bg1"/>
                </a:solidFill>
                <a:cs typeface="+mn-ea"/>
                <a:sym typeface="+mn-lt"/>
              </a:rPr>
              <a:t>大</a:t>
            </a:r>
            <a:r>
              <a:rPr lang="zh-CN" altLang="en-US" sz="3000" b="1" dirty="0" smtClean="0">
                <a:solidFill>
                  <a:schemeClr val="bg1"/>
                </a:solidFill>
                <a:cs typeface="+mn-ea"/>
                <a:sym typeface="+mn-lt"/>
              </a:rPr>
              <a:t>开发  少</a:t>
            </a:r>
            <a:r>
              <a:rPr lang="zh-CN" altLang="en-US" sz="3000" b="1" dirty="0">
                <a:solidFill>
                  <a:schemeClr val="bg1"/>
                </a:solidFill>
                <a:cs typeface="+mn-ea"/>
                <a:sym typeface="+mn-lt"/>
              </a:rPr>
              <a:t>保护</a:t>
            </a:r>
            <a:endParaRPr lang="zh-CN" altLang="en-US" sz="30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矩形 89"/>
          <p:cNvSpPr/>
          <p:nvPr/>
        </p:nvSpPr>
        <p:spPr>
          <a:xfrm rot="5400000">
            <a:off x="2390984" y="-2734836"/>
            <a:ext cx="7428259" cy="11326309"/>
          </a:xfrm>
          <a:prstGeom prst="rect">
            <a:avLst/>
          </a:prstGeom>
          <a:gradFill>
            <a:gsLst>
              <a:gs pos="0">
                <a:srgbClr val="025FA3">
                  <a:alpha val="100000"/>
                </a:srgbClr>
              </a:gs>
              <a:gs pos="100000">
                <a:srgbClr val="163069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8021426" y="2017439"/>
            <a:ext cx="3813832" cy="948958"/>
            <a:chOff x="3636317" y="2235065"/>
            <a:chExt cx="3813832" cy="948958"/>
          </a:xfrm>
        </p:grpSpPr>
        <p:sp>
          <p:nvSpPr>
            <p:cNvPr id="71" name="文本框 70"/>
            <p:cNvSpPr txBox="1"/>
            <p:nvPr/>
          </p:nvSpPr>
          <p:spPr>
            <a:xfrm>
              <a:off x="3636317" y="2235065"/>
              <a:ext cx="249679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500" b="1" dirty="0" smtClean="0">
                  <a:solidFill>
                    <a:srgbClr val="FFFF00"/>
                  </a:solidFill>
                  <a:cs typeface="+mn-ea"/>
                  <a:sym typeface="+mn-lt"/>
                </a:rPr>
                <a:t>生态保护（和谐）</a:t>
              </a:r>
              <a:endParaRPr lang="zh-CN" altLang="en-US" sz="2500" b="1" dirty="0">
                <a:solidFill>
                  <a:srgbClr val="FFFF00"/>
                </a:solidFill>
                <a:cs typeface="+mn-ea"/>
                <a:sym typeface="+mn-lt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3636317" y="2799879"/>
              <a:ext cx="3813832" cy="3841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14000"/>
                </a:lnSpc>
              </a:pPr>
              <a:r>
                <a:rPr lang="zh-CN" altLang="en-US" dirty="0">
                  <a:solidFill>
                    <a:schemeClr val="bg1"/>
                  </a:solidFill>
                  <a:cs typeface="+mn-ea"/>
                  <a:sym typeface="+mn-lt"/>
                </a:rPr>
                <a:t>植被保护、动物保护、表土利用</a:t>
              </a:r>
              <a:r>
                <a:rPr lang="en-US" altLang="zh-CN" dirty="0">
                  <a:solidFill>
                    <a:schemeClr val="bg1"/>
                  </a:solidFill>
                  <a:cs typeface="+mn-ea"/>
                  <a:sym typeface="+mn-lt"/>
                </a:rPr>
                <a:t>...</a:t>
              </a:r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8020255" y="3896034"/>
            <a:ext cx="3748016" cy="949838"/>
            <a:chOff x="3609117" y="2117644"/>
            <a:chExt cx="3426412" cy="949838"/>
          </a:xfrm>
        </p:grpSpPr>
        <p:sp>
          <p:nvSpPr>
            <p:cNvPr id="74" name="文本框 73"/>
            <p:cNvSpPr txBox="1"/>
            <p:nvPr/>
          </p:nvSpPr>
          <p:spPr>
            <a:xfrm>
              <a:off x="3619786" y="2117644"/>
              <a:ext cx="244922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500" b="1" dirty="0" smtClean="0">
                  <a:solidFill>
                    <a:srgbClr val="FFFF00"/>
                  </a:solidFill>
                  <a:cs typeface="+mn-ea"/>
                  <a:sym typeface="+mn-lt"/>
                </a:rPr>
                <a:t>污染防治（清洁）</a:t>
              </a:r>
              <a:endParaRPr lang="zh-CN" altLang="en-US" sz="2500" b="1" dirty="0">
                <a:solidFill>
                  <a:srgbClr val="FFFF00"/>
                </a:solidFill>
                <a:cs typeface="+mn-ea"/>
                <a:sym typeface="+mn-lt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3609117" y="2683338"/>
              <a:ext cx="3426412" cy="3841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14000"/>
                </a:lnSpc>
              </a:pPr>
              <a:r>
                <a:rPr lang="zh-CN" altLang="en-US" dirty="0">
                  <a:solidFill>
                    <a:schemeClr val="bg1"/>
                  </a:solidFill>
                  <a:cs typeface="+mn-ea"/>
                  <a:sym typeface="+mn-lt"/>
                </a:rPr>
                <a:t>水、气、声、环境风险防控</a:t>
              </a:r>
              <a:r>
                <a:rPr lang="en-US" altLang="zh-CN" dirty="0">
                  <a:solidFill>
                    <a:schemeClr val="bg1"/>
                  </a:solidFill>
                  <a:cs typeface="+mn-ea"/>
                  <a:sym typeface="+mn-lt"/>
                </a:rPr>
                <a:t>...</a:t>
              </a: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573198" y="2539924"/>
            <a:ext cx="3574450" cy="1018643"/>
            <a:chOff x="2415362" y="2373516"/>
            <a:chExt cx="3574450" cy="1018643"/>
          </a:xfrm>
        </p:grpSpPr>
        <p:sp>
          <p:nvSpPr>
            <p:cNvPr id="77" name="文本框 76"/>
            <p:cNvSpPr txBox="1"/>
            <p:nvPr/>
          </p:nvSpPr>
          <p:spPr>
            <a:xfrm>
              <a:off x="3395619" y="2373516"/>
              <a:ext cx="259097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2500" b="1" dirty="0" smtClean="0">
                  <a:solidFill>
                    <a:srgbClr val="FFFF00"/>
                  </a:solidFill>
                  <a:cs typeface="+mn-ea"/>
                  <a:sym typeface="+mn-lt"/>
                </a:rPr>
                <a:t>能源节约（低碳）</a:t>
              </a:r>
              <a:endParaRPr lang="zh-CN" altLang="en-US" sz="2500" b="1" dirty="0">
                <a:solidFill>
                  <a:srgbClr val="FFFF00"/>
                </a:solidFill>
                <a:cs typeface="+mn-ea"/>
                <a:sym typeface="+mn-lt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2415362" y="3008015"/>
              <a:ext cx="3574450" cy="3841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14000"/>
                </a:lnSpc>
              </a:pPr>
              <a:r>
                <a:rPr lang="zh-CN" altLang="en-US" dirty="0">
                  <a:solidFill>
                    <a:schemeClr val="bg1"/>
                  </a:solidFill>
                  <a:cs typeface="+mn-ea"/>
                  <a:sym typeface="+mn-lt"/>
                </a:rPr>
                <a:t>清新能源、高效利用、低碳运行</a:t>
              </a:r>
              <a:r>
                <a:rPr lang="en-US" altLang="zh-CN" dirty="0">
                  <a:solidFill>
                    <a:schemeClr val="bg1"/>
                  </a:solidFill>
                  <a:cs typeface="+mn-ea"/>
                  <a:sym typeface="+mn-lt"/>
                </a:rPr>
                <a:t>...</a:t>
              </a: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1108228" y="4596137"/>
            <a:ext cx="3407798" cy="998909"/>
            <a:chOff x="3132909" y="2237521"/>
            <a:chExt cx="3407798" cy="998909"/>
          </a:xfrm>
        </p:grpSpPr>
        <p:sp>
          <p:nvSpPr>
            <p:cNvPr id="80" name="文本框 79"/>
            <p:cNvSpPr txBox="1"/>
            <p:nvPr/>
          </p:nvSpPr>
          <p:spPr>
            <a:xfrm>
              <a:off x="3490008" y="2237521"/>
              <a:ext cx="251079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2500" b="1" dirty="0" smtClean="0">
                  <a:solidFill>
                    <a:srgbClr val="FFFF00"/>
                  </a:solidFill>
                  <a:cs typeface="+mn-ea"/>
                  <a:sym typeface="+mn-lt"/>
                </a:rPr>
                <a:t>资源节约（循环）</a:t>
              </a:r>
              <a:endParaRPr lang="zh-CN" altLang="en-US" sz="2500" b="1" dirty="0">
                <a:solidFill>
                  <a:srgbClr val="FFFF00"/>
                </a:solidFill>
                <a:cs typeface="+mn-ea"/>
                <a:sym typeface="+mn-lt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3132909" y="2852286"/>
              <a:ext cx="3407798" cy="3841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14000"/>
                </a:lnSpc>
              </a:pPr>
              <a:r>
                <a:rPr lang="zh-CN" altLang="en-US" dirty="0">
                  <a:solidFill>
                    <a:schemeClr val="bg1"/>
                  </a:solidFill>
                  <a:cs typeface="+mn-ea"/>
                  <a:sym typeface="+mn-lt"/>
                </a:rPr>
                <a:t>节地、工程耐久、循环再生</a:t>
              </a:r>
              <a:r>
                <a:rPr lang="en-US" altLang="zh-CN" dirty="0">
                  <a:solidFill>
                    <a:schemeClr val="bg1"/>
                  </a:solidFill>
                  <a:cs typeface="+mn-ea"/>
                  <a:sym typeface="+mn-lt"/>
                </a:rPr>
                <a:t>...</a:t>
              </a: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4391785" y="1842713"/>
            <a:ext cx="3536006" cy="3536005"/>
            <a:chOff x="4330094" y="2258372"/>
            <a:chExt cx="3536006" cy="3536005"/>
          </a:xfrm>
        </p:grpSpPr>
        <p:grpSp>
          <p:nvGrpSpPr>
            <p:cNvPr id="3" name="Circular Motion 3"/>
            <p:cNvGrpSpPr/>
            <p:nvPr/>
          </p:nvGrpSpPr>
          <p:grpSpPr>
            <a:xfrm rot="10770000">
              <a:off x="4330094" y="2258372"/>
              <a:ext cx="3536006" cy="3536005"/>
              <a:chOff x="2187196" y="2660742"/>
              <a:chExt cx="2390876" cy="2390876"/>
            </a:xfrm>
          </p:grpSpPr>
          <p:grpSp>
            <p:nvGrpSpPr>
              <p:cNvPr id="4" name="Group 132"/>
              <p:cNvGrpSpPr/>
              <p:nvPr/>
            </p:nvGrpSpPr>
            <p:grpSpPr>
              <a:xfrm>
                <a:off x="2187196" y="2660742"/>
                <a:ext cx="2390876" cy="2390876"/>
                <a:chOff x="2187196" y="2660742"/>
                <a:chExt cx="2390876" cy="2390876"/>
              </a:xfrm>
            </p:grpSpPr>
            <p:sp>
              <p:nvSpPr>
                <p:cNvPr id="57" name="ArcArrow"/>
                <p:cNvSpPr/>
                <p:nvPr/>
              </p:nvSpPr>
              <p:spPr>
                <a:xfrm>
                  <a:off x="2187196" y="2660742"/>
                  <a:ext cx="2390876" cy="239087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390876" h="2390876">
                      <a:moveTo>
                        <a:pt x="1247586" y="1138"/>
                      </a:moveTo>
                      <a:cubicBezTo>
                        <a:pt x="1737892" y="22259"/>
                        <a:pt x="2151478" y="338444"/>
                        <a:pt x="2315165" y="776784"/>
                      </a:cubicBezTo>
                      <a:lnTo>
                        <a:pt x="2160931" y="1086108"/>
                      </a:lnTo>
                      <a:lnTo>
                        <a:pt x="1791160" y="972709"/>
                      </a:lnTo>
                      <a:cubicBezTo>
                        <a:pt x="1703990" y="739411"/>
                        <a:pt x="1483929" y="571228"/>
                        <a:pt x="1223176" y="560043"/>
                      </a:cubicBezTo>
                      <a:lnTo>
                        <a:pt x="1472044" y="263980"/>
                      </a:lnTo>
                      <a:lnTo>
                        <a:pt x="1247586" y="113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600" cap="flat">
                  <a:noFill/>
                  <a:bevel/>
                </a:ln>
              </p:spPr>
              <p:txBody>
                <a:bodyPr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Text 133"/>
                <p:cNvSpPr txBox="1"/>
                <p:nvPr/>
              </p:nvSpPr>
              <p:spPr>
                <a:xfrm rot="1449982">
                  <a:off x="3731762" y="2822939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Text 134"/>
                <p:cNvSpPr txBox="1"/>
                <p:nvPr/>
              </p:nvSpPr>
              <p:spPr>
                <a:xfrm rot="1800819">
                  <a:off x="3828735" y="2866885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Text 135"/>
                <p:cNvSpPr txBox="1"/>
                <p:nvPr/>
              </p:nvSpPr>
              <p:spPr>
                <a:xfrm rot="2177127">
                  <a:off x="3908248" y="2911869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Text 136"/>
                <p:cNvSpPr txBox="1"/>
                <p:nvPr/>
              </p:nvSpPr>
              <p:spPr>
                <a:xfrm rot="2538840">
                  <a:off x="4005706" y="2984668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Text 137"/>
                <p:cNvSpPr txBox="1"/>
                <p:nvPr/>
              </p:nvSpPr>
              <p:spPr>
                <a:xfrm rot="2739579">
                  <a:off x="4066998" y="3041517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Text 138"/>
                <p:cNvSpPr txBox="1"/>
                <p:nvPr/>
              </p:nvSpPr>
              <p:spPr>
                <a:xfrm rot="2953760">
                  <a:off x="4088956" y="3062633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Text 139"/>
                <p:cNvSpPr txBox="1"/>
                <p:nvPr/>
              </p:nvSpPr>
              <p:spPr>
                <a:xfrm rot="3195015">
                  <a:off x="4147907" y="3132223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r>
                    <a:rPr>
                      <a:solidFill>
                        <a:srgbClr val="FFFFFF"/>
                      </a:solidFill>
                      <a:cs typeface="+mn-ea"/>
                      <a:sym typeface="+mn-lt"/>
                    </a:rPr>
                    <a:t> </a:t>
                  </a:r>
                </a:p>
              </p:txBody>
            </p:sp>
            <p:sp>
              <p:nvSpPr>
                <p:cNvPr id="65" name="Text 140"/>
                <p:cNvSpPr txBox="1"/>
                <p:nvPr/>
              </p:nvSpPr>
              <p:spPr>
                <a:xfrm rot="3436809">
                  <a:off x="4175866" y="3168326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Text 141"/>
                <p:cNvSpPr txBox="1"/>
                <p:nvPr/>
              </p:nvSpPr>
              <p:spPr>
                <a:xfrm rot="3760272">
                  <a:off x="4225199" y="3245112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Text 142"/>
                <p:cNvSpPr txBox="1"/>
                <p:nvPr/>
              </p:nvSpPr>
              <p:spPr>
                <a:xfrm rot="4057839">
                  <a:off x="4266793" y="3326318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Text 143"/>
                <p:cNvSpPr txBox="1"/>
                <p:nvPr/>
              </p:nvSpPr>
              <p:spPr>
                <a:xfrm rot="4274688">
                  <a:off x="4295276" y="3396786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5" name="Group 144"/>
              <p:cNvGrpSpPr/>
              <p:nvPr/>
            </p:nvGrpSpPr>
            <p:grpSpPr>
              <a:xfrm>
                <a:off x="2187196" y="2660742"/>
                <a:ext cx="2390876" cy="2390876"/>
                <a:chOff x="2187196" y="2660742"/>
                <a:chExt cx="2390876" cy="2390876"/>
              </a:xfrm>
            </p:grpSpPr>
            <p:sp>
              <p:nvSpPr>
                <p:cNvPr id="45" name="ArcArrow"/>
                <p:cNvSpPr/>
                <p:nvPr/>
              </p:nvSpPr>
              <p:spPr>
                <a:xfrm>
                  <a:off x="2187196" y="2660742"/>
                  <a:ext cx="2390876" cy="239087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390876" h="2390876">
                      <a:moveTo>
                        <a:pt x="2347397" y="875968"/>
                      </a:moveTo>
                      <a:cubicBezTo>
                        <a:pt x="2375810" y="977463"/>
                        <a:pt x="2390869" y="1084690"/>
                        <a:pt x="2390869" y="1195434"/>
                      </a:cubicBezTo>
                      <a:cubicBezTo>
                        <a:pt x="2390869" y="1574303"/>
                        <a:pt x="2214620" y="1912006"/>
                        <a:pt x="1939610" y="2130991"/>
                      </a:cubicBezTo>
                      <a:lnTo>
                        <a:pt x="1597771" y="2079892"/>
                      </a:lnTo>
                      <a:lnTo>
                        <a:pt x="1591356" y="1693174"/>
                      </a:lnTo>
                      <a:cubicBezTo>
                        <a:pt x="1737665" y="1576661"/>
                        <a:pt x="1831431" y="1396998"/>
                        <a:pt x="1831431" y="1195434"/>
                      </a:cubicBezTo>
                      <a:cubicBezTo>
                        <a:pt x="1831431" y="1136459"/>
                        <a:pt x="1823404" y="1079358"/>
                        <a:pt x="1808300" y="1025472"/>
                      </a:cubicBezTo>
                      <a:lnTo>
                        <a:pt x="2166783" y="1170674"/>
                      </a:lnTo>
                      <a:lnTo>
                        <a:pt x="2347397" y="875968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7600" cap="flat">
                  <a:noFill/>
                  <a:bevel/>
                </a:ln>
              </p:spPr>
              <p:txBody>
                <a:bodyPr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Text 145"/>
                <p:cNvSpPr txBox="1"/>
                <p:nvPr/>
              </p:nvSpPr>
              <p:spPr>
                <a:xfrm rot="5772219">
                  <a:off x="4354303" y="3784618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Text 146"/>
                <p:cNvSpPr txBox="1"/>
                <p:nvPr/>
              </p:nvSpPr>
              <p:spPr>
                <a:xfrm rot="6122576">
                  <a:off x="4342417" y="3890421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Text 147"/>
                <p:cNvSpPr txBox="1"/>
                <p:nvPr/>
              </p:nvSpPr>
              <p:spPr>
                <a:xfrm rot="6501898">
                  <a:off x="4324171" y="3979936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Text 148"/>
                <p:cNvSpPr txBox="1"/>
                <p:nvPr/>
              </p:nvSpPr>
              <p:spPr>
                <a:xfrm rot="6867506">
                  <a:off x="4284881" y="4095064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Text 149"/>
                <p:cNvSpPr txBox="1"/>
                <p:nvPr/>
              </p:nvSpPr>
              <p:spPr>
                <a:xfrm rot="7070075">
                  <a:off x="4249556" y="4170831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Text 150"/>
                <p:cNvSpPr txBox="1"/>
                <p:nvPr/>
              </p:nvSpPr>
              <p:spPr>
                <a:xfrm rot="7285586">
                  <a:off x="4236180" y="4198202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Text 151"/>
                <p:cNvSpPr txBox="1"/>
                <p:nvPr/>
              </p:nvSpPr>
              <p:spPr>
                <a:xfrm rot="7527347">
                  <a:off x="4187942" y="4275605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r>
                    <a:rPr>
                      <a:solidFill>
                        <a:srgbClr val="FFFFFF"/>
                      </a:solidFill>
                      <a:cs typeface="+mn-ea"/>
                      <a:sym typeface="+mn-lt"/>
                    </a:rPr>
                    <a:t> </a:t>
                  </a:r>
                </a:p>
              </p:txBody>
            </p:sp>
            <p:sp>
              <p:nvSpPr>
                <p:cNvPr id="53" name="Text 152"/>
                <p:cNvSpPr txBox="1"/>
                <p:nvPr/>
              </p:nvSpPr>
              <p:spPr>
                <a:xfrm rot="7768505">
                  <a:off x="4162108" y="4313257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Text 153"/>
                <p:cNvSpPr txBox="1"/>
                <p:nvPr/>
              </p:nvSpPr>
              <p:spPr>
                <a:xfrm rot="8089498">
                  <a:off x="4104083" y="4383703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Text 154"/>
                <p:cNvSpPr txBox="1"/>
                <p:nvPr/>
              </p:nvSpPr>
              <p:spPr>
                <a:xfrm rot="8383712">
                  <a:off x="4039534" y="4448184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Text 155"/>
                <p:cNvSpPr txBox="1"/>
                <p:nvPr/>
              </p:nvSpPr>
              <p:spPr>
                <a:xfrm rot="8597977">
                  <a:off x="3981237" y="4496953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" name="Group 156"/>
              <p:cNvGrpSpPr/>
              <p:nvPr/>
            </p:nvGrpSpPr>
            <p:grpSpPr>
              <a:xfrm>
                <a:off x="2187196" y="2660742"/>
                <a:ext cx="2390876" cy="2390876"/>
                <a:chOff x="2187196" y="2660742"/>
                <a:chExt cx="2390876" cy="2390876"/>
              </a:xfrm>
            </p:grpSpPr>
            <p:sp>
              <p:nvSpPr>
                <p:cNvPr id="33" name="ArcArrow"/>
                <p:cNvSpPr/>
                <p:nvPr/>
              </p:nvSpPr>
              <p:spPr>
                <a:xfrm>
                  <a:off x="2187196" y="2660742"/>
                  <a:ext cx="2390876" cy="239087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390876" h="2390876">
                      <a:moveTo>
                        <a:pt x="1855244" y="2192296"/>
                      </a:moveTo>
                      <a:cubicBezTo>
                        <a:pt x="1666219" y="2317812"/>
                        <a:pt x="1439358" y="2390869"/>
                        <a:pt x="1195434" y="2390869"/>
                      </a:cubicBezTo>
                      <a:cubicBezTo>
                        <a:pt x="951495" y="2390869"/>
                        <a:pt x="724621" y="2317803"/>
                        <a:pt x="535630" y="2192290"/>
                      </a:cubicBezTo>
                      <a:lnTo>
                        <a:pt x="478602" y="1851390"/>
                      </a:lnTo>
                      <a:lnTo>
                        <a:pt x="844406" y="1725785"/>
                      </a:lnTo>
                      <a:cubicBezTo>
                        <a:pt x="944967" y="1792564"/>
                        <a:pt x="1065662" y="1831431"/>
                        <a:pt x="1195434" y="1831431"/>
                      </a:cubicBezTo>
                      <a:cubicBezTo>
                        <a:pt x="1325215" y="1831431"/>
                        <a:pt x="1445917" y="1792559"/>
                        <a:pt x="1546465" y="1725783"/>
                      </a:cubicBezTo>
                      <a:lnTo>
                        <a:pt x="1519156" y="2111592"/>
                      </a:lnTo>
                      <a:lnTo>
                        <a:pt x="1855244" y="2192296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7600" cap="flat">
                  <a:noFill/>
                  <a:bevel/>
                </a:ln>
              </p:spPr>
              <p:txBody>
                <a:bodyPr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Text 157"/>
                <p:cNvSpPr txBox="1"/>
                <p:nvPr/>
              </p:nvSpPr>
              <p:spPr>
                <a:xfrm rot="10090106">
                  <a:off x="3634146" y="4671525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Text 158"/>
                <p:cNvSpPr txBox="1"/>
                <p:nvPr/>
              </p:nvSpPr>
              <p:spPr>
                <a:xfrm rot="10442479">
                  <a:off x="3529859" y="4692956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Text 159"/>
                <p:cNvSpPr txBox="1"/>
                <p:nvPr/>
              </p:nvSpPr>
              <p:spPr>
                <a:xfrm rot="10826335">
                  <a:off x="3435829" y="4703410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Text 160"/>
                <p:cNvSpPr txBox="1"/>
                <p:nvPr/>
              </p:nvSpPr>
              <p:spPr>
                <a:xfrm rot="11185622">
                  <a:off x="3314198" y="4701498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Text 161"/>
                <p:cNvSpPr txBox="1"/>
                <p:nvPr/>
              </p:nvSpPr>
              <p:spPr>
                <a:xfrm rot="11387454">
                  <a:off x="3231217" y="4691367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Text 162"/>
                <p:cNvSpPr txBox="1"/>
                <p:nvPr/>
              </p:nvSpPr>
              <p:spPr>
                <a:xfrm rot="11603733">
                  <a:off x="3201048" y="4687131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Text 163"/>
                <p:cNvSpPr txBox="1"/>
                <p:nvPr/>
              </p:nvSpPr>
              <p:spPr>
                <a:xfrm rot="11847605">
                  <a:off x="3112516" y="4665215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r>
                    <a:rPr>
                      <a:solidFill>
                        <a:srgbClr val="FFFFFF"/>
                      </a:solidFill>
                      <a:cs typeface="+mn-ea"/>
                      <a:sym typeface="+mn-lt"/>
                    </a:rPr>
                    <a:t> </a:t>
                  </a:r>
                </a:p>
              </p:txBody>
            </p:sp>
            <p:sp>
              <p:nvSpPr>
                <p:cNvPr id="41" name="Text 164"/>
                <p:cNvSpPr txBox="1"/>
                <p:nvPr/>
              </p:nvSpPr>
              <p:spPr>
                <a:xfrm rot="12091478">
                  <a:off x="3068720" y="4652286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Text 165"/>
                <p:cNvSpPr txBox="1"/>
                <p:nvPr/>
              </p:nvSpPr>
              <p:spPr>
                <a:xfrm rot="12415919">
                  <a:off x="2983820" y="4618794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Text 166"/>
                <p:cNvSpPr txBox="1"/>
                <p:nvPr/>
              </p:nvSpPr>
              <p:spPr>
                <a:xfrm rot="12712216">
                  <a:off x="2902628" y="4577175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Text 167"/>
                <p:cNvSpPr txBox="1"/>
                <p:nvPr/>
              </p:nvSpPr>
              <p:spPr>
                <a:xfrm rot="12927013">
                  <a:off x="2838332" y="4536640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7" name="Group 168"/>
              <p:cNvGrpSpPr/>
              <p:nvPr/>
            </p:nvGrpSpPr>
            <p:grpSpPr>
              <a:xfrm>
                <a:off x="2187196" y="2660742"/>
                <a:ext cx="2390876" cy="2390876"/>
                <a:chOff x="2187196" y="2660742"/>
                <a:chExt cx="2390876" cy="2390876"/>
              </a:xfrm>
            </p:grpSpPr>
            <p:sp>
              <p:nvSpPr>
                <p:cNvPr id="21" name="ArcArrow"/>
                <p:cNvSpPr/>
                <p:nvPr/>
              </p:nvSpPr>
              <p:spPr>
                <a:xfrm>
                  <a:off x="2187196" y="2660742"/>
                  <a:ext cx="2390876" cy="239087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390876" h="2390876">
                      <a:moveTo>
                        <a:pt x="451260" y="2130994"/>
                      </a:moveTo>
                      <a:cubicBezTo>
                        <a:pt x="176245" y="1911997"/>
                        <a:pt x="0" y="1574298"/>
                        <a:pt x="0" y="1195434"/>
                      </a:cubicBezTo>
                      <a:cubicBezTo>
                        <a:pt x="0" y="1084583"/>
                        <a:pt x="15088" y="977255"/>
                        <a:pt x="43477" y="875968"/>
                      </a:cubicBezTo>
                      <a:lnTo>
                        <a:pt x="350076" y="716387"/>
                      </a:lnTo>
                      <a:lnTo>
                        <a:pt x="582572" y="1025476"/>
                      </a:lnTo>
                      <a:cubicBezTo>
                        <a:pt x="567449" y="1079469"/>
                        <a:pt x="559438" y="1136516"/>
                        <a:pt x="559438" y="1195434"/>
                      </a:cubicBezTo>
                      <a:cubicBezTo>
                        <a:pt x="559438" y="1397001"/>
                        <a:pt x="653206" y="1576666"/>
                        <a:pt x="799517" y="1693171"/>
                      </a:cubicBezTo>
                      <a:lnTo>
                        <a:pt x="424161" y="1786418"/>
                      </a:lnTo>
                      <a:lnTo>
                        <a:pt x="451260" y="2130994"/>
                      </a:lnTo>
                      <a:close/>
                    </a:path>
                  </a:pathLst>
                </a:custGeom>
                <a:solidFill>
                  <a:srgbClr val="095798"/>
                </a:solidFill>
                <a:ln w="7600" cap="flat">
                  <a:noFill/>
                  <a:bevel/>
                </a:ln>
              </p:spPr>
              <p:txBody>
                <a:bodyPr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Text 169"/>
                <p:cNvSpPr txBox="1"/>
                <p:nvPr/>
              </p:nvSpPr>
              <p:spPr>
                <a:xfrm rot="14405710">
                  <a:off x="2566221" y="4261022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Text 170"/>
                <p:cNvSpPr txBox="1"/>
                <p:nvPr/>
              </p:nvSpPr>
              <p:spPr>
                <a:xfrm rot="14756661">
                  <a:off x="2513478" y="4168538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Text 171"/>
                <p:cNvSpPr txBox="1"/>
                <p:nvPr/>
              </p:nvSpPr>
              <p:spPr>
                <a:xfrm rot="15135925">
                  <a:off x="2475479" y="4085457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Text 172"/>
                <p:cNvSpPr txBox="1"/>
                <p:nvPr/>
              </p:nvSpPr>
              <p:spPr>
                <a:xfrm rot="15501662">
                  <a:off x="2439393" y="3969286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Text 173"/>
                <p:cNvSpPr txBox="1"/>
                <p:nvPr/>
              </p:nvSpPr>
              <p:spPr>
                <a:xfrm rot="15704077">
                  <a:off x="2423297" y="3887253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Text 174"/>
                <p:cNvSpPr txBox="1"/>
                <p:nvPr/>
              </p:nvSpPr>
              <p:spPr>
                <a:xfrm rot="15918706">
                  <a:off x="2417984" y="3857256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Text 175"/>
                <p:cNvSpPr txBox="1"/>
                <p:nvPr/>
              </p:nvSpPr>
              <p:spPr>
                <a:xfrm rot="16157758">
                  <a:off x="2411326" y="3766296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r>
                    <a:rPr>
                      <a:solidFill>
                        <a:srgbClr val="FFFFFF"/>
                      </a:solidFill>
                      <a:cs typeface="+mn-ea"/>
                      <a:sym typeface="+mn-lt"/>
                    </a:rPr>
                    <a:t> </a:t>
                  </a:r>
                </a:p>
              </p:txBody>
            </p:sp>
            <p:sp>
              <p:nvSpPr>
                <p:cNvPr id="29" name="Text 176"/>
                <p:cNvSpPr txBox="1"/>
                <p:nvPr/>
              </p:nvSpPr>
              <p:spPr>
                <a:xfrm rot="16411944">
                  <a:off x="2410031" y="3716065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Text 177"/>
                <p:cNvSpPr txBox="1"/>
                <p:nvPr/>
              </p:nvSpPr>
              <p:spPr>
                <a:xfrm rot="16734337">
                  <a:off x="2415647" y="3624971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Text 178"/>
                <p:cNvSpPr txBox="1"/>
                <p:nvPr/>
              </p:nvSpPr>
              <p:spPr>
                <a:xfrm rot="17033178">
                  <a:off x="2430094" y="3534883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Text 179"/>
                <p:cNvSpPr txBox="1"/>
                <p:nvPr/>
              </p:nvSpPr>
              <p:spPr>
                <a:xfrm rot="17251806">
                  <a:off x="2448805" y="3461214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8" name="Group 180"/>
              <p:cNvGrpSpPr/>
              <p:nvPr/>
            </p:nvGrpSpPr>
            <p:grpSpPr>
              <a:xfrm>
                <a:off x="2187196" y="2660742"/>
                <a:ext cx="2390876" cy="2390876"/>
                <a:chOff x="2187196" y="2660742"/>
                <a:chExt cx="2390876" cy="2390876"/>
              </a:xfrm>
            </p:grpSpPr>
            <p:sp>
              <p:nvSpPr>
                <p:cNvPr id="9" name="ArcArrow"/>
                <p:cNvSpPr/>
                <p:nvPr/>
              </p:nvSpPr>
              <p:spPr>
                <a:xfrm>
                  <a:off x="2187196" y="2660742"/>
                  <a:ext cx="2390876" cy="239087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390876" h="2390876">
                      <a:moveTo>
                        <a:pt x="75704" y="776788"/>
                      </a:moveTo>
                      <a:cubicBezTo>
                        <a:pt x="239542" y="338283"/>
                        <a:pt x="653174" y="22163"/>
                        <a:pt x="1143290" y="1138"/>
                      </a:cubicBezTo>
                      <a:lnTo>
                        <a:pt x="1389812" y="243416"/>
                      </a:lnTo>
                      <a:lnTo>
                        <a:pt x="1167694" y="560046"/>
                      </a:lnTo>
                      <a:cubicBezTo>
                        <a:pt x="906835" y="571280"/>
                        <a:pt x="686799" y="739497"/>
                        <a:pt x="599714" y="972704"/>
                      </a:cubicBezTo>
                      <a:lnTo>
                        <a:pt x="395045" y="644532"/>
                      </a:lnTo>
                      <a:lnTo>
                        <a:pt x="75704" y="77678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7600" cap="flat">
                  <a:noFill/>
                  <a:bevel/>
                </a:ln>
              </p:spPr>
              <p:txBody>
                <a:bodyPr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" name="Text 181"/>
                <p:cNvSpPr txBox="1"/>
                <p:nvPr/>
              </p:nvSpPr>
              <p:spPr>
                <a:xfrm rot="18729782">
                  <a:off x="2626674" y="3118626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" name="Text 182"/>
                <p:cNvSpPr txBox="1"/>
                <p:nvPr/>
              </p:nvSpPr>
              <p:spPr>
                <a:xfrm rot="19077356">
                  <a:off x="2698425" y="3039970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" name="Text 183"/>
                <p:cNvSpPr txBox="1"/>
                <p:nvPr/>
              </p:nvSpPr>
              <p:spPr>
                <a:xfrm rot="19452189">
                  <a:off x="2765713" y="2978182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Text 184"/>
                <p:cNvSpPr txBox="1"/>
                <p:nvPr/>
              </p:nvSpPr>
              <p:spPr>
                <a:xfrm rot="19814968">
                  <a:off x="2864962" y="2907844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4" name="Text 185"/>
                <p:cNvSpPr txBox="1"/>
                <p:nvPr/>
              </p:nvSpPr>
              <p:spPr>
                <a:xfrm rot="20017233">
                  <a:off x="2937926" y="2867039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Text 186"/>
                <p:cNvSpPr txBox="1"/>
                <p:nvPr/>
              </p:nvSpPr>
              <p:spPr>
                <a:xfrm rot="20233520">
                  <a:off x="2964781" y="2852656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Text 187"/>
                <p:cNvSpPr txBox="1"/>
                <p:nvPr/>
              </p:nvSpPr>
              <p:spPr>
                <a:xfrm rot="20477329">
                  <a:off x="3049183" y="2818097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r>
                    <a:rPr>
                      <a:solidFill>
                        <a:srgbClr val="FFFFFF"/>
                      </a:solidFill>
                      <a:cs typeface="+mn-ea"/>
                      <a:sym typeface="+mn-lt"/>
                    </a:rPr>
                    <a:t> </a:t>
                  </a:r>
                </a:p>
              </p:txBody>
            </p:sp>
            <p:sp>
              <p:nvSpPr>
                <p:cNvPr id="17" name="Text 188"/>
                <p:cNvSpPr txBox="1"/>
                <p:nvPr/>
              </p:nvSpPr>
              <p:spPr>
                <a:xfrm rot="20721285">
                  <a:off x="3092168" y="2802685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Text 189"/>
                <p:cNvSpPr txBox="1"/>
                <p:nvPr/>
              </p:nvSpPr>
              <p:spPr>
                <a:xfrm rot="21045790">
                  <a:off x="3180472" y="2779616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Text 190"/>
                <p:cNvSpPr txBox="1"/>
                <p:nvPr/>
              </p:nvSpPr>
              <p:spPr>
                <a:xfrm rot="21341042">
                  <a:off x="3270580" y="2765301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Text 191"/>
                <p:cNvSpPr txBox="1"/>
                <p:nvPr/>
              </p:nvSpPr>
              <p:spPr>
                <a:xfrm rot="21553438">
                  <a:off x="3346405" y="2760053"/>
                  <a:ext cx="0" cy="2497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endParaRPr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82" name="椭圆 81"/>
            <p:cNvSpPr/>
            <p:nvPr/>
          </p:nvSpPr>
          <p:spPr>
            <a:xfrm>
              <a:off x="5231935" y="3159763"/>
              <a:ext cx="1728130" cy="1728130"/>
            </a:xfrm>
            <a:prstGeom prst="ellipse">
              <a:avLst/>
            </a:prstGeom>
            <a:blipFill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87" name="图片 86" descr="timg (8)"/>
          <p:cNvPicPr/>
          <p:nvPr/>
        </p:nvPicPr>
        <p:blipFill rotWithShape="1">
          <a:blip r:embed="rId4"/>
          <a:srcRect r="50941"/>
          <a:stretch>
            <a:fillRect/>
          </a:stretch>
        </p:blipFill>
        <p:spPr>
          <a:xfrm>
            <a:off x="427634" y="395243"/>
            <a:ext cx="1565477" cy="21160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8" name="图片 87" descr="timg (8)"/>
          <p:cNvPicPr/>
          <p:nvPr/>
        </p:nvPicPr>
        <p:blipFill rotWithShape="1">
          <a:blip r:embed="rId4"/>
          <a:srcRect l="50202" r="6284"/>
          <a:stretch>
            <a:fillRect/>
          </a:stretch>
        </p:blipFill>
        <p:spPr>
          <a:xfrm>
            <a:off x="10393699" y="4677752"/>
            <a:ext cx="1388534" cy="21160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2" name="组合 91"/>
          <p:cNvGrpSpPr/>
          <p:nvPr/>
        </p:nvGrpSpPr>
        <p:grpSpPr>
          <a:xfrm>
            <a:off x="4738142" y="5693316"/>
            <a:ext cx="3748016" cy="949838"/>
            <a:chOff x="3609117" y="2117644"/>
            <a:chExt cx="3426412" cy="949838"/>
          </a:xfrm>
        </p:grpSpPr>
        <p:sp>
          <p:nvSpPr>
            <p:cNvPr id="93" name="文本框 92"/>
            <p:cNvSpPr txBox="1"/>
            <p:nvPr/>
          </p:nvSpPr>
          <p:spPr>
            <a:xfrm>
              <a:off x="3619786" y="2117644"/>
              <a:ext cx="244922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500" b="1" dirty="0" smtClean="0">
                  <a:solidFill>
                    <a:srgbClr val="FFFF00"/>
                  </a:solidFill>
                  <a:cs typeface="+mn-ea"/>
                  <a:sym typeface="+mn-lt"/>
                </a:rPr>
                <a:t>景观优美（美丽）</a:t>
              </a:r>
              <a:endParaRPr lang="zh-CN" altLang="en-US" sz="2500" b="1" dirty="0">
                <a:solidFill>
                  <a:srgbClr val="FFFF00"/>
                </a:solidFill>
                <a:cs typeface="+mn-ea"/>
                <a:sym typeface="+mn-lt"/>
              </a:endParaRPr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3609117" y="2683338"/>
              <a:ext cx="3426412" cy="3841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14000"/>
                </a:lnSpc>
              </a:pPr>
              <a:r>
                <a:rPr lang="zh-CN" altLang="en-US" dirty="0">
                  <a:solidFill>
                    <a:schemeClr val="bg1"/>
                  </a:solidFill>
                  <a:cs typeface="+mn-ea"/>
                  <a:sym typeface="+mn-lt"/>
                </a:rPr>
                <a:t>景观保护、借景、游憩设施</a:t>
              </a:r>
              <a:r>
                <a:rPr lang="en-US" altLang="zh-CN" dirty="0">
                  <a:solidFill>
                    <a:schemeClr val="bg1"/>
                  </a:solidFill>
                  <a:cs typeface="+mn-ea"/>
                  <a:sym typeface="+mn-lt"/>
                </a:rPr>
                <a:t>...</a:t>
              </a: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493132" y="2143053"/>
            <a:ext cx="11289101" cy="2869412"/>
            <a:chOff x="786520" y="-4794522"/>
            <a:chExt cx="11289101" cy="2869412"/>
          </a:xfrm>
        </p:grpSpPr>
        <p:grpSp>
          <p:nvGrpSpPr>
            <p:cNvPr id="106" name="组合 105"/>
            <p:cNvGrpSpPr/>
            <p:nvPr/>
          </p:nvGrpSpPr>
          <p:grpSpPr>
            <a:xfrm>
              <a:off x="786520" y="-4794522"/>
              <a:ext cx="11289101" cy="2869412"/>
              <a:chOff x="2151474" y="-2740813"/>
              <a:chExt cx="11289101" cy="2869412"/>
            </a:xfrm>
          </p:grpSpPr>
          <p:sp>
            <p:nvSpPr>
              <p:cNvPr id="104" name="object 8"/>
              <p:cNvSpPr txBox="1"/>
              <p:nvPr/>
            </p:nvSpPr>
            <p:spPr>
              <a:xfrm>
                <a:off x="2151474" y="-2740813"/>
                <a:ext cx="3087370" cy="275973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3200" b="1" spc="-5" dirty="0">
                    <a:solidFill>
                      <a:schemeClr val="bg1"/>
                    </a:solidFill>
                    <a:cs typeface="+mn-ea"/>
                    <a:sym typeface="+mn-lt"/>
                  </a:rPr>
                  <a:t>感官的</a:t>
                </a:r>
                <a:r>
                  <a:rPr sz="4800" b="1" spc="-5" dirty="0">
                    <a:solidFill>
                      <a:srgbClr val="5EC955"/>
                    </a:solidFill>
                    <a:cs typeface="+mn-ea"/>
                    <a:sym typeface="+mn-lt"/>
                  </a:rPr>
                  <a:t>“绿”</a:t>
                </a:r>
                <a:endParaRPr sz="4800" dirty="0">
                  <a:cs typeface="+mn-ea"/>
                  <a:sym typeface="+mn-lt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1990"/>
                  </a:spcBef>
                </a:pPr>
                <a:r>
                  <a:rPr sz="3200" b="1" spc="-5" dirty="0">
                    <a:solidFill>
                      <a:schemeClr val="bg1"/>
                    </a:solidFill>
                    <a:cs typeface="+mn-ea"/>
                    <a:sym typeface="+mn-lt"/>
                  </a:rPr>
                  <a:t>内在的</a:t>
                </a:r>
                <a:r>
                  <a:rPr sz="4800" b="1" spc="-5" dirty="0">
                    <a:solidFill>
                      <a:srgbClr val="5EC955"/>
                    </a:solidFill>
                    <a:cs typeface="+mn-ea"/>
                    <a:sym typeface="+mn-lt"/>
                  </a:rPr>
                  <a:t>“绿”</a:t>
                </a:r>
                <a:endParaRPr sz="4800" dirty="0">
                  <a:cs typeface="+mn-ea"/>
                  <a:sym typeface="+mn-lt"/>
                </a:endParaRPr>
              </a:p>
              <a:p>
                <a:pPr marL="12700">
                  <a:lnSpc>
                    <a:spcPts val="5575"/>
                  </a:lnSpc>
                  <a:spcBef>
                    <a:spcPts val="2405"/>
                  </a:spcBef>
                </a:pPr>
                <a:r>
                  <a:rPr sz="3200" b="1" spc="-5" dirty="0">
                    <a:solidFill>
                      <a:schemeClr val="bg1"/>
                    </a:solidFill>
                    <a:cs typeface="+mn-ea"/>
                    <a:sym typeface="+mn-lt"/>
                  </a:rPr>
                  <a:t>服务的</a:t>
                </a:r>
                <a:r>
                  <a:rPr sz="4800" b="1" spc="-5" dirty="0">
                    <a:solidFill>
                      <a:srgbClr val="5EC955"/>
                    </a:solidFill>
                    <a:cs typeface="+mn-ea"/>
                    <a:sym typeface="+mn-lt"/>
                  </a:rPr>
                  <a:t>“绿”</a:t>
                </a:r>
                <a:endParaRPr sz="4800" dirty="0">
                  <a:cs typeface="+mn-ea"/>
                  <a:sym typeface="+mn-lt"/>
                </a:endParaRPr>
              </a:p>
            </p:txBody>
          </p:sp>
          <p:sp>
            <p:nvSpPr>
              <p:cNvPr id="105" name="object 9"/>
              <p:cNvSpPr txBox="1"/>
              <p:nvPr/>
            </p:nvSpPr>
            <p:spPr>
              <a:xfrm>
                <a:off x="5460903" y="-2384910"/>
                <a:ext cx="7979672" cy="251350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469900" indent="-457200">
                  <a:lnSpc>
                    <a:spcPts val="2800"/>
                  </a:lnSpc>
                  <a:buClr>
                    <a:srgbClr val="FFFF00"/>
                  </a:buClr>
                  <a:buFont typeface="Wingdings" panose="05000000000000000000" pitchFamily="2" charset="2"/>
                  <a:buChar char="u"/>
                </a:pPr>
                <a:r>
                  <a:rPr lang="zh-CN" altLang="en-US" sz="2000" b="1" spc="-1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坚持</a:t>
                </a:r>
                <a:r>
                  <a:rPr lang="zh-CN" altLang="en-US" sz="2000" b="1" spc="-10" dirty="0">
                    <a:solidFill>
                      <a:schemeClr val="bg1"/>
                    </a:solidFill>
                    <a:cs typeface="+mn-ea"/>
                    <a:sym typeface="+mn-lt"/>
                  </a:rPr>
                  <a:t>以</a:t>
                </a:r>
                <a:r>
                  <a:rPr lang="zh-CN" altLang="en-US" sz="2000" b="1" spc="-10" dirty="0">
                    <a:solidFill>
                      <a:srgbClr val="FFFF00"/>
                    </a:solidFill>
                    <a:cs typeface="+mn-ea"/>
                    <a:sym typeface="+mn-lt"/>
                  </a:rPr>
                  <a:t>质量优良</a:t>
                </a:r>
                <a:r>
                  <a:rPr lang="zh-CN" altLang="en-US" sz="2000" b="1" spc="-10" dirty="0">
                    <a:solidFill>
                      <a:schemeClr val="bg1"/>
                    </a:solidFill>
                    <a:cs typeface="+mn-ea"/>
                    <a:sym typeface="+mn-lt"/>
                  </a:rPr>
                  <a:t>、</a:t>
                </a:r>
                <a:r>
                  <a:rPr lang="zh-CN" altLang="en-US" sz="2000" b="1" spc="-10" dirty="0">
                    <a:solidFill>
                      <a:srgbClr val="FFFF00"/>
                    </a:solidFill>
                    <a:cs typeface="+mn-ea"/>
                    <a:sym typeface="+mn-lt"/>
                  </a:rPr>
                  <a:t>安全耐久</a:t>
                </a:r>
                <a:r>
                  <a:rPr lang="zh-CN" altLang="en-US" sz="2000" b="1" spc="-10" dirty="0">
                    <a:solidFill>
                      <a:schemeClr val="bg1"/>
                    </a:solidFill>
                    <a:cs typeface="+mn-ea"/>
                    <a:sym typeface="+mn-lt"/>
                  </a:rPr>
                  <a:t>为</a:t>
                </a:r>
                <a:r>
                  <a:rPr lang="zh-CN" altLang="en-US" sz="2000" b="1" spc="-1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前提</a:t>
                </a:r>
                <a:endParaRPr lang="en-US" altLang="zh-CN" sz="2000" b="1" spc="-10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  <a:p>
                <a:pPr marL="469900" indent="-457200">
                  <a:lnSpc>
                    <a:spcPts val="2800"/>
                  </a:lnSpc>
                  <a:buClr>
                    <a:srgbClr val="FFFF00"/>
                  </a:buClr>
                  <a:buFont typeface="Wingdings" panose="05000000000000000000" pitchFamily="2" charset="2"/>
                  <a:buChar char="u"/>
                </a:pPr>
                <a:endParaRPr lang="zh-CN" altLang="en-US" sz="2000" b="1" spc="-10" dirty="0">
                  <a:solidFill>
                    <a:schemeClr val="bg1"/>
                  </a:solidFill>
                  <a:cs typeface="+mn-ea"/>
                  <a:sym typeface="+mn-lt"/>
                </a:endParaRPr>
              </a:p>
              <a:p>
                <a:pPr marL="469900" indent="-457200">
                  <a:lnSpc>
                    <a:spcPts val="2800"/>
                  </a:lnSpc>
                  <a:buClr>
                    <a:srgbClr val="FFFF00"/>
                  </a:buClr>
                  <a:buFont typeface="Wingdings" panose="05000000000000000000" pitchFamily="2" charset="2"/>
                  <a:buChar char="u"/>
                </a:pPr>
                <a:r>
                  <a:rPr lang="zh-CN" altLang="en-US" sz="2000" b="1" spc="-1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重点</a:t>
                </a:r>
                <a:r>
                  <a:rPr lang="zh-CN" altLang="en-US" sz="2000" b="1" spc="-10" dirty="0">
                    <a:solidFill>
                      <a:schemeClr val="bg1"/>
                    </a:solidFill>
                    <a:cs typeface="+mn-ea"/>
                    <a:sym typeface="+mn-lt"/>
                  </a:rPr>
                  <a:t>在“</a:t>
                </a:r>
                <a:r>
                  <a:rPr lang="zh-CN" altLang="en-US" sz="2000" b="1" spc="-10" dirty="0">
                    <a:solidFill>
                      <a:srgbClr val="FFFF00"/>
                    </a:solidFill>
                    <a:cs typeface="+mn-ea"/>
                    <a:sym typeface="+mn-lt"/>
                  </a:rPr>
                  <a:t>资源节约</a:t>
                </a:r>
                <a:r>
                  <a:rPr lang="zh-CN" altLang="en-US" sz="2000" b="1" spc="-10" dirty="0">
                    <a:solidFill>
                      <a:schemeClr val="bg1"/>
                    </a:solidFill>
                    <a:cs typeface="+mn-ea"/>
                    <a:sym typeface="+mn-lt"/>
                  </a:rPr>
                  <a:t>、</a:t>
                </a:r>
                <a:r>
                  <a:rPr lang="zh-CN" altLang="en-US" sz="2000" b="1" spc="-10" dirty="0">
                    <a:solidFill>
                      <a:srgbClr val="FFFF00"/>
                    </a:solidFill>
                    <a:cs typeface="+mn-ea"/>
                    <a:sym typeface="+mn-lt"/>
                  </a:rPr>
                  <a:t>生态环保</a:t>
                </a:r>
                <a:r>
                  <a:rPr lang="zh-CN" altLang="en-US" sz="2000" b="1" spc="-10" dirty="0">
                    <a:solidFill>
                      <a:schemeClr val="bg1"/>
                    </a:solidFill>
                    <a:cs typeface="+mn-ea"/>
                    <a:sym typeface="+mn-lt"/>
                  </a:rPr>
                  <a:t>、</a:t>
                </a:r>
                <a:r>
                  <a:rPr lang="zh-CN" altLang="en-US" sz="2000" b="1" spc="-10" dirty="0">
                    <a:solidFill>
                      <a:srgbClr val="FFFF00"/>
                    </a:solidFill>
                    <a:cs typeface="+mn-ea"/>
                    <a:sym typeface="+mn-lt"/>
                  </a:rPr>
                  <a:t>节能高效</a:t>
                </a:r>
                <a:r>
                  <a:rPr lang="zh-CN" altLang="en-US" sz="2000" b="1" spc="-10" dirty="0">
                    <a:solidFill>
                      <a:schemeClr val="bg1"/>
                    </a:solidFill>
                    <a:cs typeface="+mn-ea"/>
                    <a:sym typeface="+mn-lt"/>
                  </a:rPr>
                  <a:t>、</a:t>
                </a:r>
                <a:r>
                  <a:rPr lang="zh-CN" altLang="en-US" sz="2000" b="1" spc="-10" dirty="0">
                    <a:solidFill>
                      <a:srgbClr val="FFFF00"/>
                    </a:solidFill>
                    <a:cs typeface="+mn-ea"/>
                    <a:sym typeface="+mn-lt"/>
                  </a:rPr>
                  <a:t>服务提升</a:t>
                </a:r>
                <a:r>
                  <a:rPr lang="zh-CN" altLang="en-US" sz="2000" b="1" spc="-10" dirty="0">
                    <a:solidFill>
                      <a:schemeClr val="bg1"/>
                    </a:solidFill>
                    <a:cs typeface="+mn-ea"/>
                    <a:sym typeface="+mn-lt"/>
                  </a:rPr>
                  <a:t>”四方面实现</a:t>
                </a:r>
                <a:r>
                  <a:rPr lang="zh-CN" altLang="en-US" sz="2000" b="1" spc="-1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突破</a:t>
                </a:r>
                <a:endParaRPr lang="en-US" altLang="zh-CN" sz="2000" b="1" spc="-10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  <a:p>
                <a:pPr marL="469900" indent="-457200">
                  <a:lnSpc>
                    <a:spcPts val="2800"/>
                  </a:lnSpc>
                  <a:buClr>
                    <a:srgbClr val="FFFF00"/>
                  </a:buClr>
                  <a:buFont typeface="Wingdings" panose="05000000000000000000" pitchFamily="2" charset="2"/>
                  <a:buChar char="u"/>
                </a:pPr>
                <a:endParaRPr lang="zh-CN" altLang="en-US" sz="2000" b="1" spc="-10" dirty="0">
                  <a:solidFill>
                    <a:schemeClr val="bg1"/>
                  </a:solidFill>
                  <a:cs typeface="+mn-ea"/>
                  <a:sym typeface="+mn-lt"/>
                </a:endParaRPr>
              </a:p>
              <a:p>
                <a:pPr marL="469900" indent="-457200">
                  <a:lnSpc>
                    <a:spcPts val="2800"/>
                  </a:lnSpc>
                  <a:buClr>
                    <a:srgbClr val="FFFF00"/>
                  </a:buClr>
                  <a:buFont typeface="Wingdings" panose="05000000000000000000" pitchFamily="2" charset="2"/>
                  <a:buChar char="u"/>
                </a:pPr>
                <a:r>
                  <a:rPr lang="zh-CN" altLang="en-US" sz="2000" b="1" spc="-10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以</a:t>
                </a:r>
                <a:r>
                  <a:rPr lang="zh-CN" altLang="en-US" sz="2000" b="1" spc="-10" dirty="0">
                    <a:solidFill>
                      <a:srgbClr val="FFFF00"/>
                    </a:solidFill>
                    <a:cs typeface="+mn-ea"/>
                    <a:sym typeface="+mn-lt"/>
                  </a:rPr>
                  <a:t>控制资源占用</a:t>
                </a:r>
                <a:r>
                  <a:rPr lang="zh-CN" altLang="en-US" sz="2000" b="1" spc="-10" dirty="0">
                    <a:solidFill>
                      <a:schemeClr val="bg1"/>
                    </a:solidFill>
                    <a:cs typeface="+mn-ea"/>
                    <a:sym typeface="+mn-lt"/>
                  </a:rPr>
                  <a:t>、</a:t>
                </a:r>
                <a:r>
                  <a:rPr lang="zh-CN" altLang="en-US" sz="2000" b="1" spc="-10" dirty="0">
                    <a:solidFill>
                      <a:srgbClr val="FFFF00"/>
                    </a:solidFill>
                    <a:cs typeface="+mn-ea"/>
                    <a:sym typeface="+mn-lt"/>
                  </a:rPr>
                  <a:t>减少能源消耗</a:t>
                </a:r>
                <a:r>
                  <a:rPr lang="zh-CN" altLang="en-US" sz="2000" b="1" spc="-10" dirty="0">
                    <a:solidFill>
                      <a:schemeClr val="bg1"/>
                    </a:solidFill>
                    <a:cs typeface="+mn-ea"/>
                    <a:sym typeface="+mn-lt"/>
                  </a:rPr>
                  <a:t>、</a:t>
                </a:r>
                <a:r>
                  <a:rPr lang="zh-CN" altLang="en-US" sz="2000" b="1" spc="-10" dirty="0">
                    <a:solidFill>
                      <a:srgbClr val="FFFF00"/>
                    </a:solidFill>
                    <a:cs typeface="+mn-ea"/>
                    <a:sym typeface="+mn-lt"/>
                  </a:rPr>
                  <a:t>降低污染排放</a:t>
                </a:r>
                <a:r>
                  <a:rPr lang="zh-CN" altLang="en-US" sz="2000" b="1" spc="-10" dirty="0">
                    <a:solidFill>
                      <a:schemeClr val="bg1"/>
                    </a:solidFill>
                    <a:cs typeface="+mn-ea"/>
                    <a:sym typeface="+mn-lt"/>
                  </a:rPr>
                  <a:t>、</a:t>
                </a:r>
                <a:r>
                  <a:rPr lang="zh-CN" altLang="en-US" sz="2000" b="1" spc="-10" dirty="0">
                    <a:solidFill>
                      <a:srgbClr val="FFFF00"/>
                    </a:solidFill>
                    <a:cs typeface="+mn-ea"/>
                    <a:sym typeface="+mn-lt"/>
                  </a:rPr>
                  <a:t>保护生态环境</a:t>
                </a:r>
                <a:r>
                  <a:rPr lang="zh-CN" altLang="en-US" sz="2000" b="1" spc="-10" dirty="0">
                    <a:solidFill>
                      <a:schemeClr val="bg1"/>
                    </a:solidFill>
                    <a:cs typeface="+mn-ea"/>
                    <a:sym typeface="+mn-lt"/>
                  </a:rPr>
                  <a:t>、</a:t>
                </a:r>
                <a:r>
                  <a:rPr lang="zh-CN" altLang="en-US" sz="2000" b="1" spc="-10" dirty="0" smtClean="0">
                    <a:solidFill>
                      <a:srgbClr val="FFFF00"/>
                    </a:solidFill>
                    <a:cs typeface="+mn-ea"/>
                    <a:sym typeface="+mn-lt"/>
                  </a:rPr>
                  <a:t>拓展公路功能</a:t>
                </a:r>
                <a:r>
                  <a:rPr lang="zh-CN" altLang="en-US" sz="2000" b="1" spc="-10" dirty="0">
                    <a:solidFill>
                      <a:schemeClr val="bg1"/>
                    </a:solidFill>
                    <a:cs typeface="+mn-ea"/>
                    <a:sym typeface="+mn-lt"/>
                  </a:rPr>
                  <a:t>、</a:t>
                </a:r>
                <a:r>
                  <a:rPr lang="zh-CN" altLang="en-US" sz="2000" b="1" spc="-10" dirty="0">
                    <a:solidFill>
                      <a:srgbClr val="FFFF00"/>
                    </a:solidFill>
                    <a:cs typeface="+mn-ea"/>
                    <a:sym typeface="+mn-lt"/>
                  </a:rPr>
                  <a:t>提升服务水平</a:t>
                </a:r>
                <a:r>
                  <a:rPr lang="zh-CN" altLang="en-US" sz="2000" b="1" spc="-10" dirty="0">
                    <a:solidFill>
                      <a:schemeClr val="bg1"/>
                    </a:solidFill>
                    <a:cs typeface="+mn-ea"/>
                    <a:sym typeface="+mn-lt"/>
                  </a:rPr>
                  <a:t>为具体抓手</a:t>
                </a:r>
              </a:p>
            </p:txBody>
          </p:sp>
        </p:grpSp>
        <p:cxnSp>
          <p:nvCxnSpPr>
            <p:cNvPr id="108" name="直接连接符 107"/>
            <p:cNvCxnSpPr/>
            <p:nvPr/>
          </p:nvCxnSpPr>
          <p:spPr>
            <a:xfrm>
              <a:off x="3976118" y="-4639019"/>
              <a:ext cx="0" cy="2624938"/>
            </a:xfrm>
            <a:prstGeom prst="line">
              <a:avLst/>
            </a:prstGeom>
            <a:ln>
              <a:solidFill>
                <a:srgbClr val="E1CF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0" name="图片 2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b="29196"/>
          <a:stretch>
            <a:fillRect/>
          </a:stretch>
        </p:blipFill>
        <p:spPr>
          <a:xfrm>
            <a:off x="189974" y="187638"/>
            <a:ext cx="876300" cy="80955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9" t="2754" r="5863" b="3174"/>
          <a:stretch/>
        </p:blipFill>
        <p:spPr>
          <a:xfrm>
            <a:off x="4831560" y="1129112"/>
            <a:ext cx="7132312" cy="5518431"/>
          </a:xfrm>
          <a:prstGeom prst="rect">
            <a:avLst/>
          </a:prstGeom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60749" y="1017374"/>
            <a:ext cx="4470811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565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775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775"/>
              </a:spcBef>
              <a:buFont typeface="Arial" panose="020B0604020202020204" pitchFamily="34" charset="0"/>
              <a:buChar char="•"/>
              <a:defRPr sz="3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7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7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zh-CN" altLang="en-US" sz="1800" b="1" dirty="0" smtClean="0">
                <a:solidFill>
                  <a:schemeClr val="bg1"/>
                </a:solidFill>
                <a:latin typeface="+mn-ea"/>
                <a:ea typeface="+mn-ea"/>
                <a:cs typeface="+mn-ea"/>
              </a:rPr>
              <a:t>结合</a:t>
            </a:r>
            <a:r>
              <a:rPr lang="zh-CN" altLang="en-US" sz="1800" b="1" dirty="0">
                <a:solidFill>
                  <a:schemeClr val="bg1"/>
                </a:solidFill>
                <a:latin typeface="+mn-ea"/>
                <a:ea typeface="+mn-ea"/>
                <a:cs typeface="+mn-ea"/>
              </a:rPr>
              <a:t>荔波绿宝石风情道沿线现状及旅游景观体系，从景观、产业、扶贫等方面出发，策划设计</a:t>
            </a:r>
            <a:r>
              <a:rPr lang="en-US" altLang="zh-CN" sz="1800" b="1" dirty="0">
                <a:solidFill>
                  <a:srgbClr val="FFFF00"/>
                </a:solidFill>
                <a:latin typeface="+mn-ea"/>
                <a:ea typeface="+mn-ea"/>
                <a:cs typeface="+mn-ea"/>
              </a:rPr>
              <a:t>28</a:t>
            </a:r>
            <a:r>
              <a:rPr lang="zh-CN" altLang="en-US" sz="1800" b="1" dirty="0">
                <a:solidFill>
                  <a:srgbClr val="FFFF00"/>
                </a:solidFill>
                <a:latin typeface="+mn-ea"/>
                <a:ea typeface="+mn-ea"/>
                <a:cs typeface="+mn-ea"/>
              </a:rPr>
              <a:t>个</a:t>
            </a:r>
            <a:r>
              <a:rPr lang="zh-CN" altLang="en-US" sz="1800" b="1" dirty="0">
                <a:solidFill>
                  <a:schemeClr val="bg1"/>
                </a:solidFill>
                <a:latin typeface="+mn-ea"/>
                <a:ea typeface="+mn-ea"/>
                <a:cs typeface="+mn-ea"/>
              </a:rPr>
              <a:t>重要设施节点，包含</a:t>
            </a:r>
            <a:r>
              <a:rPr lang="en-US" altLang="zh-CN" sz="1800" b="1" dirty="0">
                <a:solidFill>
                  <a:srgbClr val="FFFF00"/>
                </a:solidFill>
                <a:latin typeface="+mn-ea"/>
                <a:ea typeface="+mn-ea"/>
                <a:cs typeface="+mn-ea"/>
              </a:rPr>
              <a:t>9</a:t>
            </a:r>
            <a:r>
              <a:rPr lang="zh-CN" altLang="en-US" sz="1800" b="1" dirty="0">
                <a:solidFill>
                  <a:srgbClr val="FFFF00"/>
                </a:solidFill>
                <a:latin typeface="+mn-ea"/>
                <a:ea typeface="+mn-ea"/>
                <a:cs typeface="+mn-ea"/>
              </a:rPr>
              <a:t>个</a:t>
            </a:r>
            <a:r>
              <a:rPr lang="zh-CN" altLang="en-US" sz="1800" b="1" dirty="0">
                <a:solidFill>
                  <a:schemeClr val="bg1"/>
                </a:solidFill>
                <a:latin typeface="+mn-ea"/>
                <a:ea typeface="+mn-ea"/>
                <a:cs typeface="+mn-ea"/>
              </a:rPr>
              <a:t>旅游驿站、</a:t>
            </a:r>
            <a:r>
              <a:rPr lang="en-US" altLang="zh-CN" sz="1800" b="1" dirty="0">
                <a:solidFill>
                  <a:srgbClr val="FFFF00"/>
                </a:solidFill>
                <a:latin typeface="+mn-ea"/>
                <a:ea typeface="+mn-ea"/>
                <a:cs typeface="+mn-ea"/>
              </a:rPr>
              <a:t>10</a:t>
            </a:r>
            <a:r>
              <a:rPr lang="zh-CN" altLang="en-US" sz="1800" b="1" dirty="0">
                <a:solidFill>
                  <a:srgbClr val="FFFF00"/>
                </a:solidFill>
                <a:latin typeface="+mn-ea"/>
                <a:ea typeface="+mn-ea"/>
                <a:cs typeface="+mn-ea"/>
              </a:rPr>
              <a:t>个</a:t>
            </a:r>
            <a:r>
              <a:rPr lang="zh-CN" altLang="en-US" sz="1800" b="1" dirty="0">
                <a:solidFill>
                  <a:schemeClr val="bg1"/>
                </a:solidFill>
                <a:latin typeface="+mn-ea"/>
                <a:ea typeface="+mn-ea"/>
                <a:cs typeface="+mn-ea"/>
              </a:rPr>
              <a:t>休憩区、</a:t>
            </a:r>
            <a:r>
              <a:rPr lang="en-US" altLang="zh-CN" sz="1800" b="1" dirty="0">
                <a:solidFill>
                  <a:srgbClr val="FFFF00"/>
                </a:solidFill>
                <a:latin typeface="+mn-ea"/>
                <a:ea typeface="+mn-ea"/>
                <a:cs typeface="+mn-ea"/>
              </a:rPr>
              <a:t>9</a:t>
            </a:r>
            <a:r>
              <a:rPr lang="zh-CN" altLang="en-US" sz="1800" b="1" dirty="0">
                <a:solidFill>
                  <a:srgbClr val="FFFF00"/>
                </a:solidFill>
                <a:latin typeface="+mn-ea"/>
                <a:ea typeface="+mn-ea"/>
                <a:cs typeface="+mn-ea"/>
              </a:rPr>
              <a:t>个</a:t>
            </a:r>
            <a:r>
              <a:rPr lang="zh-CN" altLang="en-US" sz="1800" b="1" dirty="0">
                <a:solidFill>
                  <a:schemeClr val="bg1"/>
                </a:solidFill>
                <a:latin typeface="+mn-ea"/>
                <a:ea typeface="+mn-ea"/>
                <a:cs typeface="+mn-ea"/>
              </a:rPr>
              <a:t>观景点。其中，</a:t>
            </a:r>
            <a:r>
              <a:rPr lang="en-US" altLang="zh-CN" sz="1800" b="1" dirty="0">
                <a:solidFill>
                  <a:schemeClr val="bg1"/>
                </a:solidFill>
                <a:latin typeface="+mn-ea"/>
                <a:ea typeface="+mn-ea"/>
                <a:cs typeface="+mn-ea"/>
              </a:rPr>
              <a:t>12</a:t>
            </a:r>
            <a:r>
              <a:rPr lang="zh-CN" altLang="en-US" sz="1800" b="1" dirty="0">
                <a:solidFill>
                  <a:schemeClr val="bg1"/>
                </a:solidFill>
                <a:latin typeface="+mn-ea"/>
                <a:ea typeface="+mn-ea"/>
                <a:cs typeface="+mn-ea"/>
              </a:rPr>
              <a:t>个设施节点在原址改造提升，</a:t>
            </a:r>
            <a:r>
              <a:rPr lang="en-US" altLang="zh-CN" sz="1800" b="1" dirty="0">
                <a:solidFill>
                  <a:schemeClr val="bg1"/>
                </a:solidFill>
                <a:latin typeface="+mn-ea"/>
                <a:ea typeface="+mn-ea"/>
                <a:cs typeface="+mn-ea"/>
              </a:rPr>
              <a:t>16</a:t>
            </a:r>
            <a:r>
              <a:rPr lang="zh-CN" altLang="en-US" sz="1800" b="1" dirty="0">
                <a:solidFill>
                  <a:schemeClr val="bg1"/>
                </a:solidFill>
                <a:latin typeface="+mn-ea"/>
                <a:ea typeface="+mn-ea"/>
                <a:cs typeface="+mn-ea"/>
              </a:rPr>
              <a:t>个设施</a:t>
            </a:r>
            <a:r>
              <a:rPr lang="zh-CN" altLang="en-US" sz="1800" b="1" dirty="0" smtClean="0">
                <a:solidFill>
                  <a:schemeClr val="bg1"/>
                </a:solidFill>
                <a:latin typeface="+mn-ea"/>
                <a:ea typeface="+mn-ea"/>
                <a:cs typeface="+mn-ea"/>
              </a:rPr>
              <a:t>节点选择</a:t>
            </a:r>
            <a:r>
              <a:rPr lang="zh-CN" altLang="en-US" sz="1800" b="1" dirty="0">
                <a:solidFill>
                  <a:schemeClr val="bg1"/>
                </a:solidFill>
                <a:latin typeface="+mn-ea"/>
                <a:ea typeface="+mn-ea"/>
                <a:cs typeface="+mn-ea"/>
              </a:rPr>
              <a:t>新建。</a:t>
            </a:r>
            <a:endParaRPr lang="en-US" altLang="zh-CN" sz="1800" b="1" dirty="0">
              <a:solidFill>
                <a:schemeClr val="bg1"/>
              </a:solidFill>
              <a:latin typeface="+mn-ea"/>
              <a:ea typeface="+mn-ea"/>
              <a:cs typeface="+mn-e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110512"/>
              </p:ext>
            </p:extLst>
          </p:nvPr>
        </p:nvGraphicFramePr>
        <p:xfrm>
          <a:off x="433318" y="3549207"/>
          <a:ext cx="4327365" cy="306930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666341"/>
                <a:gridCol w="1271657"/>
                <a:gridCol w="1501067"/>
                <a:gridCol w="888300"/>
              </a:tblGrid>
              <a:tr h="460008">
                <a:tc grid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1400" kern="1200" dirty="0" smtClean="0">
                          <a:latin typeface="+mn-ea"/>
                          <a:ea typeface="+mn-ea"/>
                        </a:rPr>
                        <a:t>类</a:t>
                      </a:r>
                      <a:r>
                        <a:rPr lang="en-US" altLang="zh-CN" sz="1400" kern="120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zh-CN" sz="1400" kern="1200" dirty="0" smtClean="0">
                          <a:latin typeface="+mn-ea"/>
                          <a:ea typeface="+mn-ea"/>
                        </a:rPr>
                        <a:t>型</a:t>
                      </a:r>
                      <a:endParaRPr lang="zh-CN" sz="1400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ea"/>
                      </a:endParaRPr>
                    </a:p>
                  </a:txBody>
                  <a:tcPr marL="6110" marR="6110" marT="6110" marB="6110" anchor="ctr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1400" kern="1200" dirty="0">
                          <a:latin typeface="+mn-ea"/>
                          <a:ea typeface="+mn-ea"/>
                        </a:rPr>
                        <a:t>建设性质</a:t>
                      </a:r>
                      <a:endParaRPr lang="zh-CN" sz="1400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ea"/>
                      </a:endParaRPr>
                    </a:p>
                  </a:txBody>
                  <a:tcPr marL="6110" marR="6110" marT="6110" marB="611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1400" kern="1200" dirty="0" smtClean="0">
                          <a:latin typeface="+mn-ea"/>
                          <a:ea typeface="+mn-ea"/>
                        </a:rPr>
                        <a:t>建设</a:t>
                      </a:r>
                      <a:endParaRPr lang="en-US" altLang="zh-CN" sz="1400" kern="1200" dirty="0" smtClean="0">
                        <a:latin typeface="+mn-ea"/>
                        <a:ea typeface="+mn-ea"/>
                      </a:endParaRPr>
                    </a:p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1400" kern="1200" dirty="0" smtClean="0">
                          <a:latin typeface="+mn-ea"/>
                          <a:ea typeface="+mn-ea"/>
                        </a:rPr>
                        <a:t>数量</a:t>
                      </a:r>
                      <a:endParaRPr lang="zh-CN" sz="1400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ea"/>
                      </a:endParaRPr>
                    </a:p>
                  </a:txBody>
                  <a:tcPr marL="6110" marR="6110" marT="6110" marB="6110"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652325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200" dirty="0"/>
                        <a:t>旅游公路关键节点</a:t>
                      </a:r>
                      <a:endParaRPr lang="zh-CN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</a:endParaRPr>
                    </a:p>
                  </a:txBody>
                  <a:tcPr marL="6110" marR="6110" marT="6110" marB="6110" anchor="ctr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/>
                        <a:t>12</a:t>
                      </a:r>
                      <a:r>
                        <a:rPr lang="zh-CN" sz="1200" kern="1200" dirty="0"/>
                        <a:t>个改造</a:t>
                      </a:r>
                      <a:r>
                        <a:rPr lang="zh-CN" sz="1200" kern="1200" dirty="0" smtClean="0"/>
                        <a:t>提升</a:t>
                      </a:r>
                      <a:endParaRPr lang="en-US" altLang="zh-CN" sz="1200" kern="1200" dirty="0" smtClean="0"/>
                    </a:p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/>
                        <a:t>16</a:t>
                      </a:r>
                      <a:r>
                        <a:rPr lang="zh-CN" sz="1200" kern="1200" dirty="0"/>
                        <a:t>个选址新建</a:t>
                      </a:r>
                      <a:endParaRPr lang="zh-CN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</a:endParaRPr>
                    </a:p>
                  </a:txBody>
                  <a:tcPr marL="6110" marR="6110" marT="6110" marB="611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/>
                        <a:t>28</a:t>
                      </a:r>
                      <a:endParaRPr lang="zh-CN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</a:endParaRPr>
                    </a:p>
                  </a:txBody>
                  <a:tcPr marL="6110" marR="6110" marT="6110" marB="6110"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652325"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200" dirty="0"/>
                        <a:t>其中</a:t>
                      </a:r>
                      <a:endParaRPr lang="zh-CN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</a:endParaRPr>
                    </a:p>
                  </a:txBody>
                  <a:tcPr marL="6110" marR="6110" marT="6110" marB="611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200"/>
                        <a:t>旅游驿站</a:t>
                      </a:r>
                      <a:endParaRPr lang="zh-CN" sz="12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</a:endParaRPr>
                    </a:p>
                  </a:txBody>
                  <a:tcPr marL="6110" marR="6110" marT="6110" marB="611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/>
                        <a:t>6</a:t>
                      </a:r>
                      <a:r>
                        <a:rPr lang="zh-CN" sz="1200" kern="1200" dirty="0"/>
                        <a:t>个改造</a:t>
                      </a:r>
                      <a:r>
                        <a:rPr lang="zh-CN" sz="1200" kern="1200" dirty="0" smtClean="0"/>
                        <a:t>提升</a:t>
                      </a:r>
                      <a:endParaRPr lang="en-US" altLang="zh-CN" sz="1200" kern="1200" dirty="0" smtClean="0"/>
                    </a:p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/>
                        <a:t>3</a:t>
                      </a:r>
                      <a:r>
                        <a:rPr lang="zh-CN" sz="1200" kern="1200" dirty="0"/>
                        <a:t>个选址新建</a:t>
                      </a:r>
                      <a:endParaRPr lang="zh-CN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</a:endParaRPr>
                    </a:p>
                  </a:txBody>
                  <a:tcPr marL="6110" marR="6110" marT="6110" marB="611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/>
                        <a:t>9</a:t>
                      </a:r>
                      <a:endParaRPr lang="zh-CN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</a:endParaRPr>
                    </a:p>
                  </a:txBody>
                  <a:tcPr marL="6110" marR="6110" marT="6110" marB="6110"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65232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200"/>
                        <a:t>休憩区</a:t>
                      </a:r>
                      <a:endParaRPr lang="zh-CN" sz="12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</a:endParaRPr>
                    </a:p>
                  </a:txBody>
                  <a:tcPr marL="6110" marR="6110" marT="6110" marB="611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/>
                        <a:t>5</a:t>
                      </a:r>
                      <a:r>
                        <a:rPr lang="zh-CN" sz="1200" kern="1200" dirty="0"/>
                        <a:t>个改造</a:t>
                      </a:r>
                      <a:r>
                        <a:rPr lang="zh-CN" sz="1200" kern="1200" dirty="0" smtClean="0"/>
                        <a:t>提升</a:t>
                      </a:r>
                      <a:endParaRPr lang="en-US" altLang="zh-CN" sz="1200" kern="1200" dirty="0" smtClean="0"/>
                    </a:p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/>
                        <a:t>5</a:t>
                      </a:r>
                      <a:r>
                        <a:rPr lang="zh-CN" sz="1200" kern="1200" dirty="0"/>
                        <a:t>个选址新建</a:t>
                      </a:r>
                      <a:endParaRPr lang="zh-CN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</a:endParaRPr>
                    </a:p>
                  </a:txBody>
                  <a:tcPr marL="6110" marR="6110" marT="6110" marB="611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/>
                        <a:t>10</a:t>
                      </a:r>
                      <a:endParaRPr lang="zh-CN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</a:endParaRPr>
                    </a:p>
                  </a:txBody>
                  <a:tcPr marL="6110" marR="6110" marT="6110" marB="6110"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65232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200" dirty="0"/>
                        <a:t>观景点</a:t>
                      </a:r>
                      <a:endParaRPr lang="zh-CN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</a:endParaRPr>
                    </a:p>
                  </a:txBody>
                  <a:tcPr marL="6110" marR="6110" marT="6110" marB="611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/>
                        <a:t>1</a:t>
                      </a:r>
                      <a:r>
                        <a:rPr lang="zh-CN" sz="1200" kern="1200" dirty="0"/>
                        <a:t>个改造</a:t>
                      </a:r>
                      <a:r>
                        <a:rPr lang="zh-CN" sz="1200" kern="1200" dirty="0" smtClean="0"/>
                        <a:t>提升</a:t>
                      </a:r>
                      <a:endParaRPr lang="en-US" altLang="zh-CN" sz="1200" kern="1200" dirty="0" smtClean="0"/>
                    </a:p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/>
                        <a:t>8</a:t>
                      </a:r>
                      <a:r>
                        <a:rPr lang="zh-CN" sz="1200" kern="1200" dirty="0"/>
                        <a:t>个选址新建</a:t>
                      </a:r>
                      <a:endParaRPr lang="zh-CN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</a:endParaRPr>
                    </a:p>
                  </a:txBody>
                  <a:tcPr marL="6110" marR="6110" marT="6110" marB="611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/>
                        <a:t>9</a:t>
                      </a:r>
                      <a:endParaRPr lang="zh-CN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</a:endParaRPr>
                    </a:p>
                  </a:txBody>
                  <a:tcPr marL="6110" marR="6110" marT="6110" marB="6110" anchor="ctr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0" name="object 2"/>
          <p:cNvSpPr txBox="1"/>
          <p:nvPr/>
        </p:nvSpPr>
        <p:spPr>
          <a:xfrm>
            <a:off x="1450975" y="479302"/>
            <a:ext cx="4121000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7145" algn="just"/>
            <a:r>
              <a:rPr lang="zh-CN" altLang="en-US" sz="3200" b="1" dirty="0" smtClean="0">
                <a:solidFill>
                  <a:srgbClr val="00B0F0"/>
                </a:solidFill>
                <a:latin typeface="+mn-ea"/>
                <a:cs typeface="+mn-ea"/>
                <a:sym typeface="+mn-lt"/>
              </a:rPr>
              <a:t>贵州荔波绿宝石风情道</a:t>
            </a:r>
            <a:endParaRPr sz="3200" b="1" dirty="0">
              <a:solidFill>
                <a:srgbClr val="00B0F0"/>
              </a:solidFill>
              <a:latin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0999852"/>
      </p:ext>
    </p:extLst>
  </p:cSld>
  <p:clrMapOvr>
    <a:masterClrMapping/>
  </p:clrMapOvr>
  <p:transition spd="med" advTm="300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723" y="1442879"/>
            <a:ext cx="2809338" cy="19866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773" y="1442879"/>
            <a:ext cx="2809338" cy="19866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675" y="1430326"/>
            <a:ext cx="2809338" cy="19866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36087">
            <a:off x="5264231" y="5033872"/>
            <a:ext cx="1540646" cy="1138255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>
            <a:off x="4085514" y="2363274"/>
            <a:ext cx="373062" cy="293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55"/>
          </a:p>
        </p:txBody>
      </p:sp>
      <p:sp>
        <p:nvSpPr>
          <p:cNvPr id="25" name="右箭头 24"/>
          <p:cNvSpPr/>
          <p:nvPr/>
        </p:nvSpPr>
        <p:spPr>
          <a:xfrm>
            <a:off x="7189468" y="2363273"/>
            <a:ext cx="373062" cy="293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55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626" y="4331213"/>
            <a:ext cx="2539836" cy="2155144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 flipH="1">
            <a:off x="5238062" y="2279764"/>
            <a:ext cx="92966" cy="502679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5262665" y="2791139"/>
            <a:ext cx="383275" cy="31918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6432166" y="2459165"/>
            <a:ext cx="191637" cy="369946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H="1">
            <a:off x="6480075" y="1951156"/>
            <a:ext cx="217716" cy="47248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 flipH="1" flipV="1">
            <a:off x="5828148" y="1834193"/>
            <a:ext cx="869643" cy="7078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H="1">
            <a:off x="5305760" y="1834193"/>
            <a:ext cx="474633" cy="41243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flipH="1" flipV="1">
            <a:off x="5463954" y="2076846"/>
            <a:ext cx="955846" cy="36892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flipH="1">
            <a:off x="5689600" y="2502710"/>
            <a:ext cx="670216" cy="535806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H="1">
            <a:off x="5668304" y="2848096"/>
            <a:ext cx="874451" cy="24282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 flipV="1">
            <a:off x="6675776" y="1961910"/>
            <a:ext cx="73988" cy="820533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5438820" y="2136316"/>
            <a:ext cx="179217" cy="89601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flipH="1">
            <a:off x="8373673" y="2279764"/>
            <a:ext cx="92966" cy="502679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>
            <a:off x="8398275" y="2791139"/>
            <a:ext cx="383275" cy="319185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 flipH="1">
            <a:off x="9615686" y="1951156"/>
            <a:ext cx="217716" cy="472485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 flipH="1" flipV="1">
            <a:off x="8963759" y="1834193"/>
            <a:ext cx="869643" cy="70781"/>
          </a:xfrm>
          <a:prstGeom prst="line">
            <a:avLst/>
          </a:prstGeom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 flipH="1">
            <a:off x="8441371" y="1834193"/>
            <a:ext cx="474633" cy="41243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 flipH="1" flipV="1">
            <a:off x="8599565" y="2076846"/>
            <a:ext cx="955846" cy="368928"/>
          </a:xfrm>
          <a:prstGeom prst="line">
            <a:avLst/>
          </a:prstGeom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H="1">
            <a:off x="8821102" y="2502710"/>
            <a:ext cx="670216" cy="535806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 flipH="1">
            <a:off x="8803914" y="2848096"/>
            <a:ext cx="874451" cy="242827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 flipV="1">
            <a:off x="9811387" y="1961910"/>
            <a:ext cx="73988" cy="820533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>
            <a:off x="8574430" y="2136316"/>
            <a:ext cx="179217" cy="89601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>
            <a:off x="9589169" y="2459165"/>
            <a:ext cx="191637" cy="369946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 79"/>
          <p:cNvSpPr/>
          <p:nvPr/>
        </p:nvSpPr>
        <p:spPr>
          <a:xfrm>
            <a:off x="1680687" y="4046341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solidFill>
                  <a:schemeClr val="bg1"/>
                </a:solidFill>
                <a:cs typeface="+mn-ea"/>
              </a:rPr>
              <a:t>七大主题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</a:rPr>
              <a:t>风情道</a:t>
            </a:r>
          </a:p>
        </p:txBody>
      </p:sp>
      <p:sp>
        <p:nvSpPr>
          <p:cNvPr id="82" name="右箭头 81"/>
          <p:cNvSpPr/>
          <p:nvPr/>
        </p:nvSpPr>
        <p:spPr>
          <a:xfrm>
            <a:off x="4085514" y="5029835"/>
            <a:ext cx="373062" cy="293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55"/>
          </a:p>
        </p:txBody>
      </p:sp>
      <p:sp>
        <p:nvSpPr>
          <p:cNvPr id="83" name="右箭头 82"/>
          <p:cNvSpPr/>
          <p:nvPr/>
        </p:nvSpPr>
        <p:spPr>
          <a:xfrm>
            <a:off x="7189468" y="5029835"/>
            <a:ext cx="373062" cy="293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55"/>
          </a:p>
        </p:txBody>
      </p:sp>
      <p:grpSp>
        <p:nvGrpSpPr>
          <p:cNvPr id="87" name="组合 86"/>
          <p:cNvGrpSpPr/>
          <p:nvPr/>
        </p:nvGrpSpPr>
        <p:grpSpPr>
          <a:xfrm>
            <a:off x="5713550" y="3604162"/>
            <a:ext cx="264397" cy="377478"/>
            <a:chOff x="7743977" y="5047738"/>
            <a:chExt cx="768197" cy="1096747"/>
          </a:xfrm>
        </p:grpSpPr>
        <p:sp>
          <p:nvSpPr>
            <p:cNvPr id="84" name="KSO_Shape"/>
            <p:cNvSpPr/>
            <p:nvPr/>
          </p:nvSpPr>
          <p:spPr>
            <a:xfrm rot="5400000">
              <a:off x="7906992" y="4884723"/>
              <a:ext cx="442167" cy="768197"/>
            </a:xfrm>
            <a:prstGeom prst="chevron">
              <a:avLst>
                <a:gd name="adj" fmla="val 49353"/>
              </a:avLst>
            </a:prstGeom>
            <a:solidFill>
              <a:srgbClr val="728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155">
                <a:solidFill>
                  <a:srgbClr val="FFFFFF"/>
                </a:solidFill>
              </a:endParaRPr>
            </a:p>
          </p:txBody>
        </p:sp>
        <p:sp>
          <p:nvSpPr>
            <p:cNvPr id="85" name="KSO_Shape"/>
            <p:cNvSpPr/>
            <p:nvPr/>
          </p:nvSpPr>
          <p:spPr>
            <a:xfrm rot="5400000">
              <a:off x="7906992" y="5205111"/>
              <a:ext cx="442167" cy="768197"/>
            </a:xfrm>
            <a:prstGeom prst="chevron">
              <a:avLst>
                <a:gd name="adj" fmla="val 49353"/>
              </a:avLst>
            </a:prstGeom>
            <a:solidFill>
              <a:srgbClr val="728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155">
                <a:solidFill>
                  <a:srgbClr val="FFFFFF"/>
                </a:solidFill>
              </a:endParaRPr>
            </a:p>
          </p:txBody>
        </p:sp>
        <p:sp>
          <p:nvSpPr>
            <p:cNvPr id="86" name="KSO_Shape"/>
            <p:cNvSpPr/>
            <p:nvPr/>
          </p:nvSpPr>
          <p:spPr>
            <a:xfrm rot="5400000">
              <a:off x="7906992" y="5539303"/>
              <a:ext cx="442167" cy="768197"/>
            </a:xfrm>
            <a:prstGeom prst="chevron">
              <a:avLst>
                <a:gd name="adj" fmla="val 49353"/>
              </a:avLst>
            </a:prstGeom>
            <a:solidFill>
              <a:srgbClr val="728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155">
                <a:solidFill>
                  <a:srgbClr val="FFFFFF"/>
                </a:solidFill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9178917" y="3604162"/>
            <a:ext cx="264397" cy="377478"/>
            <a:chOff x="7743977" y="5047738"/>
            <a:chExt cx="768197" cy="1096747"/>
          </a:xfrm>
        </p:grpSpPr>
        <p:sp>
          <p:nvSpPr>
            <p:cNvPr id="93" name="KSO_Shape"/>
            <p:cNvSpPr/>
            <p:nvPr/>
          </p:nvSpPr>
          <p:spPr>
            <a:xfrm rot="5400000">
              <a:off x="7906992" y="4884723"/>
              <a:ext cx="442167" cy="768197"/>
            </a:xfrm>
            <a:prstGeom prst="chevron">
              <a:avLst>
                <a:gd name="adj" fmla="val 49353"/>
              </a:avLst>
            </a:prstGeom>
            <a:solidFill>
              <a:srgbClr val="728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155">
                <a:solidFill>
                  <a:srgbClr val="FFFFFF"/>
                </a:solidFill>
              </a:endParaRPr>
            </a:p>
          </p:txBody>
        </p:sp>
        <p:sp>
          <p:nvSpPr>
            <p:cNvPr id="94" name="KSO_Shape"/>
            <p:cNvSpPr/>
            <p:nvPr/>
          </p:nvSpPr>
          <p:spPr>
            <a:xfrm rot="5400000">
              <a:off x="7906992" y="5205111"/>
              <a:ext cx="442167" cy="768197"/>
            </a:xfrm>
            <a:prstGeom prst="chevron">
              <a:avLst>
                <a:gd name="adj" fmla="val 49353"/>
              </a:avLst>
            </a:prstGeom>
            <a:solidFill>
              <a:srgbClr val="728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155">
                <a:solidFill>
                  <a:srgbClr val="FFFFFF"/>
                </a:solidFill>
              </a:endParaRPr>
            </a:p>
          </p:txBody>
        </p:sp>
        <p:sp>
          <p:nvSpPr>
            <p:cNvPr id="95" name="KSO_Shape"/>
            <p:cNvSpPr/>
            <p:nvPr/>
          </p:nvSpPr>
          <p:spPr>
            <a:xfrm rot="5400000">
              <a:off x="7906992" y="5539303"/>
              <a:ext cx="442167" cy="768197"/>
            </a:xfrm>
            <a:prstGeom prst="chevron">
              <a:avLst>
                <a:gd name="adj" fmla="val 49353"/>
              </a:avLst>
            </a:prstGeom>
            <a:solidFill>
              <a:srgbClr val="728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155">
                <a:solidFill>
                  <a:srgbClr val="FFFFFF"/>
                </a:solidFill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2499244" y="3604162"/>
            <a:ext cx="264397" cy="377478"/>
            <a:chOff x="7743977" y="5047738"/>
            <a:chExt cx="768197" cy="1096747"/>
          </a:xfrm>
        </p:grpSpPr>
        <p:sp>
          <p:nvSpPr>
            <p:cNvPr id="97" name="KSO_Shape"/>
            <p:cNvSpPr/>
            <p:nvPr/>
          </p:nvSpPr>
          <p:spPr>
            <a:xfrm rot="5400000">
              <a:off x="7906992" y="4884723"/>
              <a:ext cx="442167" cy="768197"/>
            </a:xfrm>
            <a:prstGeom prst="chevron">
              <a:avLst>
                <a:gd name="adj" fmla="val 49353"/>
              </a:avLst>
            </a:prstGeom>
            <a:solidFill>
              <a:srgbClr val="728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155">
                <a:solidFill>
                  <a:srgbClr val="FFFFFF"/>
                </a:solidFill>
              </a:endParaRPr>
            </a:p>
          </p:txBody>
        </p:sp>
        <p:sp>
          <p:nvSpPr>
            <p:cNvPr id="98" name="KSO_Shape"/>
            <p:cNvSpPr/>
            <p:nvPr/>
          </p:nvSpPr>
          <p:spPr>
            <a:xfrm rot="5400000">
              <a:off x="7906992" y="5205111"/>
              <a:ext cx="442167" cy="768197"/>
            </a:xfrm>
            <a:prstGeom prst="chevron">
              <a:avLst>
                <a:gd name="adj" fmla="val 49353"/>
              </a:avLst>
            </a:prstGeom>
            <a:solidFill>
              <a:srgbClr val="728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155">
                <a:solidFill>
                  <a:srgbClr val="FFFFFF"/>
                </a:solidFill>
              </a:endParaRPr>
            </a:p>
          </p:txBody>
        </p:sp>
        <p:sp>
          <p:nvSpPr>
            <p:cNvPr id="99" name="KSO_Shape"/>
            <p:cNvSpPr/>
            <p:nvPr/>
          </p:nvSpPr>
          <p:spPr>
            <a:xfrm rot="5400000">
              <a:off x="7906992" y="5539303"/>
              <a:ext cx="442167" cy="768197"/>
            </a:xfrm>
            <a:prstGeom prst="chevron">
              <a:avLst>
                <a:gd name="adj" fmla="val 49353"/>
              </a:avLst>
            </a:prstGeom>
            <a:solidFill>
              <a:srgbClr val="728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155">
                <a:solidFill>
                  <a:srgbClr val="FFFFFF"/>
                </a:solidFill>
              </a:endParaRPr>
            </a:p>
          </p:txBody>
        </p:sp>
      </p:grpSp>
      <p:sp>
        <p:nvSpPr>
          <p:cNvPr id="100" name="矩形 99"/>
          <p:cNvSpPr/>
          <p:nvPr/>
        </p:nvSpPr>
        <p:spPr>
          <a:xfrm>
            <a:off x="4214532" y="4046341"/>
            <a:ext cx="3262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cs typeface="+mn-ea"/>
              </a:rPr>
              <a:t>七大主题景观段的链接抽象</a:t>
            </a:r>
          </a:p>
        </p:txBody>
      </p:sp>
      <p:sp>
        <p:nvSpPr>
          <p:cNvPr id="102" name="矩形 101"/>
          <p:cNvSpPr/>
          <p:nvPr/>
        </p:nvSpPr>
        <p:spPr>
          <a:xfrm>
            <a:off x="1904657" y="4533834"/>
            <a:ext cx="2047355" cy="1749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102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翡翠漳江段</a:t>
            </a:r>
            <a:r>
              <a:rPr lang="en-US" altLang="zh-CN" sz="102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02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蓝色主题</a:t>
            </a:r>
            <a:endParaRPr lang="en-US" altLang="zh-CN" sz="1026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102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瑶寨山居段</a:t>
            </a:r>
            <a:r>
              <a:rPr lang="en-US" altLang="zh-CN" sz="102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02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紫色主题</a:t>
            </a:r>
            <a:endParaRPr lang="en-US" altLang="zh-CN" sz="1026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102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捞村布依田园段</a:t>
            </a:r>
            <a:r>
              <a:rPr lang="en-US" altLang="zh-CN" sz="102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02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橙色主题</a:t>
            </a:r>
            <a:endParaRPr lang="en-US" altLang="zh-CN" sz="1026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102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茂兰喀斯特森林段</a:t>
            </a:r>
            <a:r>
              <a:rPr lang="en-US" altLang="zh-CN" sz="102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02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绿色主题</a:t>
            </a:r>
            <a:endParaRPr lang="en-US" altLang="zh-CN" sz="1026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102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水族乡居段</a:t>
            </a:r>
            <a:r>
              <a:rPr lang="en-US" altLang="zh-CN" sz="102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02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青色主题</a:t>
            </a:r>
            <a:endParaRPr lang="en-US" altLang="zh-CN" sz="1026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102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红色英雄段</a:t>
            </a:r>
            <a:r>
              <a:rPr lang="en-US" altLang="zh-CN" sz="102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02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红色主题</a:t>
            </a:r>
            <a:endParaRPr lang="en-US" altLang="zh-CN" sz="1026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102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青梅花海段</a:t>
            </a:r>
            <a:r>
              <a:rPr lang="en-US" altLang="zh-CN" sz="102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02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浅黄色主题</a:t>
            </a:r>
          </a:p>
        </p:txBody>
      </p:sp>
      <p:cxnSp>
        <p:nvCxnSpPr>
          <p:cNvPr id="103" name="直接连接符 102"/>
          <p:cNvCxnSpPr/>
          <p:nvPr/>
        </p:nvCxnSpPr>
        <p:spPr>
          <a:xfrm>
            <a:off x="1628573" y="4675931"/>
            <a:ext cx="270549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/>
          <p:cNvCxnSpPr/>
          <p:nvPr/>
        </p:nvCxnSpPr>
        <p:spPr>
          <a:xfrm>
            <a:off x="1628573" y="4923162"/>
            <a:ext cx="270549" cy="0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/>
          <p:cNvCxnSpPr/>
          <p:nvPr/>
        </p:nvCxnSpPr>
        <p:spPr>
          <a:xfrm>
            <a:off x="1628573" y="5170393"/>
            <a:ext cx="270549" cy="0"/>
          </a:xfrm>
          <a:prstGeom prst="line">
            <a:avLst/>
          </a:prstGeom>
          <a:ln w="63500">
            <a:solidFill>
              <a:srgbClr val="F8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/>
          <p:cNvCxnSpPr/>
          <p:nvPr/>
        </p:nvCxnSpPr>
        <p:spPr>
          <a:xfrm>
            <a:off x="1628573" y="5417624"/>
            <a:ext cx="270549" cy="0"/>
          </a:xfrm>
          <a:prstGeom prst="line">
            <a:avLst/>
          </a:prstGeom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107"/>
          <p:cNvCxnSpPr/>
          <p:nvPr/>
        </p:nvCxnSpPr>
        <p:spPr>
          <a:xfrm>
            <a:off x="1628573" y="5664855"/>
            <a:ext cx="270549" cy="0"/>
          </a:xfrm>
          <a:prstGeom prst="line">
            <a:avLst/>
          </a:prstGeom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108"/>
          <p:cNvCxnSpPr/>
          <p:nvPr/>
        </p:nvCxnSpPr>
        <p:spPr>
          <a:xfrm>
            <a:off x="1628573" y="5912086"/>
            <a:ext cx="270549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连接符 110"/>
          <p:cNvCxnSpPr/>
          <p:nvPr/>
        </p:nvCxnSpPr>
        <p:spPr>
          <a:xfrm>
            <a:off x="1628573" y="6107936"/>
            <a:ext cx="270549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矩形 111"/>
          <p:cNvSpPr/>
          <p:nvPr/>
        </p:nvSpPr>
        <p:spPr>
          <a:xfrm>
            <a:off x="7637419" y="4046341"/>
            <a:ext cx="33473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cs typeface="+mn-ea"/>
              </a:rPr>
              <a:t>七彩主题景观段</a:t>
            </a:r>
            <a:r>
              <a:rPr lang="zh-CN" altLang="en-US" sz="2000" b="1" dirty="0" smtClean="0">
                <a:solidFill>
                  <a:schemeClr val="bg1"/>
                </a:solidFill>
                <a:cs typeface="+mn-ea"/>
              </a:rPr>
              <a:t>的抽象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</a:rPr>
              <a:t>集合</a:t>
            </a:r>
          </a:p>
        </p:txBody>
      </p:sp>
      <p:sp>
        <p:nvSpPr>
          <p:cNvPr id="59" name="object 2"/>
          <p:cNvSpPr txBox="1"/>
          <p:nvPr/>
        </p:nvSpPr>
        <p:spPr>
          <a:xfrm>
            <a:off x="1450975" y="479302"/>
            <a:ext cx="4121000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7145" algn="just"/>
            <a:r>
              <a:rPr lang="zh-CN" altLang="en-US" sz="3200" b="1" dirty="0" smtClean="0">
                <a:solidFill>
                  <a:srgbClr val="00B0F0"/>
                </a:solidFill>
                <a:latin typeface="+mn-ea"/>
                <a:cs typeface="+mn-ea"/>
                <a:sym typeface="+mn-lt"/>
              </a:rPr>
              <a:t>贵州荔波绿宝石风情道</a:t>
            </a:r>
            <a:endParaRPr sz="3200" b="1" dirty="0">
              <a:solidFill>
                <a:srgbClr val="00B0F0"/>
              </a:solidFill>
              <a:latin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347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73" y="1200480"/>
            <a:ext cx="4862645" cy="24479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84" y="3925523"/>
            <a:ext cx="4862646" cy="244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426" y="4394309"/>
            <a:ext cx="3876395" cy="19789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356" y="3094449"/>
            <a:ext cx="1941466" cy="12252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351" y="3096581"/>
            <a:ext cx="1870425" cy="123055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653002" y="1139580"/>
            <a:ext cx="4129547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909" algn="just">
              <a:lnSpc>
                <a:spcPts val="2800"/>
              </a:lnSpc>
            </a:pPr>
            <a:r>
              <a:rPr lang="zh-CN" altLang="en-US" sz="2000" b="1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项目</a:t>
            </a:r>
            <a:r>
              <a: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区</a:t>
            </a:r>
            <a:r>
              <a:rPr lang="zh-CN" altLang="en-US" sz="2000" b="1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座</a:t>
            </a:r>
            <a:r>
              <a: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山临田，三交通路线交汇</a:t>
            </a:r>
            <a:r>
              <a:rPr lang="zh-CN" altLang="en-US" sz="2000" b="1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处，</a:t>
            </a:r>
            <a:r>
              <a: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在倡导</a:t>
            </a:r>
            <a:r>
              <a:rPr lang="zh-CN" altLang="en-US" sz="2000" b="1" kern="1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绿色低碳生活</a:t>
            </a:r>
            <a:r>
              <a: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的新型旅游理念下，结合当地保留原始风貌的建筑整改</a:t>
            </a:r>
            <a:r>
              <a:rPr lang="zh-CN" altLang="en-US" sz="2000" b="1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，着力</a:t>
            </a:r>
            <a:r>
              <a: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体现</a:t>
            </a:r>
            <a:r>
              <a:rPr lang="zh-CN" altLang="en-US" sz="2000" b="1" kern="1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现代绿色</a:t>
            </a:r>
            <a:r>
              <a:rPr lang="en-US" altLang="zh-CN" sz="2000" b="1" kern="1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lang="zh-CN" altLang="en-US" sz="2000" b="1" kern="1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布依族民俗</a:t>
            </a:r>
            <a:r>
              <a: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特点的新</a:t>
            </a:r>
            <a:r>
              <a:rPr lang="zh-CN" altLang="en-US" sz="2000" b="1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风格</a:t>
            </a:r>
            <a:endParaRPr lang="zh-CN" altLang="en-US" sz="20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1450975" y="479302"/>
            <a:ext cx="4121000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7145" algn="just"/>
            <a:r>
              <a:rPr lang="zh-CN" altLang="en-US" sz="3200" b="1" dirty="0" smtClean="0">
                <a:solidFill>
                  <a:srgbClr val="00B0F0"/>
                </a:solidFill>
                <a:latin typeface="+mn-ea"/>
                <a:cs typeface="+mn-ea"/>
                <a:sym typeface="+mn-lt"/>
              </a:rPr>
              <a:t>贵州荔波绿宝石风情道</a:t>
            </a:r>
            <a:endParaRPr sz="3200" b="1" dirty="0">
              <a:solidFill>
                <a:srgbClr val="00B0F0"/>
              </a:solidFill>
              <a:latin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946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343" y="1978756"/>
            <a:ext cx="4184078" cy="313805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3" y="1978756"/>
            <a:ext cx="4184079" cy="313805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86616" y="4588520"/>
            <a:ext cx="2786626" cy="5282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813795" y="4588519"/>
            <a:ext cx="2786626" cy="5282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3" b="13625"/>
          <a:stretch/>
        </p:blipFill>
        <p:spPr>
          <a:xfrm>
            <a:off x="8736944" y="1978756"/>
            <a:ext cx="3367882" cy="3138059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9303313" y="4588518"/>
            <a:ext cx="2786626" cy="5282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TextBox 93"/>
          <p:cNvSpPr txBox="1"/>
          <p:nvPr/>
        </p:nvSpPr>
        <p:spPr>
          <a:xfrm>
            <a:off x="1864266" y="4635444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FFFF"/>
                </a:solidFill>
                <a:cs typeface="+mn-ea"/>
              </a:rPr>
              <a:t>雄风雕塑景观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4146653" y="851011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延时符</a:t>
            </a:r>
          </a:p>
        </p:txBody>
      </p:sp>
      <p:sp>
        <p:nvSpPr>
          <p:cNvPr id="9" name="TextBox 93"/>
          <p:cNvSpPr txBox="1"/>
          <p:nvPr/>
        </p:nvSpPr>
        <p:spPr>
          <a:xfrm>
            <a:off x="6258696" y="4601282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FFFF"/>
                </a:solidFill>
                <a:cs typeface="+mn-ea"/>
              </a:rPr>
              <a:t>玛尼堆观景台</a:t>
            </a:r>
          </a:p>
        </p:txBody>
      </p:sp>
      <p:sp>
        <p:nvSpPr>
          <p:cNvPr id="11" name="TextBox 93"/>
          <p:cNvSpPr txBox="1"/>
          <p:nvPr/>
        </p:nvSpPr>
        <p:spPr>
          <a:xfrm>
            <a:off x="9997873" y="460128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FFFF"/>
                </a:solidFill>
                <a:cs typeface="+mn-ea"/>
              </a:rPr>
              <a:t>经幡隧道</a:t>
            </a:r>
          </a:p>
        </p:txBody>
      </p:sp>
      <p:sp>
        <p:nvSpPr>
          <p:cNvPr id="16" name="object 2"/>
          <p:cNvSpPr txBox="1"/>
          <p:nvPr/>
        </p:nvSpPr>
        <p:spPr>
          <a:xfrm>
            <a:off x="1450975" y="479302"/>
            <a:ext cx="2069156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7145" algn="just"/>
            <a:r>
              <a:rPr lang="zh-CN" altLang="en-US" sz="3200" b="1" dirty="0" smtClean="0">
                <a:solidFill>
                  <a:srgbClr val="00B0F0"/>
                </a:solidFill>
                <a:latin typeface="+mn-ea"/>
                <a:cs typeface="+mn-ea"/>
                <a:sym typeface="+mn-lt"/>
              </a:rPr>
              <a:t>甘肃合冶路</a:t>
            </a:r>
            <a:endParaRPr sz="3200" b="1" dirty="0">
              <a:solidFill>
                <a:srgbClr val="00B0F0"/>
              </a:solidFill>
              <a:latin typeface="+mn-ea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1394737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73" grpId="0"/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/>
          <p:cNvSpPr txBox="1"/>
          <p:nvPr/>
        </p:nvSpPr>
        <p:spPr>
          <a:xfrm>
            <a:off x="14146653" y="851011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延时符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594177" y="1576777"/>
            <a:ext cx="11003645" cy="4562863"/>
            <a:chOff x="594177" y="1417119"/>
            <a:chExt cx="11003645" cy="4562863"/>
          </a:xfrm>
        </p:grpSpPr>
        <p:sp>
          <p:nvSpPr>
            <p:cNvPr id="19" name="矩形 18"/>
            <p:cNvSpPr/>
            <p:nvPr/>
          </p:nvSpPr>
          <p:spPr>
            <a:xfrm>
              <a:off x="6235108" y="5439154"/>
              <a:ext cx="5362713" cy="52829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594177" y="1417119"/>
              <a:ext cx="11003645" cy="4023761"/>
              <a:chOff x="697381" y="1201382"/>
              <a:chExt cx="8103638" cy="2963300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1647" y="1201382"/>
                <a:ext cx="3949372" cy="2962029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7381" y="1201382"/>
                <a:ext cx="3951066" cy="2963300"/>
              </a:xfrm>
              <a:prstGeom prst="rect">
                <a:avLst/>
              </a:prstGeom>
            </p:spPr>
          </p:pic>
        </p:grpSp>
        <p:sp>
          <p:nvSpPr>
            <p:cNvPr id="17" name="矩形 16"/>
            <p:cNvSpPr/>
            <p:nvPr/>
          </p:nvSpPr>
          <p:spPr>
            <a:xfrm>
              <a:off x="594177" y="5439154"/>
              <a:ext cx="5365014" cy="52829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93"/>
            <p:cNvSpPr txBox="1"/>
            <p:nvPr/>
          </p:nvSpPr>
          <p:spPr>
            <a:xfrm>
              <a:off x="701803" y="5505784"/>
              <a:ext cx="52573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FFFFFF"/>
                  </a:solidFill>
                  <a:cs typeface="+mn-ea"/>
                </a:rPr>
                <a:t>吉祥如意雕塑景观</a:t>
              </a:r>
            </a:p>
          </p:txBody>
        </p:sp>
        <p:sp>
          <p:nvSpPr>
            <p:cNvPr id="13" name="TextBox 93"/>
            <p:cNvSpPr txBox="1"/>
            <p:nvPr/>
          </p:nvSpPr>
          <p:spPr>
            <a:xfrm>
              <a:off x="6235107" y="5518317"/>
              <a:ext cx="5362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FFFFFF"/>
                  </a:solidFill>
                  <a:cs typeface="+mn-ea"/>
                </a:rPr>
                <a:t>青山鹤影雕塑景观</a:t>
              </a:r>
            </a:p>
          </p:txBody>
        </p:sp>
      </p:grpSp>
      <p:sp>
        <p:nvSpPr>
          <p:cNvPr id="16" name="object 2"/>
          <p:cNvSpPr txBox="1"/>
          <p:nvPr/>
        </p:nvSpPr>
        <p:spPr>
          <a:xfrm>
            <a:off x="1450975" y="479302"/>
            <a:ext cx="2069156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7145" algn="just"/>
            <a:r>
              <a:rPr lang="zh-CN" altLang="en-US" sz="3200" b="1" dirty="0" smtClean="0">
                <a:solidFill>
                  <a:srgbClr val="00B0F0"/>
                </a:solidFill>
                <a:latin typeface="+mn-ea"/>
                <a:cs typeface="+mn-ea"/>
                <a:sym typeface="+mn-lt"/>
              </a:rPr>
              <a:t>甘肃合冶路</a:t>
            </a:r>
            <a:endParaRPr sz="3200" b="1" dirty="0">
              <a:solidFill>
                <a:srgbClr val="00B0F0"/>
              </a:solidFill>
              <a:latin typeface="+mn-ea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793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/>
          <p:cNvSpPr txBox="1"/>
          <p:nvPr/>
        </p:nvSpPr>
        <p:spPr>
          <a:xfrm>
            <a:off x="14146653" y="851011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延时符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23661" y="1529301"/>
            <a:ext cx="11003385" cy="4583169"/>
            <a:chOff x="623661" y="1254418"/>
            <a:chExt cx="11003385" cy="4583169"/>
          </a:xfrm>
        </p:grpSpPr>
        <p:sp>
          <p:nvSpPr>
            <p:cNvPr id="18" name="矩形 17"/>
            <p:cNvSpPr/>
            <p:nvPr/>
          </p:nvSpPr>
          <p:spPr>
            <a:xfrm>
              <a:off x="6238296" y="5309292"/>
              <a:ext cx="5388749" cy="52829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623661" y="1254418"/>
              <a:ext cx="11003385" cy="4043296"/>
              <a:chOff x="1450975" y="1338587"/>
              <a:chExt cx="8064295" cy="296330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5898" y="1339858"/>
                <a:ext cx="3949372" cy="2962029"/>
              </a:xfrm>
              <a:prstGeom prst="rect">
                <a:avLst/>
              </a:prstGeom>
            </p:spPr>
          </p:pic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0975" y="1338587"/>
                <a:ext cx="3951066" cy="2963300"/>
              </a:xfrm>
              <a:prstGeom prst="rect">
                <a:avLst/>
              </a:prstGeom>
            </p:spPr>
          </p:pic>
        </p:grpSp>
        <p:sp>
          <p:nvSpPr>
            <p:cNvPr id="4" name="矩形 3"/>
            <p:cNvSpPr/>
            <p:nvPr/>
          </p:nvSpPr>
          <p:spPr>
            <a:xfrm>
              <a:off x="623661" y="5309292"/>
              <a:ext cx="5391060" cy="52829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82385" y="5349554"/>
              <a:ext cx="53323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FFFFFF"/>
                  </a:solidFill>
                  <a:cs typeface="+mn-ea"/>
                </a:rPr>
                <a:t>草原牧歌雕塑景观</a:t>
              </a:r>
            </a:p>
          </p:txBody>
        </p:sp>
        <p:sp>
          <p:nvSpPr>
            <p:cNvPr id="9" name="TextBox 93"/>
            <p:cNvSpPr txBox="1"/>
            <p:nvPr/>
          </p:nvSpPr>
          <p:spPr>
            <a:xfrm>
              <a:off x="6328648" y="5366032"/>
              <a:ext cx="52983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FFFFFF"/>
                  </a:solidFill>
                  <a:cs typeface="+mn-ea"/>
                </a:rPr>
                <a:t>高原精灵雕塑景观</a:t>
              </a:r>
            </a:p>
          </p:txBody>
        </p:sp>
      </p:grpSp>
      <p:sp>
        <p:nvSpPr>
          <p:cNvPr id="16" name="object 2"/>
          <p:cNvSpPr txBox="1"/>
          <p:nvPr/>
        </p:nvSpPr>
        <p:spPr>
          <a:xfrm>
            <a:off x="1450975" y="479302"/>
            <a:ext cx="2069156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7145" algn="just"/>
            <a:r>
              <a:rPr lang="zh-CN" altLang="en-US" sz="3200" b="1" dirty="0" smtClean="0">
                <a:solidFill>
                  <a:srgbClr val="00B0F0"/>
                </a:solidFill>
                <a:latin typeface="+mn-ea"/>
                <a:cs typeface="+mn-ea"/>
                <a:sym typeface="+mn-lt"/>
              </a:rPr>
              <a:t>甘肃合冶路</a:t>
            </a:r>
            <a:endParaRPr sz="3200" b="1" dirty="0">
              <a:solidFill>
                <a:srgbClr val="00B0F0"/>
              </a:solidFill>
              <a:latin typeface="+mn-ea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486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/>
          <p:cNvSpPr txBox="1"/>
          <p:nvPr/>
        </p:nvSpPr>
        <p:spPr>
          <a:xfrm>
            <a:off x="14146653" y="851011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延时符</a:t>
            </a:r>
          </a:p>
        </p:txBody>
      </p:sp>
      <p:sp>
        <p:nvSpPr>
          <p:cNvPr id="16" name="object 2"/>
          <p:cNvSpPr txBox="1"/>
          <p:nvPr/>
        </p:nvSpPr>
        <p:spPr>
          <a:xfrm>
            <a:off x="1450975" y="493816"/>
            <a:ext cx="2889894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7145" algn="just"/>
            <a:r>
              <a:rPr lang="zh-CN" altLang="en-US" sz="3200" b="1" dirty="0" smtClean="0">
                <a:solidFill>
                  <a:srgbClr val="00B0F0"/>
                </a:solidFill>
                <a:latin typeface="+mn-ea"/>
                <a:cs typeface="+mn-ea"/>
                <a:sym typeface="+mn-lt"/>
              </a:rPr>
              <a:t>甘肃丹霞服务区</a:t>
            </a:r>
            <a:endParaRPr sz="3200" b="1" dirty="0">
              <a:solidFill>
                <a:srgbClr val="00B0F0"/>
              </a:solidFill>
              <a:latin typeface="+mn-ea"/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229587" y="967394"/>
            <a:ext cx="5429013" cy="5574920"/>
            <a:chOff x="5032872" y="883920"/>
            <a:chExt cx="6164857" cy="557492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3" r="9638"/>
            <a:stretch>
              <a:fillRect/>
            </a:stretch>
          </p:blipFill>
          <p:spPr>
            <a:xfrm>
              <a:off x="5032872" y="896240"/>
              <a:ext cx="6164857" cy="5562600"/>
            </a:xfrm>
            <a:prstGeom prst="rect">
              <a:avLst/>
            </a:prstGeom>
          </p:spPr>
        </p:pic>
        <p:sp>
          <p:nvSpPr>
            <p:cNvPr id="14" name="任意多边形 14"/>
            <p:cNvSpPr/>
            <p:nvPr/>
          </p:nvSpPr>
          <p:spPr>
            <a:xfrm>
              <a:off x="6160169" y="1304288"/>
              <a:ext cx="4693097" cy="2598755"/>
            </a:xfrm>
            <a:custGeom>
              <a:avLst/>
              <a:gdLst>
                <a:gd name="connsiteX0" fmla="*/ 324853 w 3068053"/>
                <a:gd name="connsiteY0" fmla="*/ 48126 h 1732547"/>
                <a:gd name="connsiteX1" fmla="*/ 0 w 3068053"/>
                <a:gd name="connsiteY1" fmla="*/ 397042 h 1732547"/>
                <a:gd name="connsiteX2" fmla="*/ 2634916 w 3068053"/>
                <a:gd name="connsiteY2" fmla="*/ 1732547 h 1732547"/>
                <a:gd name="connsiteX3" fmla="*/ 3068053 w 3068053"/>
                <a:gd name="connsiteY3" fmla="*/ 770021 h 1732547"/>
                <a:gd name="connsiteX4" fmla="*/ 2671011 w 3068053"/>
                <a:gd name="connsiteY4" fmla="*/ 733926 h 1732547"/>
                <a:gd name="connsiteX5" fmla="*/ 2394285 w 3068053"/>
                <a:gd name="connsiteY5" fmla="*/ 481263 h 1732547"/>
                <a:gd name="connsiteX6" fmla="*/ 2117558 w 3068053"/>
                <a:gd name="connsiteY6" fmla="*/ 216568 h 1732547"/>
                <a:gd name="connsiteX7" fmla="*/ 1106906 w 3068053"/>
                <a:gd name="connsiteY7" fmla="*/ 132347 h 1732547"/>
                <a:gd name="connsiteX8" fmla="*/ 445169 w 3068053"/>
                <a:gd name="connsiteY8" fmla="*/ 0 h 1732547"/>
                <a:gd name="connsiteX9" fmla="*/ 324853 w 3068053"/>
                <a:gd name="connsiteY9" fmla="*/ 48126 h 1732547"/>
                <a:gd name="connsiteX0-1" fmla="*/ 324853 w 4409173"/>
                <a:gd name="connsiteY0-2" fmla="*/ 299185 h 1983606"/>
                <a:gd name="connsiteX1-3" fmla="*/ 0 w 4409173"/>
                <a:gd name="connsiteY1-4" fmla="*/ 648101 h 1983606"/>
                <a:gd name="connsiteX2-5" fmla="*/ 2634916 w 4409173"/>
                <a:gd name="connsiteY2-6" fmla="*/ 1983606 h 1983606"/>
                <a:gd name="connsiteX3-7" fmla="*/ 4409173 w 4409173"/>
                <a:gd name="connsiteY3-8" fmla="*/ 0 h 1983606"/>
                <a:gd name="connsiteX4-9" fmla="*/ 2671011 w 4409173"/>
                <a:gd name="connsiteY4-10" fmla="*/ 984985 h 1983606"/>
                <a:gd name="connsiteX5-11" fmla="*/ 2394285 w 4409173"/>
                <a:gd name="connsiteY5-12" fmla="*/ 732322 h 1983606"/>
                <a:gd name="connsiteX6-13" fmla="*/ 2117558 w 4409173"/>
                <a:gd name="connsiteY6-14" fmla="*/ 467627 h 1983606"/>
                <a:gd name="connsiteX7-15" fmla="*/ 1106906 w 4409173"/>
                <a:gd name="connsiteY7-16" fmla="*/ 383406 h 1983606"/>
                <a:gd name="connsiteX8-17" fmla="*/ 445169 w 4409173"/>
                <a:gd name="connsiteY8-18" fmla="*/ 251059 h 1983606"/>
                <a:gd name="connsiteX9-19" fmla="*/ 324853 w 4409173"/>
                <a:gd name="connsiteY9-20" fmla="*/ 299185 h 1983606"/>
                <a:gd name="connsiteX0-21" fmla="*/ 324853 w 4409173"/>
                <a:gd name="connsiteY0-22" fmla="*/ 299185 h 1983606"/>
                <a:gd name="connsiteX1-23" fmla="*/ 0 w 4409173"/>
                <a:gd name="connsiteY1-24" fmla="*/ 648101 h 1983606"/>
                <a:gd name="connsiteX2-25" fmla="*/ 2634916 w 4409173"/>
                <a:gd name="connsiteY2-26" fmla="*/ 1983606 h 1983606"/>
                <a:gd name="connsiteX3-27" fmla="*/ 4409173 w 4409173"/>
                <a:gd name="connsiteY3-28" fmla="*/ 0 h 1983606"/>
                <a:gd name="connsiteX4-29" fmla="*/ 2762451 w 4409173"/>
                <a:gd name="connsiteY4-30" fmla="*/ 1061185 h 1983606"/>
                <a:gd name="connsiteX5-31" fmla="*/ 2394285 w 4409173"/>
                <a:gd name="connsiteY5-32" fmla="*/ 732322 h 1983606"/>
                <a:gd name="connsiteX6-33" fmla="*/ 2117558 w 4409173"/>
                <a:gd name="connsiteY6-34" fmla="*/ 467627 h 1983606"/>
                <a:gd name="connsiteX7-35" fmla="*/ 1106906 w 4409173"/>
                <a:gd name="connsiteY7-36" fmla="*/ 383406 h 1983606"/>
                <a:gd name="connsiteX8-37" fmla="*/ 445169 w 4409173"/>
                <a:gd name="connsiteY8-38" fmla="*/ 251059 h 1983606"/>
                <a:gd name="connsiteX9-39" fmla="*/ 324853 w 4409173"/>
                <a:gd name="connsiteY9-40" fmla="*/ 299185 h 1983606"/>
                <a:gd name="connsiteX0-41" fmla="*/ 324853 w 4409173"/>
                <a:gd name="connsiteY0-42" fmla="*/ 299185 h 1983606"/>
                <a:gd name="connsiteX1-43" fmla="*/ 0 w 4409173"/>
                <a:gd name="connsiteY1-44" fmla="*/ 648101 h 1983606"/>
                <a:gd name="connsiteX2-45" fmla="*/ 2634916 w 4409173"/>
                <a:gd name="connsiteY2-46" fmla="*/ 1983606 h 1983606"/>
                <a:gd name="connsiteX3-47" fmla="*/ 4409173 w 4409173"/>
                <a:gd name="connsiteY3-48" fmla="*/ 0 h 1983606"/>
                <a:gd name="connsiteX4-49" fmla="*/ 2762451 w 4409173"/>
                <a:gd name="connsiteY4-50" fmla="*/ 1061185 h 1983606"/>
                <a:gd name="connsiteX5-51" fmla="*/ 2394285 w 4409173"/>
                <a:gd name="connsiteY5-52" fmla="*/ 732322 h 1983606"/>
                <a:gd name="connsiteX6-53" fmla="*/ 2117558 w 4409173"/>
                <a:gd name="connsiteY6-54" fmla="*/ 467627 h 1983606"/>
                <a:gd name="connsiteX7-55" fmla="*/ 1106906 w 4409173"/>
                <a:gd name="connsiteY7-56" fmla="*/ 383406 h 1983606"/>
                <a:gd name="connsiteX8-57" fmla="*/ 445169 w 4409173"/>
                <a:gd name="connsiteY8-58" fmla="*/ 251059 h 1983606"/>
                <a:gd name="connsiteX9-59" fmla="*/ 324853 w 4409173"/>
                <a:gd name="connsiteY9-60" fmla="*/ 299185 h 1983606"/>
                <a:gd name="connsiteX0-61" fmla="*/ 324853 w 4409173"/>
                <a:gd name="connsiteY0-62" fmla="*/ 299185 h 2638926"/>
                <a:gd name="connsiteX1-63" fmla="*/ 0 w 4409173"/>
                <a:gd name="connsiteY1-64" fmla="*/ 648101 h 2638926"/>
                <a:gd name="connsiteX2-65" fmla="*/ 4021756 w 4409173"/>
                <a:gd name="connsiteY2-66" fmla="*/ 2638926 h 2638926"/>
                <a:gd name="connsiteX3-67" fmla="*/ 4409173 w 4409173"/>
                <a:gd name="connsiteY3-68" fmla="*/ 0 h 2638926"/>
                <a:gd name="connsiteX4-69" fmla="*/ 2762451 w 4409173"/>
                <a:gd name="connsiteY4-70" fmla="*/ 1061185 h 2638926"/>
                <a:gd name="connsiteX5-71" fmla="*/ 2394285 w 4409173"/>
                <a:gd name="connsiteY5-72" fmla="*/ 732322 h 2638926"/>
                <a:gd name="connsiteX6-73" fmla="*/ 2117558 w 4409173"/>
                <a:gd name="connsiteY6-74" fmla="*/ 467627 h 2638926"/>
                <a:gd name="connsiteX7-75" fmla="*/ 1106906 w 4409173"/>
                <a:gd name="connsiteY7-76" fmla="*/ 383406 h 2638926"/>
                <a:gd name="connsiteX8-77" fmla="*/ 445169 w 4409173"/>
                <a:gd name="connsiteY8-78" fmla="*/ 251059 h 2638926"/>
                <a:gd name="connsiteX9-79" fmla="*/ 324853 w 4409173"/>
                <a:gd name="connsiteY9-80" fmla="*/ 299185 h 2638926"/>
                <a:gd name="connsiteX0-81" fmla="*/ 324853 w 4482435"/>
                <a:gd name="connsiteY0-82" fmla="*/ 299185 h 2638926"/>
                <a:gd name="connsiteX1-83" fmla="*/ 0 w 4482435"/>
                <a:gd name="connsiteY1-84" fmla="*/ 648101 h 2638926"/>
                <a:gd name="connsiteX2-85" fmla="*/ 4021756 w 4482435"/>
                <a:gd name="connsiteY2-86" fmla="*/ 2638926 h 2638926"/>
                <a:gd name="connsiteX3-87" fmla="*/ 4409173 w 4482435"/>
                <a:gd name="connsiteY3-88" fmla="*/ 0 h 2638926"/>
                <a:gd name="connsiteX4-89" fmla="*/ 2762451 w 4482435"/>
                <a:gd name="connsiteY4-90" fmla="*/ 1061185 h 2638926"/>
                <a:gd name="connsiteX5-91" fmla="*/ 2394285 w 4482435"/>
                <a:gd name="connsiteY5-92" fmla="*/ 732322 h 2638926"/>
                <a:gd name="connsiteX6-93" fmla="*/ 2117558 w 4482435"/>
                <a:gd name="connsiteY6-94" fmla="*/ 467627 h 2638926"/>
                <a:gd name="connsiteX7-95" fmla="*/ 1106906 w 4482435"/>
                <a:gd name="connsiteY7-96" fmla="*/ 383406 h 2638926"/>
                <a:gd name="connsiteX8-97" fmla="*/ 445169 w 4482435"/>
                <a:gd name="connsiteY8-98" fmla="*/ 251059 h 2638926"/>
                <a:gd name="connsiteX9-99" fmla="*/ 324853 w 4482435"/>
                <a:gd name="connsiteY9-100" fmla="*/ 299185 h 2638926"/>
                <a:gd name="connsiteX0-101" fmla="*/ 324853 w 4584203"/>
                <a:gd name="connsiteY0-102" fmla="*/ 326776 h 2666517"/>
                <a:gd name="connsiteX1-103" fmla="*/ 0 w 4584203"/>
                <a:gd name="connsiteY1-104" fmla="*/ 675692 h 2666517"/>
                <a:gd name="connsiteX2-105" fmla="*/ 4021756 w 4584203"/>
                <a:gd name="connsiteY2-106" fmla="*/ 2666517 h 2666517"/>
                <a:gd name="connsiteX3-107" fmla="*/ 4507832 w 4584203"/>
                <a:gd name="connsiteY3-108" fmla="*/ 531313 h 2666517"/>
                <a:gd name="connsiteX4-109" fmla="*/ 4409173 w 4584203"/>
                <a:gd name="connsiteY4-110" fmla="*/ 27591 h 2666517"/>
                <a:gd name="connsiteX5-111" fmla="*/ 2762451 w 4584203"/>
                <a:gd name="connsiteY5-112" fmla="*/ 1088776 h 2666517"/>
                <a:gd name="connsiteX6-113" fmla="*/ 2394285 w 4584203"/>
                <a:gd name="connsiteY6-114" fmla="*/ 759913 h 2666517"/>
                <a:gd name="connsiteX7-115" fmla="*/ 2117558 w 4584203"/>
                <a:gd name="connsiteY7-116" fmla="*/ 495218 h 2666517"/>
                <a:gd name="connsiteX8-117" fmla="*/ 1106906 w 4584203"/>
                <a:gd name="connsiteY8-118" fmla="*/ 410997 h 2666517"/>
                <a:gd name="connsiteX9-119" fmla="*/ 445169 w 4584203"/>
                <a:gd name="connsiteY9-120" fmla="*/ 278650 h 2666517"/>
                <a:gd name="connsiteX10" fmla="*/ 324853 w 4584203"/>
                <a:gd name="connsiteY10" fmla="*/ 326776 h 2666517"/>
                <a:gd name="connsiteX0-121" fmla="*/ 324853 w 4584203"/>
                <a:gd name="connsiteY0-122" fmla="*/ 326776 h 2666517"/>
                <a:gd name="connsiteX1-123" fmla="*/ 0 w 4584203"/>
                <a:gd name="connsiteY1-124" fmla="*/ 675692 h 2666517"/>
                <a:gd name="connsiteX2-125" fmla="*/ 4021756 w 4584203"/>
                <a:gd name="connsiteY2-126" fmla="*/ 2666517 h 2666517"/>
                <a:gd name="connsiteX3-127" fmla="*/ 4507832 w 4584203"/>
                <a:gd name="connsiteY3-128" fmla="*/ 531313 h 2666517"/>
                <a:gd name="connsiteX4-129" fmla="*/ 4409173 w 4584203"/>
                <a:gd name="connsiteY4-130" fmla="*/ 27591 h 2666517"/>
                <a:gd name="connsiteX5-131" fmla="*/ 2762451 w 4584203"/>
                <a:gd name="connsiteY5-132" fmla="*/ 1088776 h 2666517"/>
                <a:gd name="connsiteX6-133" fmla="*/ 2394285 w 4584203"/>
                <a:gd name="connsiteY6-134" fmla="*/ 759913 h 2666517"/>
                <a:gd name="connsiteX7-135" fmla="*/ 2117558 w 4584203"/>
                <a:gd name="connsiteY7-136" fmla="*/ 495218 h 2666517"/>
                <a:gd name="connsiteX8-137" fmla="*/ 1106906 w 4584203"/>
                <a:gd name="connsiteY8-138" fmla="*/ 410997 h 2666517"/>
                <a:gd name="connsiteX9-139" fmla="*/ 445169 w 4584203"/>
                <a:gd name="connsiteY9-140" fmla="*/ 278650 h 2666517"/>
                <a:gd name="connsiteX10-141" fmla="*/ 324853 w 4584203"/>
                <a:gd name="connsiteY10-142" fmla="*/ 326776 h 2666517"/>
                <a:gd name="connsiteX0-143" fmla="*/ 324853 w 4584203"/>
                <a:gd name="connsiteY0-144" fmla="*/ 326776 h 2605557"/>
                <a:gd name="connsiteX1-145" fmla="*/ 0 w 4584203"/>
                <a:gd name="connsiteY1-146" fmla="*/ 675692 h 2605557"/>
                <a:gd name="connsiteX2-147" fmla="*/ 3930316 w 4584203"/>
                <a:gd name="connsiteY2-148" fmla="*/ 2605557 h 2605557"/>
                <a:gd name="connsiteX3-149" fmla="*/ 4507832 w 4584203"/>
                <a:gd name="connsiteY3-150" fmla="*/ 531313 h 2605557"/>
                <a:gd name="connsiteX4-151" fmla="*/ 4409173 w 4584203"/>
                <a:gd name="connsiteY4-152" fmla="*/ 27591 h 2605557"/>
                <a:gd name="connsiteX5-153" fmla="*/ 2762451 w 4584203"/>
                <a:gd name="connsiteY5-154" fmla="*/ 1088776 h 2605557"/>
                <a:gd name="connsiteX6-155" fmla="*/ 2394285 w 4584203"/>
                <a:gd name="connsiteY6-156" fmla="*/ 759913 h 2605557"/>
                <a:gd name="connsiteX7-157" fmla="*/ 2117558 w 4584203"/>
                <a:gd name="connsiteY7-158" fmla="*/ 495218 h 2605557"/>
                <a:gd name="connsiteX8-159" fmla="*/ 1106906 w 4584203"/>
                <a:gd name="connsiteY8-160" fmla="*/ 410997 h 2605557"/>
                <a:gd name="connsiteX9-161" fmla="*/ 445169 w 4584203"/>
                <a:gd name="connsiteY9-162" fmla="*/ 278650 h 2605557"/>
                <a:gd name="connsiteX10-163" fmla="*/ 324853 w 4584203"/>
                <a:gd name="connsiteY10-164" fmla="*/ 326776 h 2605557"/>
                <a:gd name="connsiteX0-165" fmla="*/ 324853 w 4584203"/>
                <a:gd name="connsiteY0-166" fmla="*/ 326776 h 2605557"/>
                <a:gd name="connsiteX1-167" fmla="*/ 0 w 4584203"/>
                <a:gd name="connsiteY1-168" fmla="*/ 675692 h 2605557"/>
                <a:gd name="connsiteX2-169" fmla="*/ 3930316 w 4584203"/>
                <a:gd name="connsiteY2-170" fmla="*/ 2605557 h 2605557"/>
                <a:gd name="connsiteX3-171" fmla="*/ 4507832 w 4584203"/>
                <a:gd name="connsiteY3-172" fmla="*/ 531313 h 2605557"/>
                <a:gd name="connsiteX4-173" fmla="*/ 4409173 w 4584203"/>
                <a:gd name="connsiteY4-174" fmla="*/ 27591 h 2605557"/>
                <a:gd name="connsiteX5-175" fmla="*/ 2762451 w 4584203"/>
                <a:gd name="connsiteY5-176" fmla="*/ 1088776 h 2605557"/>
                <a:gd name="connsiteX6-177" fmla="*/ 2394285 w 4584203"/>
                <a:gd name="connsiteY6-178" fmla="*/ 759913 h 2605557"/>
                <a:gd name="connsiteX7-179" fmla="*/ 2117558 w 4584203"/>
                <a:gd name="connsiteY7-180" fmla="*/ 495218 h 2605557"/>
                <a:gd name="connsiteX8-181" fmla="*/ 1106906 w 4584203"/>
                <a:gd name="connsiteY8-182" fmla="*/ 410997 h 2605557"/>
                <a:gd name="connsiteX9-183" fmla="*/ 445169 w 4584203"/>
                <a:gd name="connsiteY9-184" fmla="*/ 278650 h 2605557"/>
                <a:gd name="connsiteX10-185" fmla="*/ 324853 w 4584203"/>
                <a:gd name="connsiteY10-186" fmla="*/ 326776 h 2605557"/>
                <a:gd name="connsiteX0-187" fmla="*/ 324853 w 4639000"/>
                <a:gd name="connsiteY0-188" fmla="*/ 317167 h 2595948"/>
                <a:gd name="connsiteX1-189" fmla="*/ 0 w 4639000"/>
                <a:gd name="connsiteY1-190" fmla="*/ 666083 h 2595948"/>
                <a:gd name="connsiteX2-191" fmla="*/ 3930316 w 4639000"/>
                <a:gd name="connsiteY2-192" fmla="*/ 2595948 h 2595948"/>
                <a:gd name="connsiteX3-193" fmla="*/ 4599272 w 4639000"/>
                <a:gd name="connsiteY3-194" fmla="*/ 674104 h 2595948"/>
                <a:gd name="connsiteX4-195" fmla="*/ 4409173 w 4639000"/>
                <a:gd name="connsiteY4-196" fmla="*/ 17982 h 2595948"/>
                <a:gd name="connsiteX5-197" fmla="*/ 2762451 w 4639000"/>
                <a:gd name="connsiteY5-198" fmla="*/ 1079167 h 2595948"/>
                <a:gd name="connsiteX6-199" fmla="*/ 2394285 w 4639000"/>
                <a:gd name="connsiteY6-200" fmla="*/ 750304 h 2595948"/>
                <a:gd name="connsiteX7-201" fmla="*/ 2117558 w 4639000"/>
                <a:gd name="connsiteY7-202" fmla="*/ 485609 h 2595948"/>
                <a:gd name="connsiteX8-203" fmla="*/ 1106906 w 4639000"/>
                <a:gd name="connsiteY8-204" fmla="*/ 401388 h 2595948"/>
                <a:gd name="connsiteX9-205" fmla="*/ 445169 w 4639000"/>
                <a:gd name="connsiteY9-206" fmla="*/ 269041 h 2595948"/>
                <a:gd name="connsiteX10-207" fmla="*/ 324853 w 4639000"/>
                <a:gd name="connsiteY10-208" fmla="*/ 317167 h 2595948"/>
                <a:gd name="connsiteX0-209" fmla="*/ 324853 w 4693097"/>
                <a:gd name="connsiteY0-210" fmla="*/ 319974 h 2598755"/>
                <a:gd name="connsiteX1-211" fmla="*/ 0 w 4693097"/>
                <a:gd name="connsiteY1-212" fmla="*/ 668890 h 2598755"/>
                <a:gd name="connsiteX2-213" fmla="*/ 3930316 w 4693097"/>
                <a:gd name="connsiteY2-214" fmla="*/ 2598755 h 2598755"/>
                <a:gd name="connsiteX3-215" fmla="*/ 4599272 w 4693097"/>
                <a:gd name="connsiteY3-216" fmla="*/ 676911 h 2598755"/>
                <a:gd name="connsiteX4-217" fmla="*/ 4409173 w 4693097"/>
                <a:gd name="connsiteY4-218" fmla="*/ 20789 h 2598755"/>
                <a:gd name="connsiteX5-219" fmla="*/ 2762451 w 4693097"/>
                <a:gd name="connsiteY5-220" fmla="*/ 1081974 h 2598755"/>
                <a:gd name="connsiteX6-221" fmla="*/ 2394285 w 4693097"/>
                <a:gd name="connsiteY6-222" fmla="*/ 753111 h 2598755"/>
                <a:gd name="connsiteX7-223" fmla="*/ 2117558 w 4693097"/>
                <a:gd name="connsiteY7-224" fmla="*/ 488416 h 2598755"/>
                <a:gd name="connsiteX8-225" fmla="*/ 1106906 w 4693097"/>
                <a:gd name="connsiteY8-226" fmla="*/ 404195 h 2598755"/>
                <a:gd name="connsiteX9-227" fmla="*/ 445169 w 4693097"/>
                <a:gd name="connsiteY9-228" fmla="*/ 271848 h 2598755"/>
                <a:gd name="connsiteX10-229" fmla="*/ 324853 w 4693097"/>
                <a:gd name="connsiteY10-230" fmla="*/ 319974 h 2598755"/>
                <a:gd name="connsiteX0-231" fmla="*/ 324853 w 4693097"/>
                <a:gd name="connsiteY0-232" fmla="*/ 319974 h 2598755"/>
                <a:gd name="connsiteX1-233" fmla="*/ 0 w 4693097"/>
                <a:gd name="connsiteY1-234" fmla="*/ 668890 h 2598755"/>
                <a:gd name="connsiteX2-235" fmla="*/ 3930316 w 4693097"/>
                <a:gd name="connsiteY2-236" fmla="*/ 2598755 h 2598755"/>
                <a:gd name="connsiteX3-237" fmla="*/ 4599272 w 4693097"/>
                <a:gd name="connsiteY3-238" fmla="*/ 676911 h 2598755"/>
                <a:gd name="connsiteX4-239" fmla="*/ 4409173 w 4693097"/>
                <a:gd name="connsiteY4-240" fmla="*/ 20789 h 2598755"/>
                <a:gd name="connsiteX5-241" fmla="*/ 2762451 w 4693097"/>
                <a:gd name="connsiteY5-242" fmla="*/ 1081974 h 2598755"/>
                <a:gd name="connsiteX6-243" fmla="*/ 2394285 w 4693097"/>
                <a:gd name="connsiteY6-244" fmla="*/ 753111 h 2598755"/>
                <a:gd name="connsiteX7-245" fmla="*/ 2117558 w 4693097"/>
                <a:gd name="connsiteY7-246" fmla="*/ 488416 h 2598755"/>
                <a:gd name="connsiteX8-247" fmla="*/ 1106906 w 4693097"/>
                <a:gd name="connsiteY8-248" fmla="*/ 404195 h 2598755"/>
                <a:gd name="connsiteX9-249" fmla="*/ 445169 w 4693097"/>
                <a:gd name="connsiteY9-250" fmla="*/ 271848 h 2598755"/>
                <a:gd name="connsiteX10-251" fmla="*/ 324853 w 4693097"/>
                <a:gd name="connsiteY10-252" fmla="*/ 319974 h 2598755"/>
                <a:gd name="connsiteX0-253" fmla="*/ 324853 w 4693097"/>
                <a:gd name="connsiteY0-254" fmla="*/ 319974 h 2598755"/>
                <a:gd name="connsiteX1-255" fmla="*/ 0 w 4693097"/>
                <a:gd name="connsiteY1-256" fmla="*/ 668890 h 2598755"/>
                <a:gd name="connsiteX2-257" fmla="*/ 3915076 w 4693097"/>
                <a:gd name="connsiteY2-258" fmla="*/ 2598755 h 2598755"/>
                <a:gd name="connsiteX3-259" fmla="*/ 4599272 w 4693097"/>
                <a:gd name="connsiteY3-260" fmla="*/ 676911 h 2598755"/>
                <a:gd name="connsiteX4-261" fmla="*/ 4409173 w 4693097"/>
                <a:gd name="connsiteY4-262" fmla="*/ 20789 h 2598755"/>
                <a:gd name="connsiteX5-263" fmla="*/ 2762451 w 4693097"/>
                <a:gd name="connsiteY5-264" fmla="*/ 1081974 h 2598755"/>
                <a:gd name="connsiteX6-265" fmla="*/ 2394285 w 4693097"/>
                <a:gd name="connsiteY6-266" fmla="*/ 753111 h 2598755"/>
                <a:gd name="connsiteX7-267" fmla="*/ 2117558 w 4693097"/>
                <a:gd name="connsiteY7-268" fmla="*/ 488416 h 2598755"/>
                <a:gd name="connsiteX8-269" fmla="*/ 1106906 w 4693097"/>
                <a:gd name="connsiteY8-270" fmla="*/ 404195 h 2598755"/>
                <a:gd name="connsiteX9-271" fmla="*/ 445169 w 4693097"/>
                <a:gd name="connsiteY9-272" fmla="*/ 271848 h 2598755"/>
                <a:gd name="connsiteX10-273" fmla="*/ 324853 w 4693097"/>
                <a:gd name="connsiteY10-274" fmla="*/ 319974 h 2598755"/>
                <a:gd name="connsiteX0-275" fmla="*/ 324853 w 4693097"/>
                <a:gd name="connsiteY0-276" fmla="*/ 319974 h 2598755"/>
                <a:gd name="connsiteX1-277" fmla="*/ 0 w 4693097"/>
                <a:gd name="connsiteY1-278" fmla="*/ 668890 h 2598755"/>
                <a:gd name="connsiteX2-279" fmla="*/ 3915076 w 4693097"/>
                <a:gd name="connsiteY2-280" fmla="*/ 2598755 h 2598755"/>
                <a:gd name="connsiteX3-281" fmla="*/ 4599272 w 4693097"/>
                <a:gd name="connsiteY3-282" fmla="*/ 676911 h 2598755"/>
                <a:gd name="connsiteX4-283" fmla="*/ 4409173 w 4693097"/>
                <a:gd name="connsiteY4-284" fmla="*/ 20789 h 2598755"/>
                <a:gd name="connsiteX5-285" fmla="*/ 2762451 w 4693097"/>
                <a:gd name="connsiteY5-286" fmla="*/ 1081974 h 2598755"/>
                <a:gd name="connsiteX6-287" fmla="*/ 2394285 w 4693097"/>
                <a:gd name="connsiteY6-288" fmla="*/ 753111 h 2598755"/>
                <a:gd name="connsiteX7-289" fmla="*/ 2117558 w 4693097"/>
                <a:gd name="connsiteY7-290" fmla="*/ 488416 h 2598755"/>
                <a:gd name="connsiteX8-291" fmla="*/ 1106906 w 4693097"/>
                <a:gd name="connsiteY8-292" fmla="*/ 404195 h 2598755"/>
                <a:gd name="connsiteX9-293" fmla="*/ 445169 w 4693097"/>
                <a:gd name="connsiteY9-294" fmla="*/ 271848 h 2598755"/>
                <a:gd name="connsiteX10-295" fmla="*/ 324853 w 4693097"/>
                <a:gd name="connsiteY10-296" fmla="*/ 319974 h 2598755"/>
                <a:gd name="connsiteX0-297" fmla="*/ 324853 w 4693097"/>
                <a:gd name="connsiteY0-298" fmla="*/ 319974 h 2598755"/>
                <a:gd name="connsiteX1-299" fmla="*/ 0 w 4693097"/>
                <a:gd name="connsiteY1-300" fmla="*/ 668890 h 2598755"/>
                <a:gd name="connsiteX2-301" fmla="*/ 3915076 w 4693097"/>
                <a:gd name="connsiteY2-302" fmla="*/ 2598755 h 2598755"/>
                <a:gd name="connsiteX3-303" fmla="*/ 4599272 w 4693097"/>
                <a:gd name="connsiteY3-304" fmla="*/ 676911 h 2598755"/>
                <a:gd name="connsiteX4-305" fmla="*/ 4409173 w 4693097"/>
                <a:gd name="connsiteY4-306" fmla="*/ 20789 h 2598755"/>
                <a:gd name="connsiteX5-307" fmla="*/ 2762451 w 4693097"/>
                <a:gd name="connsiteY5-308" fmla="*/ 1081974 h 2598755"/>
                <a:gd name="connsiteX6-309" fmla="*/ 2394285 w 4693097"/>
                <a:gd name="connsiteY6-310" fmla="*/ 753111 h 2598755"/>
                <a:gd name="connsiteX7-311" fmla="*/ 2117558 w 4693097"/>
                <a:gd name="connsiteY7-312" fmla="*/ 488416 h 2598755"/>
                <a:gd name="connsiteX8-313" fmla="*/ 1106906 w 4693097"/>
                <a:gd name="connsiteY8-314" fmla="*/ 404195 h 2598755"/>
                <a:gd name="connsiteX9-315" fmla="*/ 445169 w 4693097"/>
                <a:gd name="connsiteY9-316" fmla="*/ 271848 h 2598755"/>
                <a:gd name="connsiteX10-317" fmla="*/ 324853 w 4693097"/>
                <a:gd name="connsiteY10-318" fmla="*/ 319974 h 25987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141" y="connsiteY10-142"/>
                </a:cxn>
              </a:cxnLst>
              <a:rect l="l" t="t" r="r" b="b"/>
              <a:pathLst>
                <a:path w="4693097" h="2598755">
                  <a:moveTo>
                    <a:pt x="324853" y="319974"/>
                  </a:moveTo>
                  <a:lnTo>
                    <a:pt x="0" y="668890"/>
                  </a:lnTo>
                  <a:lnTo>
                    <a:pt x="3915076" y="2598755"/>
                  </a:lnTo>
                  <a:cubicBezTo>
                    <a:pt x="4463181" y="1563772"/>
                    <a:pt x="4443263" y="1025292"/>
                    <a:pt x="4599272" y="676911"/>
                  </a:cubicBezTo>
                  <a:cubicBezTo>
                    <a:pt x="4785761" y="176130"/>
                    <a:pt x="4679750" y="-77201"/>
                    <a:pt x="4409173" y="20789"/>
                  </a:cubicBezTo>
                  <a:cubicBezTo>
                    <a:pt x="3860266" y="374517"/>
                    <a:pt x="3341838" y="972086"/>
                    <a:pt x="2762451" y="1081974"/>
                  </a:cubicBezTo>
                  <a:lnTo>
                    <a:pt x="2394285" y="753111"/>
                  </a:lnTo>
                  <a:lnTo>
                    <a:pt x="2117558" y="488416"/>
                  </a:lnTo>
                  <a:lnTo>
                    <a:pt x="1106906" y="404195"/>
                  </a:lnTo>
                  <a:lnTo>
                    <a:pt x="445169" y="271848"/>
                  </a:lnTo>
                  <a:lnTo>
                    <a:pt x="324853" y="319974"/>
                  </a:lnTo>
                  <a:close/>
                </a:path>
              </a:pathLst>
            </a:custGeom>
            <a:solidFill>
              <a:srgbClr val="92D05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16"/>
            <p:cNvSpPr/>
            <p:nvPr/>
          </p:nvSpPr>
          <p:spPr>
            <a:xfrm>
              <a:off x="5985164" y="2427316"/>
              <a:ext cx="4039985" cy="2809702"/>
            </a:xfrm>
            <a:custGeom>
              <a:avLst/>
              <a:gdLst>
                <a:gd name="connsiteX0" fmla="*/ 0 w 4039985"/>
                <a:gd name="connsiteY0" fmla="*/ 681644 h 2809702"/>
                <a:gd name="connsiteX1" fmla="*/ 1014152 w 4039985"/>
                <a:gd name="connsiteY1" fmla="*/ 0 h 2809702"/>
                <a:gd name="connsiteX2" fmla="*/ 4039985 w 4039985"/>
                <a:gd name="connsiteY2" fmla="*/ 1496291 h 2809702"/>
                <a:gd name="connsiteX3" fmla="*/ 3059083 w 4039985"/>
                <a:gd name="connsiteY3" fmla="*/ 2809702 h 2809702"/>
                <a:gd name="connsiteX4" fmla="*/ 2876203 w 4039985"/>
                <a:gd name="connsiteY4" fmla="*/ 2527069 h 2809702"/>
                <a:gd name="connsiteX5" fmla="*/ 0 w 4039985"/>
                <a:gd name="connsiteY5" fmla="*/ 681644 h 280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39985" h="2809702">
                  <a:moveTo>
                    <a:pt x="0" y="681644"/>
                  </a:moveTo>
                  <a:lnTo>
                    <a:pt x="1014152" y="0"/>
                  </a:lnTo>
                  <a:lnTo>
                    <a:pt x="4039985" y="1496291"/>
                  </a:lnTo>
                  <a:lnTo>
                    <a:pt x="3059083" y="2809702"/>
                  </a:lnTo>
                  <a:lnTo>
                    <a:pt x="2876203" y="2527069"/>
                  </a:lnTo>
                  <a:lnTo>
                    <a:pt x="0" y="681644"/>
                  </a:lnTo>
                  <a:close/>
                </a:path>
              </a:pathLst>
            </a:custGeom>
            <a:solidFill>
              <a:schemeClr val="bg2">
                <a:lumMod val="7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7"/>
            <p:cNvSpPr/>
            <p:nvPr/>
          </p:nvSpPr>
          <p:spPr>
            <a:xfrm>
              <a:off x="5602778" y="3125585"/>
              <a:ext cx="3491346" cy="2626822"/>
            </a:xfrm>
            <a:custGeom>
              <a:avLst/>
              <a:gdLst>
                <a:gd name="connsiteX0" fmla="*/ 0 w 3491346"/>
                <a:gd name="connsiteY0" fmla="*/ 199506 h 2626822"/>
                <a:gd name="connsiteX1" fmla="*/ 365760 w 3491346"/>
                <a:gd name="connsiteY1" fmla="*/ 0 h 2626822"/>
                <a:gd name="connsiteX2" fmla="*/ 3491346 w 3491346"/>
                <a:gd name="connsiteY2" fmla="*/ 2011680 h 2626822"/>
                <a:gd name="connsiteX3" fmla="*/ 3341717 w 3491346"/>
                <a:gd name="connsiteY3" fmla="*/ 2310939 h 2626822"/>
                <a:gd name="connsiteX4" fmla="*/ 3208713 w 3491346"/>
                <a:gd name="connsiteY4" fmla="*/ 2626822 h 2626822"/>
                <a:gd name="connsiteX5" fmla="*/ 2660073 w 3491346"/>
                <a:gd name="connsiteY5" fmla="*/ 2443942 h 2626822"/>
                <a:gd name="connsiteX6" fmla="*/ 498764 w 3491346"/>
                <a:gd name="connsiteY6" fmla="*/ 2011680 h 2626822"/>
                <a:gd name="connsiteX7" fmla="*/ 216131 w 3491346"/>
                <a:gd name="connsiteY7" fmla="*/ 1862051 h 2626822"/>
                <a:gd name="connsiteX8" fmla="*/ 83127 w 3491346"/>
                <a:gd name="connsiteY8" fmla="*/ 1679171 h 2626822"/>
                <a:gd name="connsiteX9" fmla="*/ 0 w 3491346"/>
                <a:gd name="connsiteY9" fmla="*/ 199506 h 262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91346" h="2626822">
                  <a:moveTo>
                    <a:pt x="0" y="199506"/>
                  </a:moveTo>
                  <a:lnTo>
                    <a:pt x="365760" y="0"/>
                  </a:lnTo>
                  <a:lnTo>
                    <a:pt x="3491346" y="2011680"/>
                  </a:lnTo>
                  <a:lnTo>
                    <a:pt x="3341717" y="2310939"/>
                  </a:lnTo>
                  <a:lnTo>
                    <a:pt x="3208713" y="2626822"/>
                  </a:lnTo>
                  <a:lnTo>
                    <a:pt x="2660073" y="2443942"/>
                  </a:lnTo>
                  <a:lnTo>
                    <a:pt x="498764" y="2011680"/>
                  </a:lnTo>
                  <a:lnTo>
                    <a:pt x="216131" y="1862051"/>
                  </a:lnTo>
                  <a:lnTo>
                    <a:pt x="83127" y="1679171"/>
                  </a:lnTo>
                  <a:lnTo>
                    <a:pt x="0" y="199506"/>
                  </a:lnTo>
                  <a:close/>
                </a:path>
              </a:pathLst>
            </a:custGeom>
            <a:solidFill>
              <a:schemeClr val="accent2"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6644640" y="883920"/>
              <a:ext cx="3916680" cy="1447800"/>
            </a:xfrm>
            <a:custGeom>
              <a:avLst/>
              <a:gdLst>
                <a:gd name="connsiteX0" fmla="*/ 3916680 w 3916680"/>
                <a:gd name="connsiteY0" fmla="*/ 411480 h 1447800"/>
                <a:gd name="connsiteX1" fmla="*/ 2727960 w 3916680"/>
                <a:gd name="connsiteY1" fmla="*/ 1432560 h 1447800"/>
                <a:gd name="connsiteX2" fmla="*/ 2560320 w 3916680"/>
                <a:gd name="connsiteY2" fmla="*/ 1447800 h 1447800"/>
                <a:gd name="connsiteX3" fmla="*/ 2209800 w 3916680"/>
                <a:gd name="connsiteY3" fmla="*/ 1402080 h 1447800"/>
                <a:gd name="connsiteX4" fmla="*/ 1722120 w 3916680"/>
                <a:gd name="connsiteY4" fmla="*/ 944880 h 1447800"/>
                <a:gd name="connsiteX5" fmla="*/ 1386840 w 3916680"/>
                <a:gd name="connsiteY5" fmla="*/ 883920 h 1447800"/>
                <a:gd name="connsiteX6" fmla="*/ 0 w 3916680"/>
                <a:gd name="connsiteY6" fmla="*/ 701040 h 1447800"/>
                <a:gd name="connsiteX7" fmla="*/ 30480 w 3916680"/>
                <a:gd name="connsiteY7" fmla="*/ 487680 h 1447800"/>
                <a:gd name="connsiteX8" fmla="*/ 426720 w 3916680"/>
                <a:gd name="connsiteY8" fmla="*/ 30480 h 1447800"/>
                <a:gd name="connsiteX9" fmla="*/ 2499360 w 3916680"/>
                <a:gd name="connsiteY9" fmla="*/ 0 h 1447800"/>
                <a:gd name="connsiteX10" fmla="*/ 3916680 w 3916680"/>
                <a:gd name="connsiteY10" fmla="*/ 41148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16680" h="1447800">
                  <a:moveTo>
                    <a:pt x="3916680" y="411480"/>
                  </a:moveTo>
                  <a:lnTo>
                    <a:pt x="2727960" y="1432560"/>
                  </a:lnTo>
                  <a:lnTo>
                    <a:pt x="2560320" y="1447800"/>
                  </a:lnTo>
                  <a:lnTo>
                    <a:pt x="2209800" y="1402080"/>
                  </a:lnTo>
                  <a:lnTo>
                    <a:pt x="1722120" y="944880"/>
                  </a:lnTo>
                  <a:lnTo>
                    <a:pt x="1386840" y="883920"/>
                  </a:lnTo>
                  <a:lnTo>
                    <a:pt x="0" y="701040"/>
                  </a:lnTo>
                  <a:lnTo>
                    <a:pt x="30480" y="487680"/>
                  </a:lnTo>
                  <a:lnTo>
                    <a:pt x="426720" y="30480"/>
                  </a:lnTo>
                  <a:lnTo>
                    <a:pt x="2499360" y="0"/>
                  </a:lnTo>
                  <a:lnTo>
                    <a:pt x="3916680" y="41148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object 11"/>
            <p:cNvSpPr txBox="1"/>
            <p:nvPr/>
          </p:nvSpPr>
          <p:spPr>
            <a:xfrm>
              <a:off x="5877054" y="4506571"/>
              <a:ext cx="2942794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  <a:cs typeface="Arial Unicode MS" panose="020B0604020202020204" charset="-122"/>
                </a:rPr>
                <a:t>国家高速服务区</a:t>
              </a:r>
              <a:endParaRPr sz="2400" dirty="0">
                <a:latin typeface="黑体" panose="02010609060101010101" pitchFamily="49" charset="-122"/>
                <a:ea typeface="黑体" panose="02010609060101010101" pitchFamily="49" charset="-122"/>
                <a:cs typeface="Arial Unicode MS" panose="020B0604020202020204" charset="-122"/>
              </a:endParaRPr>
            </a:p>
          </p:txBody>
        </p:sp>
        <p:sp>
          <p:nvSpPr>
            <p:cNvPr id="21" name="object 11"/>
            <p:cNvSpPr txBox="1"/>
            <p:nvPr/>
          </p:nvSpPr>
          <p:spPr>
            <a:xfrm>
              <a:off x="7228422" y="3424077"/>
              <a:ext cx="2942794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  <a:cs typeface="Arial Unicode MS" panose="020B0604020202020204" charset="-122"/>
                </a:rPr>
                <a:t>文化体验区</a:t>
              </a:r>
              <a:endParaRPr sz="2400" dirty="0">
                <a:latin typeface="黑体" panose="02010609060101010101" pitchFamily="49" charset="-122"/>
                <a:ea typeface="黑体" panose="02010609060101010101" pitchFamily="49" charset="-122"/>
                <a:cs typeface="Arial Unicode MS" panose="020B0604020202020204" charset="-122"/>
              </a:endParaRPr>
            </a:p>
          </p:txBody>
        </p:sp>
        <p:sp>
          <p:nvSpPr>
            <p:cNvPr id="22" name="object 11"/>
            <p:cNvSpPr txBox="1"/>
            <p:nvPr/>
          </p:nvSpPr>
          <p:spPr>
            <a:xfrm>
              <a:off x="8147396" y="2498192"/>
              <a:ext cx="2942794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  <a:cs typeface="Arial Unicode MS" panose="020B0604020202020204" charset="-122"/>
                </a:rPr>
                <a:t>田园综合体</a:t>
              </a:r>
              <a:endParaRPr sz="2400" dirty="0">
                <a:latin typeface="黑体" panose="02010609060101010101" pitchFamily="49" charset="-122"/>
                <a:ea typeface="黑体" panose="02010609060101010101" pitchFamily="49" charset="-122"/>
                <a:cs typeface="Arial Unicode MS" panose="020B0604020202020204" charset="-122"/>
              </a:endParaRPr>
            </a:p>
          </p:txBody>
        </p:sp>
        <p:sp>
          <p:nvSpPr>
            <p:cNvPr id="23" name="object 11"/>
            <p:cNvSpPr txBox="1"/>
            <p:nvPr/>
          </p:nvSpPr>
          <p:spPr>
            <a:xfrm>
              <a:off x="8005156" y="1156000"/>
              <a:ext cx="2942794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  <a:cs typeface="Arial Unicode MS" panose="020B0604020202020204" charset="-122"/>
                </a:rPr>
                <a:t>水上游乐园</a:t>
              </a:r>
              <a:endParaRPr sz="2400" dirty="0">
                <a:latin typeface="黑体" panose="02010609060101010101" pitchFamily="49" charset="-122"/>
                <a:ea typeface="黑体" panose="02010609060101010101" pitchFamily="49" charset="-122"/>
                <a:cs typeface="Arial Unicode MS" panose="020B0604020202020204" charset="-122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454069" y="1343507"/>
            <a:ext cx="56820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800"/>
              </a:lnSpc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zh-CN" altLang="zh-CN" sz="2000" kern="100" dirty="0" smtClean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集成</a:t>
            </a:r>
            <a:r>
              <a:rPr lang="zh-CN" altLang="zh-CN" sz="20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了普通国家高速公路服务区、文化体验区、大型田园综合体及水上游乐园</a:t>
            </a:r>
            <a:r>
              <a:rPr lang="en-US" altLang="zh-CN" sz="20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4</a:t>
            </a:r>
            <a:r>
              <a:rPr lang="zh-CN" altLang="zh-CN" sz="20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项功能，</a:t>
            </a:r>
            <a:r>
              <a:rPr lang="zh-CN" altLang="en-US" sz="2000" b="1" kern="100" dirty="0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拟建设</a:t>
            </a:r>
            <a:r>
              <a:rPr lang="zh-CN" altLang="zh-CN" sz="2000" b="1" kern="100" dirty="0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一个文化旅游融合发展的综合体</a:t>
            </a:r>
            <a:r>
              <a:rPr lang="zh-CN" altLang="en-US" sz="2000" b="1" kern="100" dirty="0" smtClean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。</a:t>
            </a:r>
            <a:endParaRPr lang="en-US" altLang="zh-CN" sz="2000" b="1" kern="100" dirty="0" smtClean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800"/>
              </a:lnSpc>
              <a:buClr>
                <a:srgbClr val="0070C0"/>
              </a:buClr>
              <a:buFont typeface="Wingdings" panose="05000000000000000000" pitchFamily="2" charset="2"/>
              <a:buChar char="u"/>
            </a:pPr>
            <a:endParaRPr lang="en-US" altLang="zh-CN" sz="2000" b="1" kern="1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800"/>
              </a:lnSpc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zh-CN" altLang="zh-CN" sz="2000" kern="100" dirty="0" smtClean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首创</a:t>
            </a:r>
            <a:r>
              <a:rPr lang="zh-CN" altLang="zh-CN" sz="20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“</a:t>
            </a:r>
            <a:r>
              <a:rPr lang="zh-CN" altLang="zh-CN" sz="2000" b="1" kern="100" dirty="0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交通</a:t>
            </a:r>
            <a:r>
              <a:rPr lang="en-US" altLang="zh-CN" sz="2000" b="1" kern="100" dirty="0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+</a:t>
            </a:r>
            <a:r>
              <a:rPr lang="zh-CN" altLang="zh-CN" sz="2000" b="1" kern="100" dirty="0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旅游</a:t>
            </a:r>
            <a:r>
              <a:rPr lang="en-US" altLang="zh-CN" sz="2000" b="1" kern="100" dirty="0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+</a:t>
            </a:r>
            <a:r>
              <a:rPr lang="zh-CN" altLang="zh-CN" sz="2000" b="1" kern="100" dirty="0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休闲度假</a:t>
            </a:r>
            <a:r>
              <a:rPr lang="en-US" altLang="zh-CN" sz="2000" b="1" kern="100" dirty="0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+</a:t>
            </a:r>
            <a:r>
              <a:rPr lang="zh-CN" altLang="zh-CN" sz="2000" b="1" kern="100" dirty="0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农业观光</a:t>
            </a:r>
            <a:r>
              <a:rPr lang="en-US" altLang="zh-CN" sz="2000" b="1" kern="100" dirty="0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+</a:t>
            </a:r>
            <a:r>
              <a:rPr lang="zh-CN" altLang="zh-CN" sz="2000" b="1" kern="100" dirty="0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康养小镇</a:t>
            </a:r>
            <a:r>
              <a:rPr lang="zh-CN" altLang="zh-CN" sz="2000" b="1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”</a:t>
            </a:r>
            <a:r>
              <a:rPr lang="zh-CN" altLang="zh-CN" sz="20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模式的特色服务区</a:t>
            </a:r>
            <a:r>
              <a:rPr lang="zh-CN" altLang="zh-CN" sz="2000" kern="100" dirty="0" smtClean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。</a:t>
            </a:r>
            <a:endParaRPr lang="en-US" altLang="zh-CN" sz="2000" kern="100" dirty="0" smtClean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800"/>
              </a:lnSpc>
              <a:buClr>
                <a:srgbClr val="0070C0"/>
              </a:buClr>
              <a:buFont typeface="Wingdings" panose="05000000000000000000" pitchFamily="2" charset="2"/>
              <a:buChar char="u"/>
            </a:pPr>
            <a:endParaRPr lang="en-US" altLang="zh-CN" sz="2000" kern="1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800"/>
              </a:lnSpc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zh-CN" altLang="zh-CN" sz="20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丹霞服务区不仅满足综合性服务区的基本要求，保证旅客、车辆得到补给和休整，还充分利用当地的政策优惠、自然资源、文化特色、江南古镇的建筑群等资源，</a:t>
            </a:r>
            <a:r>
              <a:rPr lang="zh-CN" altLang="en-US" sz="20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是</a:t>
            </a:r>
            <a:r>
              <a:rPr lang="zh-CN" altLang="zh-CN" sz="20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一个</a:t>
            </a:r>
            <a:r>
              <a:rPr lang="zh-CN" altLang="zh-CN" sz="2000" b="1" kern="100" dirty="0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多功能的交旅</a:t>
            </a:r>
            <a:r>
              <a:rPr lang="zh-CN" altLang="zh-CN" sz="2000" b="1" kern="100" dirty="0" smtClean="0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融合大型</a:t>
            </a:r>
            <a:r>
              <a:rPr lang="zh-CN" altLang="zh-CN" sz="2000" b="1" kern="100" dirty="0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综合体</a:t>
            </a:r>
            <a:r>
              <a:rPr lang="zh-CN" altLang="zh-CN" sz="20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134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/>
          <p:cNvSpPr txBox="1"/>
          <p:nvPr/>
        </p:nvSpPr>
        <p:spPr>
          <a:xfrm>
            <a:off x="14146653" y="851011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延时符</a:t>
            </a:r>
          </a:p>
        </p:txBody>
      </p:sp>
      <p:sp>
        <p:nvSpPr>
          <p:cNvPr id="16" name="object 2"/>
          <p:cNvSpPr txBox="1"/>
          <p:nvPr/>
        </p:nvSpPr>
        <p:spPr>
          <a:xfrm>
            <a:off x="1450975" y="493816"/>
            <a:ext cx="2889894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7145" algn="just"/>
            <a:r>
              <a:rPr lang="zh-CN" altLang="en-US" sz="3200" b="1" dirty="0" smtClean="0">
                <a:solidFill>
                  <a:srgbClr val="00B0F0"/>
                </a:solidFill>
                <a:latin typeface="+mn-ea"/>
                <a:cs typeface="+mn-ea"/>
                <a:sym typeface="+mn-lt"/>
              </a:rPr>
              <a:t>甘肃丹霞服务区</a:t>
            </a:r>
            <a:endParaRPr sz="3200" b="1" dirty="0">
              <a:solidFill>
                <a:srgbClr val="00B0F0"/>
              </a:solidFill>
              <a:latin typeface="+mn-ea"/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736150" y="1474529"/>
            <a:ext cx="7002792" cy="5025891"/>
            <a:chOff x="4264332" y="1869875"/>
            <a:chExt cx="4037305" cy="2699076"/>
          </a:xfrm>
        </p:grpSpPr>
        <p:sp>
          <p:nvSpPr>
            <p:cNvPr id="8" name="object 50"/>
            <p:cNvSpPr txBox="1"/>
            <p:nvPr/>
          </p:nvSpPr>
          <p:spPr>
            <a:xfrm>
              <a:off x="6923579" y="2224301"/>
              <a:ext cx="1224422" cy="3966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98450" indent="-285750">
                <a:lnSpc>
                  <a:spcPct val="100000"/>
                </a:lnSpc>
                <a:buClr>
                  <a:srgbClr val="2D5DC6"/>
                </a:buClr>
                <a:buFont typeface="Wingdings" panose="05000000000000000000" pitchFamily="2" charset="2"/>
                <a:buChar char="u"/>
              </a:pPr>
              <a:r>
                <a:rPr sz="1600" dirty="0" err="1" smtClean="0">
                  <a:solidFill>
                    <a:schemeClr val="bg1"/>
                  </a:solidFill>
                  <a:latin typeface="+mn-ea"/>
                  <a:cs typeface="微软雅黑" panose="020B0503020204020204" pitchFamily="34" charset="-122"/>
                </a:rPr>
                <a:t>科技旅游</a:t>
              </a:r>
              <a:endParaRPr sz="1600" dirty="0">
                <a:solidFill>
                  <a:schemeClr val="bg1"/>
                </a:solidFill>
                <a:latin typeface="+mn-ea"/>
                <a:cs typeface="微软雅黑" panose="020B0503020204020204" pitchFamily="34" charset="-122"/>
              </a:endParaRPr>
            </a:p>
            <a:p>
              <a:pPr marL="298450" indent="-285750">
                <a:lnSpc>
                  <a:spcPct val="100000"/>
                </a:lnSpc>
                <a:buClr>
                  <a:srgbClr val="2D5DC6"/>
                </a:buClr>
                <a:buFont typeface="Wingdings" panose="05000000000000000000" pitchFamily="2" charset="2"/>
                <a:buChar char="u"/>
              </a:pPr>
              <a:r>
                <a:rPr sz="1600" b="1" dirty="0" err="1" smtClean="0">
                  <a:solidFill>
                    <a:schemeClr val="bg1"/>
                  </a:solidFill>
                  <a:latin typeface="+mn-ea"/>
                  <a:cs typeface="Arial" panose="020B0604020202020204"/>
                </a:rPr>
                <a:t>研学</a:t>
              </a:r>
              <a:r>
                <a:rPr lang="zh-CN" altLang="en-US" sz="1600" b="1" dirty="0">
                  <a:solidFill>
                    <a:schemeClr val="bg1"/>
                  </a:solidFill>
                  <a:latin typeface="+mn-ea"/>
                  <a:cs typeface="Arial" panose="020B0604020202020204"/>
                </a:rPr>
                <a:t>基地</a:t>
              </a:r>
              <a:endParaRPr sz="1600" b="1" dirty="0">
                <a:solidFill>
                  <a:schemeClr val="bg1"/>
                </a:solidFill>
                <a:latin typeface="+mn-ea"/>
                <a:cs typeface="Arial" panose="020B0604020202020204"/>
              </a:endParaRPr>
            </a:p>
            <a:p>
              <a:pPr marL="298450" indent="-285750">
                <a:lnSpc>
                  <a:spcPct val="100000"/>
                </a:lnSpc>
                <a:buClr>
                  <a:srgbClr val="2D5DC6"/>
                </a:buClr>
                <a:buFont typeface="Wingdings" panose="05000000000000000000" pitchFamily="2" charset="2"/>
                <a:buChar char="u"/>
              </a:pPr>
              <a:r>
                <a:rPr sz="1600" b="1" dirty="0" err="1" smtClean="0">
                  <a:solidFill>
                    <a:schemeClr val="bg1"/>
                  </a:solidFill>
                  <a:latin typeface="+mn-ea"/>
                  <a:cs typeface="微软雅黑" panose="020B0503020204020204" pitchFamily="34" charset="-122"/>
                </a:rPr>
                <a:t>医疗</a:t>
              </a:r>
              <a:r>
                <a:rPr lang="zh-CN" altLang="en-US" sz="1600" b="1" dirty="0">
                  <a:solidFill>
                    <a:schemeClr val="bg1"/>
                  </a:solidFill>
                  <a:latin typeface="+mn-ea"/>
                  <a:cs typeface="微软雅黑" panose="020B0503020204020204" pitchFamily="34" charset="-122"/>
                </a:rPr>
                <a:t>康养</a:t>
              </a:r>
              <a:r>
                <a:rPr sz="1600" dirty="0">
                  <a:solidFill>
                    <a:schemeClr val="bg1"/>
                  </a:solidFill>
                  <a:latin typeface="+mn-ea"/>
                  <a:cs typeface="微软雅黑" panose="020B0503020204020204" pitchFamily="34" charset="-122"/>
                </a:rPr>
                <a:t>……</a:t>
              </a:r>
            </a:p>
          </p:txBody>
        </p:sp>
        <p:sp>
          <p:nvSpPr>
            <p:cNvPr id="9" name="object 51"/>
            <p:cNvSpPr txBox="1"/>
            <p:nvPr/>
          </p:nvSpPr>
          <p:spPr>
            <a:xfrm>
              <a:off x="6860351" y="1869875"/>
              <a:ext cx="1200725" cy="29751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marL="12700">
                <a:lnSpc>
                  <a:spcPct val="100000"/>
                </a:lnSpc>
                <a:spcBef>
                  <a:spcPts val="395"/>
                </a:spcBef>
                <a:defRPr sz="2000" b="1">
                  <a:solidFill>
                    <a:srgbClr val="5858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defRPr>
              </a:lvl1pPr>
            </a:lstStyle>
            <a:p>
              <a:r>
                <a:rPr lang="zh-CN" altLang="en-US" sz="1800" dirty="0">
                  <a:solidFill>
                    <a:srgbClr val="FFFF00"/>
                  </a:solidFill>
                  <a:latin typeface="+mn-ea"/>
                  <a:ea typeface="+mn-ea"/>
                </a:rPr>
                <a:t>服务区</a:t>
              </a:r>
              <a:r>
                <a:rPr sz="1800" dirty="0">
                  <a:solidFill>
                    <a:srgbClr val="FFFF00"/>
                  </a:solidFill>
                  <a:latin typeface="+mn-ea"/>
                  <a:ea typeface="+mn-ea"/>
                </a:rPr>
                <a:t>+</a:t>
              </a:r>
              <a:r>
                <a:rPr sz="1800" dirty="0" err="1">
                  <a:solidFill>
                    <a:srgbClr val="FFFF00"/>
                  </a:solidFill>
                  <a:latin typeface="+mn-ea"/>
                  <a:ea typeface="+mn-ea"/>
                </a:rPr>
                <a:t>科技、教育、文化、卫生体育</a:t>
              </a:r>
              <a:endParaRPr sz="1800" dirty="0">
                <a:solidFill>
                  <a:srgbClr val="FFFF00"/>
                </a:solidFill>
                <a:latin typeface="+mn-ea"/>
                <a:ea typeface="+mn-ea"/>
              </a:endParaRPr>
            </a:p>
          </p:txBody>
        </p:sp>
        <p:sp>
          <p:nvSpPr>
            <p:cNvPr id="10" name="object 52"/>
            <p:cNvSpPr txBox="1"/>
            <p:nvPr/>
          </p:nvSpPr>
          <p:spPr>
            <a:xfrm>
              <a:off x="6923579" y="2821051"/>
              <a:ext cx="1161194" cy="77684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marL="12700">
                <a:lnSpc>
                  <a:spcPct val="100000"/>
                </a:lnSpc>
                <a:spcBef>
                  <a:spcPts val="395"/>
                </a:spcBef>
                <a:defRPr sz="2000" b="1">
                  <a:solidFill>
                    <a:srgbClr val="5858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defRPr>
              </a:lvl1pPr>
            </a:lstStyle>
            <a:p>
              <a:r>
                <a:rPr lang="zh-CN" altLang="en-US" sz="1800" dirty="0">
                  <a:solidFill>
                    <a:srgbClr val="FFFF00"/>
                  </a:solidFill>
                  <a:latin typeface="+mn-ea"/>
                  <a:ea typeface="+mn-ea"/>
                </a:rPr>
                <a:t>服务区</a:t>
              </a:r>
              <a:r>
                <a:rPr sz="1800" dirty="0">
                  <a:solidFill>
                    <a:srgbClr val="FFFF00"/>
                  </a:solidFill>
                  <a:latin typeface="+mn-ea"/>
                  <a:ea typeface="+mn-ea"/>
                </a:rPr>
                <a:t>+</a:t>
              </a:r>
              <a:r>
                <a:rPr sz="1800" dirty="0" err="1">
                  <a:solidFill>
                    <a:srgbClr val="FFFF00"/>
                  </a:solidFill>
                  <a:latin typeface="+mn-ea"/>
                  <a:ea typeface="+mn-ea"/>
                </a:rPr>
                <a:t>城镇化</a:t>
              </a:r>
              <a:r>
                <a:rPr sz="1800" dirty="0">
                  <a:solidFill>
                    <a:srgbClr val="FFFF00"/>
                  </a:solidFill>
                  <a:latin typeface="+mn-ea"/>
                  <a:ea typeface="+mn-ea"/>
                </a:rPr>
                <a:t>、</a:t>
              </a:r>
              <a:r>
                <a:rPr lang="zh-CN" altLang="en-US" sz="1800" dirty="0">
                  <a:solidFill>
                    <a:srgbClr val="FFFF00"/>
                  </a:solidFill>
                  <a:latin typeface="+mn-ea"/>
                  <a:ea typeface="+mn-ea"/>
                </a:rPr>
                <a:t>民俗风情</a:t>
              </a:r>
              <a:r>
                <a:rPr sz="1800" dirty="0" err="1">
                  <a:solidFill>
                    <a:srgbClr val="FFFF00"/>
                  </a:solidFill>
                  <a:latin typeface="+mn-ea"/>
                  <a:ea typeface="+mn-ea"/>
                </a:rPr>
                <a:t>和商贸</a:t>
              </a:r>
              <a:endParaRPr sz="1800" dirty="0">
                <a:solidFill>
                  <a:srgbClr val="FFFF00"/>
                </a:solidFill>
                <a:latin typeface="+mn-ea"/>
                <a:ea typeface="+mn-ea"/>
              </a:endParaRPr>
            </a:p>
            <a:p>
              <a:pPr marL="298450" indent="-285750">
                <a:buClr>
                  <a:srgbClr val="2D5DC6"/>
                </a:buClr>
                <a:buFont typeface="Wingdings" panose="05000000000000000000" pitchFamily="2" charset="2"/>
                <a:buChar char="u"/>
              </a:pPr>
              <a:r>
                <a:rPr sz="1600" b="0" dirty="0" err="1" smtClean="0">
                  <a:solidFill>
                    <a:schemeClr val="bg1"/>
                  </a:solidFill>
                  <a:latin typeface="+mn-ea"/>
                  <a:ea typeface="+mn-ea"/>
                </a:rPr>
                <a:t>旅游小镇</a:t>
              </a:r>
              <a:endParaRPr sz="1600" b="0" dirty="0">
                <a:solidFill>
                  <a:schemeClr val="bg1"/>
                </a:solidFill>
                <a:latin typeface="+mn-ea"/>
                <a:ea typeface="+mn-ea"/>
              </a:endParaRPr>
            </a:p>
            <a:p>
              <a:pPr marL="298450" indent="-285750">
                <a:buClr>
                  <a:srgbClr val="2D5DC6"/>
                </a:buClr>
                <a:buFont typeface="Wingdings" panose="05000000000000000000" pitchFamily="2" charset="2"/>
                <a:buChar char="u"/>
              </a:pPr>
              <a:r>
                <a:rPr lang="zh-CN" altLang="en-US" sz="1600" dirty="0" smtClean="0">
                  <a:solidFill>
                    <a:schemeClr val="bg1"/>
                  </a:solidFill>
                  <a:latin typeface="+mn-ea"/>
                  <a:ea typeface="+mn-ea"/>
                </a:rPr>
                <a:t>民俗</a:t>
              </a:r>
              <a:r>
                <a:rPr sz="1600" dirty="0" err="1">
                  <a:solidFill>
                    <a:schemeClr val="bg1"/>
                  </a:solidFill>
                  <a:latin typeface="+mn-ea"/>
                  <a:ea typeface="+mn-ea"/>
                </a:rPr>
                <a:t>小镇</a:t>
              </a:r>
              <a:endParaRPr sz="1600" dirty="0">
                <a:solidFill>
                  <a:schemeClr val="bg1"/>
                </a:solidFill>
                <a:latin typeface="+mn-ea"/>
                <a:ea typeface="+mn-ea"/>
              </a:endParaRPr>
            </a:p>
            <a:p>
              <a:pPr marL="298450" indent="-285750">
                <a:buClr>
                  <a:srgbClr val="2D5DC6"/>
                </a:buClr>
                <a:buFont typeface="Wingdings" panose="05000000000000000000" pitchFamily="2" charset="2"/>
                <a:buChar char="u"/>
              </a:pPr>
              <a:r>
                <a:rPr sz="1600" b="0" dirty="0" err="1" smtClean="0">
                  <a:solidFill>
                    <a:schemeClr val="bg1"/>
                  </a:solidFill>
                  <a:latin typeface="+mn-ea"/>
                  <a:ea typeface="+mn-ea"/>
                </a:rPr>
                <a:t>风情县城</a:t>
              </a:r>
              <a:r>
                <a:rPr sz="1600" b="0" dirty="0">
                  <a:solidFill>
                    <a:schemeClr val="bg1"/>
                  </a:solidFill>
                  <a:latin typeface="+mn-ea"/>
                  <a:ea typeface="+mn-ea"/>
                </a:rPr>
                <a:t>……</a:t>
              </a:r>
            </a:p>
          </p:txBody>
        </p:sp>
        <p:sp>
          <p:nvSpPr>
            <p:cNvPr id="11" name="object 53"/>
            <p:cNvSpPr txBox="1"/>
            <p:nvPr/>
          </p:nvSpPr>
          <p:spPr>
            <a:xfrm>
              <a:off x="6896473" y="3786763"/>
              <a:ext cx="1405164" cy="62808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95"/>
                </a:spcBef>
              </a:pPr>
              <a:r>
                <a:rPr lang="zh-CN" altLang="en-US" b="1" dirty="0">
                  <a:solidFill>
                    <a:srgbClr val="FFFF00"/>
                  </a:solidFill>
                  <a:latin typeface="+mn-ea"/>
                  <a:cs typeface="Arial" panose="020B0604020202020204"/>
                </a:rPr>
                <a:t>普通类高速服务区</a:t>
              </a:r>
              <a:endParaRPr lang="en-US" altLang="zh-CN" b="1" dirty="0">
                <a:solidFill>
                  <a:srgbClr val="FFFF00"/>
                </a:solidFill>
                <a:latin typeface="+mn-ea"/>
                <a:cs typeface="Arial" panose="020B0604020202020204"/>
              </a:endParaRPr>
            </a:p>
            <a:p>
              <a:pPr marL="298450" indent="-285750">
                <a:lnSpc>
                  <a:spcPct val="100000"/>
                </a:lnSpc>
                <a:spcBef>
                  <a:spcPts val="395"/>
                </a:spcBef>
                <a:buClr>
                  <a:srgbClr val="2D5DC6"/>
                </a:buClr>
                <a:buFont typeface="Wingdings" panose="05000000000000000000" pitchFamily="2" charset="2"/>
                <a:buChar char="u"/>
              </a:pPr>
              <a:r>
                <a:rPr lang="zh-CN" altLang="en-US" sz="1600" spc="-85" dirty="0" smtClean="0">
                  <a:solidFill>
                    <a:schemeClr val="bg1"/>
                  </a:solidFill>
                  <a:latin typeface="+mn-ea"/>
                  <a:cs typeface="Arial" panose="020B0604020202020204"/>
                </a:rPr>
                <a:t>为</a:t>
              </a:r>
              <a:r>
                <a:rPr lang="zh-CN" altLang="en-US" sz="1600" spc="-85" dirty="0">
                  <a:solidFill>
                    <a:schemeClr val="bg1"/>
                  </a:solidFill>
                  <a:latin typeface="+mn-ea"/>
                  <a:cs typeface="Arial" panose="020B0604020202020204"/>
                </a:rPr>
                <a:t>车辆服务的设施</a:t>
              </a:r>
              <a:endParaRPr lang="en-US" altLang="zh-CN" sz="1600" spc="-85" dirty="0">
                <a:solidFill>
                  <a:schemeClr val="bg1"/>
                </a:solidFill>
                <a:latin typeface="+mn-ea"/>
                <a:cs typeface="Arial" panose="020B0604020202020204"/>
              </a:endParaRPr>
            </a:p>
            <a:p>
              <a:pPr marL="298450" indent="-285750">
                <a:lnSpc>
                  <a:spcPct val="100000"/>
                </a:lnSpc>
                <a:spcBef>
                  <a:spcPts val="395"/>
                </a:spcBef>
                <a:buClr>
                  <a:srgbClr val="2D5DC6"/>
                </a:buClr>
                <a:buFont typeface="Wingdings" panose="05000000000000000000" pitchFamily="2" charset="2"/>
                <a:buChar char="u"/>
              </a:pPr>
              <a:r>
                <a:rPr lang="zh-CN" altLang="en-US" sz="1600" spc="-85" dirty="0" smtClean="0">
                  <a:solidFill>
                    <a:schemeClr val="bg1"/>
                  </a:solidFill>
                  <a:latin typeface="+mn-ea"/>
                  <a:cs typeface="Arial" panose="020B0604020202020204"/>
                </a:rPr>
                <a:t>为</a:t>
              </a:r>
              <a:r>
                <a:rPr lang="zh-CN" altLang="en-US" sz="1600" spc="-85" dirty="0">
                  <a:solidFill>
                    <a:schemeClr val="bg1"/>
                  </a:solidFill>
                  <a:latin typeface="+mn-ea"/>
                  <a:cs typeface="Arial" panose="020B0604020202020204"/>
                </a:rPr>
                <a:t>旅客服务的设施</a:t>
              </a:r>
              <a:endParaRPr lang="en-US" altLang="zh-CN" sz="1600" spc="-85" dirty="0">
                <a:solidFill>
                  <a:schemeClr val="bg1"/>
                </a:solidFill>
                <a:latin typeface="+mn-ea"/>
                <a:cs typeface="Arial" panose="020B0604020202020204"/>
              </a:endParaRPr>
            </a:p>
            <a:p>
              <a:pPr marL="298450" indent="-285750">
                <a:lnSpc>
                  <a:spcPct val="100000"/>
                </a:lnSpc>
                <a:spcBef>
                  <a:spcPts val="395"/>
                </a:spcBef>
                <a:buClr>
                  <a:srgbClr val="2D5DC6"/>
                </a:buClr>
                <a:buFont typeface="Wingdings" panose="05000000000000000000" pitchFamily="2" charset="2"/>
                <a:buChar char="u"/>
              </a:pPr>
              <a:r>
                <a:rPr lang="zh-CN" altLang="en-US" sz="1600" dirty="0" smtClean="0">
                  <a:solidFill>
                    <a:schemeClr val="bg1"/>
                  </a:solidFill>
                  <a:latin typeface="+mn-ea"/>
                  <a:cs typeface="Arial" panose="020B0604020202020204"/>
                </a:rPr>
                <a:t>其他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  <a:cs typeface="Arial" panose="020B0604020202020204"/>
                </a:rPr>
                <a:t>附属设施</a:t>
              </a:r>
              <a:r>
                <a:rPr sz="1600" dirty="0">
                  <a:solidFill>
                    <a:schemeClr val="bg1"/>
                  </a:solidFill>
                  <a:latin typeface="+mn-ea"/>
                  <a:cs typeface="微软雅黑" panose="020B0503020204020204" pitchFamily="34" charset="-122"/>
                </a:rPr>
                <a:t>……</a:t>
              </a:r>
            </a:p>
          </p:txBody>
        </p:sp>
        <p:sp>
          <p:nvSpPr>
            <p:cNvPr id="12" name="object 54"/>
            <p:cNvSpPr txBox="1"/>
            <p:nvPr/>
          </p:nvSpPr>
          <p:spPr>
            <a:xfrm>
              <a:off x="4334407" y="1983698"/>
              <a:ext cx="1658324" cy="7878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marL="12700">
                <a:lnSpc>
                  <a:spcPct val="100000"/>
                </a:lnSpc>
                <a:spcBef>
                  <a:spcPts val="395"/>
                </a:spcBef>
                <a:defRPr sz="2000" b="1">
                  <a:solidFill>
                    <a:srgbClr val="5858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defRPr>
              </a:lvl1pPr>
            </a:lstStyle>
            <a:p>
              <a:r>
                <a:rPr lang="zh-CN" altLang="en-US" sz="1800" dirty="0">
                  <a:solidFill>
                    <a:srgbClr val="FFFF00"/>
                  </a:solidFill>
                  <a:latin typeface="+mn-ea"/>
                  <a:ea typeface="+mn-ea"/>
                </a:rPr>
                <a:t>服务区</a:t>
              </a:r>
              <a:r>
                <a:rPr sz="1800" dirty="0">
                  <a:solidFill>
                    <a:srgbClr val="FFFF00"/>
                  </a:solidFill>
                  <a:latin typeface="+mn-ea"/>
                  <a:ea typeface="+mn-ea"/>
                </a:rPr>
                <a:t>+交通、环保和国土</a:t>
              </a:r>
            </a:p>
            <a:p>
              <a:pPr marL="298450" indent="-285750">
                <a:buClr>
                  <a:srgbClr val="2D5DC6"/>
                </a:buClr>
                <a:buFont typeface="Wingdings" panose="05000000000000000000" pitchFamily="2" charset="2"/>
                <a:buChar char="u"/>
              </a:pPr>
              <a:r>
                <a:rPr sz="1600" b="0" dirty="0" err="1" smtClean="0">
                  <a:solidFill>
                    <a:schemeClr val="bg1"/>
                  </a:solidFill>
                  <a:latin typeface="+mn-ea"/>
                  <a:ea typeface="+mn-ea"/>
                </a:rPr>
                <a:t>自驾车房车营地</a:t>
              </a:r>
              <a:endParaRPr sz="1600" b="0" dirty="0">
                <a:solidFill>
                  <a:schemeClr val="bg1"/>
                </a:solidFill>
                <a:latin typeface="+mn-ea"/>
                <a:ea typeface="+mn-ea"/>
              </a:endParaRPr>
            </a:p>
            <a:p>
              <a:pPr marL="298450" indent="-285750">
                <a:buClr>
                  <a:srgbClr val="2D5DC6"/>
                </a:buClr>
                <a:buFont typeface="Wingdings" panose="05000000000000000000" pitchFamily="2" charset="2"/>
                <a:buChar char="u"/>
              </a:pPr>
              <a:r>
                <a:rPr sz="1600" b="0" dirty="0" err="1" smtClean="0">
                  <a:solidFill>
                    <a:schemeClr val="bg1"/>
                  </a:solidFill>
                  <a:latin typeface="+mn-ea"/>
                  <a:ea typeface="+mn-ea"/>
                </a:rPr>
                <a:t>公路旅游区</a:t>
              </a:r>
              <a:endParaRPr sz="1600" b="0" dirty="0">
                <a:solidFill>
                  <a:schemeClr val="bg1"/>
                </a:solidFill>
                <a:latin typeface="+mn-ea"/>
                <a:ea typeface="+mn-ea"/>
              </a:endParaRPr>
            </a:p>
            <a:p>
              <a:pPr marL="298450" indent="-285750">
                <a:buClr>
                  <a:srgbClr val="2D5DC6"/>
                </a:buClr>
                <a:buFont typeface="Wingdings" panose="05000000000000000000" pitchFamily="2" charset="2"/>
                <a:buChar char="u"/>
              </a:pPr>
              <a:r>
                <a:rPr lang="zh-CN" altLang="en-US" sz="1600" dirty="0" smtClean="0">
                  <a:solidFill>
                    <a:schemeClr val="bg1"/>
                  </a:solidFill>
                  <a:latin typeface="+mn-ea"/>
                  <a:ea typeface="+mn-ea"/>
                </a:rPr>
                <a:t>休闲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  <a:ea typeface="+mn-ea"/>
                </a:rPr>
                <a:t>慢行线</a:t>
              </a:r>
              <a:endParaRPr sz="1600" dirty="0">
                <a:solidFill>
                  <a:schemeClr val="bg1"/>
                </a:solidFill>
                <a:latin typeface="+mn-ea"/>
                <a:ea typeface="+mn-ea"/>
              </a:endParaRPr>
            </a:p>
            <a:p>
              <a:pPr marL="298450" indent="-285750">
                <a:buClr>
                  <a:srgbClr val="2D5DC6"/>
                </a:buClr>
                <a:buFont typeface="Wingdings" panose="05000000000000000000" pitchFamily="2" charset="2"/>
                <a:buChar char="u"/>
              </a:pPr>
              <a:r>
                <a:rPr sz="1600" dirty="0" err="1" smtClean="0">
                  <a:solidFill>
                    <a:schemeClr val="bg1"/>
                  </a:solidFill>
                  <a:latin typeface="+mn-ea"/>
                  <a:ea typeface="+mn-ea"/>
                </a:rPr>
                <a:t>低空旅游</a:t>
              </a:r>
              <a:r>
                <a:rPr sz="1600" b="0" dirty="0">
                  <a:solidFill>
                    <a:schemeClr val="bg1"/>
                  </a:solidFill>
                  <a:latin typeface="+mn-ea"/>
                  <a:ea typeface="+mn-ea"/>
                </a:rPr>
                <a:t>……</a:t>
              </a:r>
            </a:p>
          </p:txBody>
        </p:sp>
        <p:sp>
          <p:nvSpPr>
            <p:cNvPr id="13" name="object 55"/>
            <p:cNvSpPr txBox="1"/>
            <p:nvPr/>
          </p:nvSpPr>
          <p:spPr>
            <a:xfrm>
              <a:off x="4264332" y="3155002"/>
              <a:ext cx="1683382" cy="7878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marL="12700">
                <a:lnSpc>
                  <a:spcPct val="100000"/>
                </a:lnSpc>
                <a:spcBef>
                  <a:spcPts val="395"/>
                </a:spcBef>
                <a:defRPr sz="2000" b="1">
                  <a:solidFill>
                    <a:srgbClr val="5858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defRPr>
              </a:lvl1pPr>
            </a:lstStyle>
            <a:p>
              <a:r>
                <a:rPr lang="zh-CN" altLang="en-US" sz="1800" dirty="0">
                  <a:solidFill>
                    <a:srgbClr val="FFFF00"/>
                  </a:solidFill>
                  <a:latin typeface="+mn-ea"/>
                  <a:ea typeface="+mn-ea"/>
                </a:rPr>
                <a:t>服务区</a:t>
              </a:r>
              <a:r>
                <a:rPr sz="1800" dirty="0">
                  <a:solidFill>
                    <a:srgbClr val="FFFF00"/>
                  </a:solidFill>
                  <a:latin typeface="+mn-ea"/>
                  <a:ea typeface="+mn-ea"/>
                </a:rPr>
                <a:t>+</a:t>
              </a:r>
              <a:r>
                <a:rPr sz="1800" dirty="0" err="1">
                  <a:solidFill>
                    <a:srgbClr val="FFFF00"/>
                  </a:solidFill>
                  <a:latin typeface="+mn-ea"/>
                  <a:ea typeface="+mn-ea"/>
                </a:rPr>
                <a:t>农、林业和</a:t>
              </a:r>
              <a:r>
                <a:rPr lang="zh-CN" altLang="en-US" sz="1800" dirty="0">
                  <a:solidFill>
                    <a:srgbClr val="FFFF00"/>
                  </a:solidFill>
                  <a:latin typeface="+mn-ea"/>
                  <a:ea typeface="+mn-ea"/>
                </a:rPr>
                <a:t>畜牧</a:t>
              </a:r>
              <a:endParaRPr sz="1800" dirty="0">
                <a:solidFill>
                  <a:srgbClr val="FFFF00"/>
                </a:solidFill>
                <a:latin typeface="+mn-ea"/>
                <a:ea typeface="+mn-ea"/>
              </a:endParaRPr>
            </a:p>
            <a:p>
              <a:pPr marL="298450" indent="-285750">
                <a:buClr>
                  <a:srgbClr val="2D5DC6"/>
                </a:buClr>
                <a:buFont typeface="Wingdings" panose="05000000000000000000" pitchFamily="2" charset="2"/>
                <a:buChar char="u"/>
              </a:pPr>
              <a:r>
                <a:rPr sz="1600" b="0" dirty="0" err="1" smtClean="0">
                  <a:solidFill>
                    <a:schemeClr val="bg1"/>
                  </a:solidFill>
                  <a:latin typeface="+mn-ea"/>
                  <a:ea typeface="+mn-ea"/>
                </a:rPr>
                <a:t>共享农庄</a:t>
              </a:r>
              <a:endParaRPr sz="1600" b="0" dirty="0">
                <a:solidFill>
                  <a:schemeClr val="bg1"/>
                </a:solidFill>
                <a:latin typeface="+mn-ea"/>
                <a:ea typeface="+mn-ea"/>
              </a:endParaRPr>
            </a:p>
            <a:p>
              <a:pPr marL="298450" indent="-285750">
                <a:buClr>
                  <a:srgbClr val="2D5DC6"/>
                </a:buClr>
                <a:buFont typeface="Wingdings" panose="05000000000000000000" pitchFamily="2" charset="2"/>
                <a:buChar char="u"/>
              </a:pPr>
              <a:r>
                <a:rPr lang="zh-CN" altLang="en-US" sz="1600" dirty="0" smtClean="0">
                  <a:solidFill>
                    <a:schemeClr val="bg1"/>
                  </a:solidFill>
                  <a:latin typeface="+mn-ea"/>
                  <a:ea typeface="+mn-ea"/>
                </a:rPr>
                <a:t>特色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  <a:ea typeface="+mn-ea"/>
                </a:rPr>
                <a:t>农产品展销</a:t>
              </a:r>
              <a:endParaRPr lang="en-US" altLang="zh-CN" sz="1600" dirty="0">
                <a:solidFill>
                  <a:schemeClr val="bg1"/>
                </a:solidFill>
                <a:latin typeface="+mn-ea"/>
                <a:ea typeface="+mn-ea"/>
              </a:endParaRPr>
            </a:p>
            <a:p>
              <a:pPr marL="298450" indent="-285750">
                <a:buClr>
                  <a:srgbClr val="2D5DC6"/>
                </a:buClr>
                <a:buFont typeface="Wingdings" panose="05000000000000000000" pitchFamily="2" charset="2"/>
                <a:buChar char="u"/>
              </a:pPr>
              <a:r>
                <a:rPr sz="1600" b="0" dirty="0" err="1" smtClean="0">
                  <a:solidFill>
                    <a:schemeClr val="bg1"/>
                  </a:solidFill>
                  <a:latin typeface="+mn-ea"/>
                  <a:ea typeface="+mn-ea"/>
                </a:rPr>
                <a:t>精品民宿</a:t>
              </a:r>
              <a:endParaRPr sz="1600" b="0" dirty="0">
                <a:solidFill>
                  <a:schemeClr val="bg1"/>
                </a:solidFill>
                <a:latin typeface="+mn-ea"/>
                <a:ea typeface="+mn-ea"/>
              </a:endParaRPr>
            </a:p>
            <a:p>
              <a:pPr marL="298450" indent="-285750">
                <a:buClr>
                  <a:srgbClr val="2D5DC6"/>
                </a:buClr>
                <a:buFont typeface="Wingdings" panose="05000000000000000000" pitchFamily="2" charset="2"/>
                <a:buChar char="u"/>
              </a:pPr>
              <a:r>
                <a:rPr lang="zh-CN" altLang="en-US" sz="1600" dirty="0" smtClean="0">
                  <a:solidFill>
                    <a:schemeClr val="bg1"/>
                  </a:solidFill>
                  <a:latin typeface="+mn-ea"/>
                  <a:ea typeface="+mn-ea"/>
                </a:rPr>
                <a:t>体验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  <a:ea typeface="+mn-ea"/>
                </a:rPr>
                <a:t>式</a:t>
              </a:r>
              <a:r>
                <a:rPr sz="1600" dirty="0" err="1">
                  <a:solidFill>
                    <a:schemeClr val="bg1"/>
                  </a:solidFill>
                  <a:latin typeface="+mn-ea"/>
                  <a:ea typeface="+mn-ea"/>
                </a:rPr>
                <a:t>农业</a:t>
              </a:r>
              <a:r>
                <a:rPr sz="1600" b="0" dirty="0">
                  <a:solidFill>
                    <a:schemeClr val="bg1"/>
                  </a:solidFill>
                  <a:latin typeface="+mn-ea"/>
                  <a:ea typeface="+mn-ea"/>
                </a:rPr>
                <a:t>……</a:t>
              </a:r>
            </a:p>
          </p:txBody>
        </p:sp>
        <p:sp>
          <p:nvSpPr>
            <p:cNvPr id="14" name="object 56"/>
            <p:cNvSpPr/>
            <p:nvPr/>
          </p:nvSpPr>
          <p:spPr>
            <a:xfrm>
              <a:off x="6015228" y="2132076"/>
              <a:ext cx="787831" cy="688975"/>
            </a:xfrm>
            <a:custGeom>
              <a:avLst/>
              <a:gdLst/>
              <a:ahLst/>
              <a:cxnLst/>
              <a:rect l="l" t="t" r="r" b="b"/>
              <a:pathLst>
                <a:path w="899159" h="688975">
                  <a:moveTo>
                    <a:pt x="726948" y="0"/>
                  </a:moveTo>
                  <a:lnTo>
                    <a:pt x="726948" y="108458"/>
                  </a:lnTo>
                  <a:lnTo>
                    <a:pt x="190373" y="108458"/>
                  </a:lnTo>
                  <a:lnTo>
                    <a:pt x="174757" y="109088"/>
                  </a:lnTo>
                  <a:lnTo>
                    <a:pt x="130194" y="118161"/>
                  </a:lnTo>
                  <a:lnTo>
                    <a:pt x="90085" y="136976"/>
                  </a:lnTo>
                  <a:lnTo>
                    <a:pt x="55752" y="164211"/>
                  </a:lnTo>
                  <a:lnTo>
                    <a:pt x="28518" y="198543"/>
                  </a:lnTo>
                  <a:lnTo>
                    <a:pt x="9703" y="238652"/>
                  </a:lnTo>
                  <a:lnTo>
                    <a:pt x="630" y="283215"/>
                  </a:lnTo>
                  <a:lnTo>
                    <a:pt x="0" y="688848"/>
                  </a:lnTo>
                  <a:lnTo>
                    <a:pt x="127507" y="688848"/>
                  </a:lnTo>
                  <a:lnTo>
                    <a:pt x="127508" y="298825"/>
                  </a:lnTo>
                  <a:lnTo>
                    <a:pt x="129165" y="284387"/>
                  </a:lnTo>
                  <a:lnTo>
                    <a:pt x="151022" y="249750"/>
                  </a:lnTo>
                  <a:lnTo>
                    <a:pt x="190373" y="235966"/>
                  </a:lnTo>
                  <a:lnTo>
                    <a:pt x="835406" y="235966"/>
                  </a:lnTo>
                  <a:lnTo>
                    <a:pt x="899160" y="172212"/>
                  </a:lnTo>
                  <a:lnTo>
                    <a:pt x="726948" y="0"/>
                  </a:lnTo>
                  <a:close/>
                </a:path>
                <a:path w="899159" h="688975">
                  <a:moveTo>
                    <a:pt x="835406" y="235966"/>
                  </a:moveTo>
                  <a:lnTo>
                    <a:pt x="726948" y="235966"/>
                  </a:lnTo>
                  <a:lnTo>
                    <a:pt x="726948" y="344424"/>
                  </a:lnTo>
                  <a:lnTo>
                    <a:pt x="835406" y="235966"/>
                  </a:lnTo>
                  <a:close/>
                </a:path>
              </a:pathLst>
            </a:custGeom>
            <a:solidFill>
              <a:srgbClr val="C9D5E3"/>
            </a:solidFill>
          </p:spPr>
          <p:txBody>
            <a:bodyPr wrap="square" lIns="0" tIns="0" rIns="0" bIns="0" rtlCol="0"/>
            <a:lstStyle/>
            <a:p>
              <a:endParaRPr>
                <a:latin typeface="+mn-ea"/>
              </a:endParaRPr>
            </a:p>
          </p:txBody>
        </p:sp>
        <p:sp>
          <p:nvSpPr>
            <p:cNvPr id="15" name="object 57"/>
            <p:cNvSpPr/>
            <p:nvPr/>
          </p:nvSpPr>
          <p:spPr>
            <a:xfrm>
              <a:off x="5410614" y="2499360"/>
              <a:ext cx="715585" cy="769620"/>
            </a:xfrm>
            <a:custGeom>
              <a:avLst/>
              <a:gdLst/>
              <a:ahLst/>
              <a:cxnLst/>
              <a:rect l="l" t="t" r="r" b="b"/>
              <a:pathLst>
                <a:path w="899160" h="769620">
                  <a:moveTo>
                    <a:pt x="888427" y="236219"/>
                  </a:moveTo>
                  <a:lnTo>
                    <a:pt x="708787" y="236219"/>
                  </a:lnTo>
                  <a:lnTo>
                    <a:pt x="723171" y="237879"/>
                  </a:lnTo>
                  <a:lnTo>
                    <a:pt x="736385" y="242608"/>
                  </a:lnTo>
                  <a:lnTo>
                    <a:pt x="765221" y="271439"/>
                  </a:lnTo>
                  <a:lnTo>
                    <a:pt x="771652" y="769619"/>
                  </a:lnTo>
                  <a:lnTo>
                    <a:pt x="899160" y="769619"/>
                  </a:lnTo>
                  <a:lnTo>
                    <a:pt x="899156" y="299101"/>
                  </a:lnTo>
                  <a:lnTo>
                    <a:pt x="895130" y="260202"/>
                  </a:lnTo>
                  <a:lnTo>
                    <a:pt x="892042" y="247583"/>
                  </a:lnTo>
                  <a:lnTo>
                    <a:pt x="888427" y="236219"/>
                  </a:lnTo>
                  <a:close/>
                </a:path>
                <a:path w="899160" h="769620">
                  <a:moveTo>
                    <a:pt x="172212" y="0"/>
                  </a:moveTo>
                  <a:lnTo>
                    <a:pt x="0" y="172465"/>
                  </a:lnTo>
                  <a:lnTo>
                    <a:pt x="172212" y="344804"/>
                  </a:lnTo>
                  <a:lnTo>
                    <a:pt x="172212" y="236219"/>
                  </a:lnTo>
                  <a:lnTo>
                    <a:pt x="888427" y="236219"/>
                  </a:lnTo>
                  <a:lnTo>
                    <a:pt x="871441" y="200172"/>
                  </a:lnTo>
                  <a:lnTo>
                    <a:pt x="847821" y="169029"/>
                  </a:lnTo>
                  <a:lnTo>
                    <a:pt x="816096" y="142431"/>
                  </a:lnTo>
                  <a:lnTo>
                    <a:pt x="781804" y="123507"/>
                  </a:lnTo>
                  <a:lnTo>
                    <a:pt x="733157" y="110171"/>
                  </a:lnTo>
                  <a:lnTo>
                    <a:pt x="172212" y="108584"/>
                  </a:lnTo>
                  <a:lnTo>
                    <a:pt x="172212" y="0"/>
                  </a:lnTo>
                  <a:close/>
                </a:path>
              </a:pathLst>
            </a:custGeom>
            <a:solidFill>
              <a:srgbClr val="93ACC7"/>
            </a:solidFill>
          </p:spPr>
          <p:txBody>
            <a:bodyPr wrap="square" lIns="0" tIns="0" rIns="0" bIns="0" rtlCol="0"/>
            <a:lstStyle/>
            <a:p>
              <a:endParaRPr>
                <a:latin typeface="+mn-ea"/>
              </a:endParaRPr>
            </a:p>
          </p:txBody>
        </p:sp>
        <p:sp>
          <p:nvSpPr>
            <p:cNvPr id="17" name="object 58"/>
            <p:cNvSpPr/>
            <p:nvPr/>
          </p:nvSpPr>
          <p:spPr>
            <a:xfrm>
              <a:off x="6015228" y="2932176"/>
              <a:ext cx="787831" cy="688975"/>
            </a:xfrm>
            <a:custGeom>
              <a:avLst/>
              <a:gdLst/>
              <a:ahLst/>
              <a:cxnLst/>
              <a:rect l="l" t="t" r="r" b="b"/>
              <a:pathLst>
                <a:path w="899159" h="688975">
                  <a:moveTo>
                    <a:pt x="726948" y="0"/>
                  </a:moveTo>
                  <a:lnTo>
                    <a:pt x="726948" y="108458"/>
                  </a:lnTo>
                  <a:lnTo>
                    <a:pt x="190373" y="108458"/>
                  </a:lnTo>
                  <a:lnTo>
                    <a:pt x="174757" y="109088"/>
                  </a:lnTo>
                  <a:lnTo>
                    <a:pt x="130194" y="118161"/>
                  </a:lnTo>
                  <a:lnTo>
                    <a:pt x="90085" y="136976"/>
                  </a:lnTo>
                  <a:lnTo>
                    <a:pt x="55752" y="164211"/>
                  </a:lnTo>
                  <a:lnTo>
                    <a:pt x="28518" y="198543"/>
                  </a:lnTo>
                  <a:lnTo>
                    <a:pt x="9703" y="238652"/>
                  </a:lnTo>
                  <a:lnTo>
                    <a:pt x="630" y="283215"/>
                  </a:lnTo>
                  <a:lnTo>
                    <a:pt x="0" y="688848"/>
                  </a:lnTo>
                  <a:lnTo>
                    <a:pt x="127507" y="688848"/>
                  </a:lnTo>
                  <a:lnTo>
                    <a:pt x="127508" y="298825"/>
                  </a:lnTo>
                  <a:lnTo>
                    <a:pt x="129165" y="284387"/>
                  </a:lnTo>
                  <a:lnTo>
                    <a:pt x="151022" y="249750"/>
                  </a:lnTo>
                  <a:lnTo>
                    <a:pt x="190373" y="235966"/>
                  </a:lnTo>
                  <a:lnTo>
                    <a:pt x="835406" y="235966"/>
                  </a:lnTo>
                  <a:lnTo>
                    <a:pt x="899160" y="172212"/>
                  </a:lnTo>
                  <a:lnTo>
                    <a:pt x="726948" y="0"/>
                  </a:lnTo>
                  <a:close/>
                </a:path>
                <a:path w="899159" h="688975">
                  <a:moveTo>
                    <a:pt x="835406" y="235966"/>
                  </a:moveTo>
                  <a:lnTo>
                    <a:pt x="726948" y="235966"/>
                  </a:lnTo>
                  <a:lnTo>
                    <a:pt x="726948" y="344424"/>
                  </a:lnTo>
                  <a:lnTo>
                    <a:pt x="835406" y="235966"/>
                  </a:lnTo>
                  <a:close/>
                </a:path>
              </a:pathLst>
            </a:custGeom>
            <a:solidFill>
              <a:srgbClr val="C9D5E3"/>
            </a:solidFill>
          </p:spPr>
          <p:txBody>
            <a:bodyPr wrap="square" lIns="0" tIns="0" rIns="0" bIns="0" rtlCol="0"/>
            <a:lstStyle/>
            <a:p>
              <a:endParaRPr>
                <a:latin typeface="+mn-ea"/>
              </a:endParaRPr>
            </a:p>
          </p:txBody>
        </p:sp>
        <p:sp>
          <p:nvSpPr>
            <p:cNvPr id="18" name="object 59"/>
            <p:cNvSpPr/>
            <p:nvPr/>
          </p:nvSpPr>
          <p:spPr>
            <a:xfrm>
              <a:off x="5410614" y="3264408"/>
              <a:ext cx="718385" cy="768350"/>
            </a:xfrm>
            <a:custGeom>
              <a:avLst/>
              <a:gdLst/>
              <a:ahLst/>
              <a:cxnLst/>
              <a:rect l="l" t="t" r="r" b="b"/>
              <a:pathLst>
                <a:path w="899160" h="768350">
                  <a:moveTo>
                    <a:pt x="888456" y="235839"/>
                  </a:moveTo>
                  <a:lnTo>
                    <a:pt x="708787" y="235839"/>
                  </a:lnTo>
                  <a:lnTo>
                    <a:pt x="723199" y="237497"/>
                  </a:lnTo>
                  <a:lnTo>
                    <a:pt x="736436" y="242223"/>
                  </a:lnTo>
                  <a:lnTo>
                    <a:pt x="765283" y="271036"/>
                  </a:lnTo>
                  <a:lnTo>
                    <a:pt x="770642" y="353097"/>
                  </a:lnTo>
                  <a:lnTo>
                    <a:pt x="770958" y="402441"/>
                  </a:lnTo>
                  <a:lnTo>
                    <a:pt x="771296" y="479464"/>
                  </a:lnTo>
                  <a:lnTo>
                    <a:pt x="771446" y="531547"/>
                  </a:lnTo>
                  <a:lnTo>
                    <a:pt x="771581" y="608594"/>
                  </a:lnTo>
                  <a:lnTo>
                    <a:pt x="771652" y="768096"/>
                  </a:lnTo>
                  <a:lnTo>
                    <a:pt x="899160" y="768096"/>
                  </a:lnTo>
                  <a:lnTo>
                    <a:pt x="899160" y="298577"/>
                  </a:lnTo>
                  <a:lnTo>
                    <a:pt x="898704" y="285436"/>
                  </a:lnTo>
                  <a:lnTo>
                    <a:pt x="897351" y="272430"/>
                  </a:lnTo>
                  <a:lnTo>
                    <a:pt x="895117" y="259602"/>
                  </a:lnTo>
                  <a:lnTo>
                    <a:pt x="892019" y="246995"/>
                  </a:lnTo>
                  <a:lnTo>
                    <a:pt x="888456" y="235839"/>
                  </a:lnTo>
                  <a:close/>
                </a:path>
                <a:path w="899160" h="768350">
                  <a:moveTo>
                    <a:pt x="172212" y="0"/>
                  </a:moveTo>
                  <a:lnTo>
                    <a:pt x="0" y="172085"/>
                  </a:lnTo>
                  <a:lnTo>
                    <a:pt x="172212" y="344170"/>
                  </a:lnTo>
                  <a:lnTo>
                    <a:pt x="172212" y="235839"/>
                  </a:lnTo>
                  <a:lnTo>
                    <a:pt x="888456" y="235839"/>
                  </a:lnTo>
                  <a:lnTo>
                    <a:pt x="871354" y="199617"/>
                  </a:lnTo>
                  <a:lnTo>
                    <a:pt x="847662" y="168477"/>
                  </a:lnTo>
                  <a:lnTo>
                    <a:pt x="815972" y="142013"/>
                  </a:lnTo>
                  <a:lnTo>
                    <a:pt x="781661" y="123164"/>
                  </a:lnTo>
                  <a:lnTo>
                    <a:pt x="732938" y="109887"/>
                  </a:lnTo>
                  <a:lnTo>
                    <a:pt x="172212" y="108331"/>
                  </a:lnTo>
                  <a:lnTo>
                    <a:pt x="172212" y="0"/>
                  </a:lnTo>
                  <a:close/>
                </a:path>
              </a:pathLst>
            </a:custGeom>
            <a:solidFill>
              <a:srgbClr val="93ACC7"/>
            </a:solidFill>
          </p:spPr>
          <p:txBody>
            <a:bodyPr wrap="square" lIns="0" tIns="0" rIns="0" bIns="0" rtlCol="0"/>
            <a:lstStyle/>
            <a:p>
              <a:endParaRPr>
                <a:latin typeface="+mn-ea"/>
              </a:endParaRPr>
            </a:p>
          </p:txBody>
        </p:sp>
        <p:sp>
          <p:nvSpPr>
            <p:cNvPr id="19" name="object 60"/>
            <p:cNvSpPr/>
            <p:nvPr/>
          </p:nvSpPr>
          <p:spPr>
            <a:xfrm>
              <a:off x="6015228" y="3750564"/>
              <a:ext cx="787831" cy="688975"/>
            </a:xfrm>
            <a:custGeom>
              <a:avLst/>
              <a:gdLst/>
              <a:ahLst/>
              <a:cxnLst/>
              <a:rect l="l" t="t" r="r" b="b"/>
              <a:pathLst>
                <a:path w="899159" h="688975">
                  <a:moveTo>
                    <a:pt x="726948" y="0"/>
                  </a:moveTo>
                  <a:lnTo>
                    <a:pt x="726948" y="108458"/>
                  </a:lnTo>
                  <a:lnTo>
                    <a:pt x="190373" y="108458"/>
                  </a:lnTo>
                  <a:lnTo>
                    <a:pt x="174757" y="109088"/>
                  </a:lnTo>
                  <a:lnTo>
                    <a:pt x="130194" y="118161"/>
                  </a:lnTo>
                  <a:lnTo>
                    <a:pt x="90085" y="136974"/>
                  </a:lnTo>
                  <a:lnTo>
                    <a:pt x="55752" y="164206"/>
                  </a:lnTo>
                  <a:lnTo>
                    <a:pt x="28518" y="198533"/>
                  </a:lnTo>
                  <a:lnTo>
                    <a:pt x="9703" y="238632"/>
                  </a:lnTo>
                  <a:lnTo>
                    <a:pt x="630" y="283182"/>
                  </a:lnTo>
                  <a:lnTo>
                    <a:pt x="0" y="298792"/>
                  </a:lnTo>
                  <a:lnTo>
                    <a:pt x="0" y="688848"/>
                  </a:lnTo>
                  <a:lnTo>
                    <a:pt x="127507" y="688848"/>
                  </a:lnTo>
                  <a:lnTo>
                    <a:pt x="129159" y="284408"/>
                  </a:lnTo>
                  <a:lnTo>
                    <a:pt x="133876" y="271179"/>
                  </a:lnTo>
                  <a:lnTo>
                    <a:pt x="162685" y="242355"/>
                  </a:lnTo>
                  <a:lnTo>
                    <a:pt x="190373" y="235966"/>
                  </a:lnTo>
                  <a:lnTo>
                    <a:pt x="835406" y="235966"/>
                  </a:lnTo>
                  <a:lnTo>
                    <a:pt x="899160" y="172212"/>
                  </a:lnTo>
                  <a:lnTo>
                    <a:pt x="726948" y="0"/>
                  </a:lnTo>
                  <a:close/>
                </a:path>
                <a:path w="899159" h="688975">
                  <a:moveTo>
                    <a:pt x="835406" y="235966"/>
                  </a:moveTo>
                  <a:lnTo>
                    <a:pt x="726948" y="235966"/>
                  </a:lnTo>
                  <a:lnTo>
                    <a:pt x="726948" y="344424"/>
                  </a:lnTo>
                  <a:lnTo>
                    <a:pt x="835406" y="235966"/>
                  </a:lnTo>
                  <a:close/>
                </a:path>
              </a:pathLst>
            </a:custGeom>
            <a:solidFill>
              <a:srgbClr val="C9D5E3"/>
            </a:solidFill>
          </p:spPr>
          <p:txBody>
            <a:bodyPr wrap="square" lIns="0" tIns="0" rIns="0" bIns="0" rtlCol="0"/>
            <a:lstStyle/>
            <a:p>
              <a:endParaRPr>
                <a:latin typeface="+mn-ea"/>
              </a:endParaRPr>
            </a:p>
          </p:txBody>
        </p:sp>
        <p:sp>
          <p:nvSpPr>
            <p:cNvPr id="20" name="object 61"/>
            <p:cNvSpPr/>
            <p:nvPr/>
          </p:nvSpPr>
          <p:spPr>
            <a:xfrm>
              <a:off x="5309690" y="4276216"/>
              <a:ext cx="1402461" cy="292735"/>
            </a:xfrm>
            <a:custGeom>
              <a:avLst/>
              <a:gdLst/>
              <a:ahLst/>
              <a:cxnLst/>
              <a:rect l="l" t="t" r="r" b="b"/>
              <a:pathLst>
                <a:path w="984884" h="292735">
                  <a:moveTo>
                    <a:pt x="935736" y="0"/>
                  </a:moveTo>
                  <a:lnTo>
                    <a:pt x="42467" y="403"/>
                  </a:lnTo>
                  <a:lnTo>
                    <a:pt x="8050" y="21919"/>
                  </a:lnTo>
                  <a:lnTo>
                    <a:pt x="0" y="48767"/>
                  </a:lnTo>
                  <a:lnTo>
                    <a:pt x="403" y="250142"/>
                  </a:lnTo>
                  <a:lnTo>
                    <a:pt x="21925" y="284560"/>
                  </a:lnTo>
                  <a:lnTo>
                    <a:pt x="48768" y="292607"/>
                  </a:lnTo>
                  <a:lnTo>
                    <a:pt x="942036" y="292204"/>
                  </a:lnTo>
                  <a:lnTo>
                    <a:pt x="976453" y="270688"/>
                  </a:lnTo>
                  <a:lnTo>
                    <a:pt x="984504" y="243839"/>
                  </a:lnTo>
                  <a:lnTo>
                    <a:pt x="984100" y="42465"/>
                  </a:lnTo>
                  <a:lnTo>
                    <a:pt x="962578" y="8047"/>
                  </a:lnTo>
                  <a:lnTo>
                    <a:pt x="93573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>
                <a:latin typeface="+mn-ea"/>
              </a:endParaRPr>
            </a:p>
          </p:txBody>
        </p:sp>
        <p:sp>
          <p:nvSpPr>
            <p:cNvPr id="21" name="object 62"/>
            <p:cNvSpPr txBox="1"/>
            <p:nvPr/>
          </p:nvSpPr>
          <p:spPr>
            <a:xfrm>
              <a:off x="5786268" y="4322758"/>
              <a:ext cx="915977" cy="1983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zh-CN" altLang="en-US" sz="2400" b="1" dirty="0">
                  <a:solidFill>
                    <a:srgbClr val="FFFFFF"/>
                  </a:solidFill>
                  <a:latin typeface="+mn-ea"/>
                  <a:cs typeface="微软雅黑" panose="020B0503020204020204" pitchFamily="34" charset="-122"/>
                </a:rPr>
                <a:t>服务区</a:t>
              </a:r>
              <a:r>
                <a:rPr lang="en-US" altLang="zh-CN" sz="2400" b="1" dirty="0">
                  <a:solidFill>
                    <a:srgbClr val="FFFFFF"/>
                  </a:solidFill>
                  <a:latin typeface="+mn-ea"/>
                  <a:cs typeface="微软雅黑" panose="020B0503020204020204" pitchFamily="34" charset="-122"/>
                </a:rPr>
                <a:t>+</a:t>
              </a:r>
              <a:endParaRPr sz="2400" dirty="0">
                <a:latin typeface="+mn-ea"/>
                <a:cs typeface="微软雅黑" panose="020B0503020204020204" pitchFamily="34" charset="-122"/>
              </a:endParaRPr>
            </a:p>
          </p:txBody>
        </p:sp>
      </p:grpSp>
      <p:pic>
        <p:nvPicPr>
          <p:cNvPr id="22" name="Picture 2" descr="https://timgsa.baidu.com/timg?image&amp;quality=80&amp;size=b9999_10000&amp;sec=1553580980712&amp;di=7e16c452091986f19980b020fabe7289&amp;imgtype=0&amp;src=http%3A%2F%2Fn.sinaimg.cn%2Fsinacn%2Fw550h310%2F20180114%2F4e02-fyqrewi05202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71" y="4935023"/>
            <a:ext cx="2633882" cy="1484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8" descr="https://timgsa.baidu.com/timg?image&amp;quality=80&amp;size=b9999_10000&amp;sec=1553581533230&amp;di=e4cb22afb081bff2001d2bf68cd96c87&amp;imgtype=0&amp;src=http%3A%2F%2Fwww.9d-space.com%2Fattached%2Fimage%2F20171214%2F20171214142057_879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7"/>
          <a:stretch>
            <a:fillRect/>
          </a:stretch>
        </p:blipFill>
        <p:spPr bwMode="auto">
          <a:xfrm>
            <a:off x="272976" y="3867536"/>
            <a:ext cx="2443296" cy="1472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4" t="16765" r="10615"/>
          <a:stretch>
            <a:fillRect/>
          </a:stretch>
        </p:blipFill>
        <p:spPr>
          <a:xfrm>
            <a:off x="9296400" y="2955912"/>
            <a:ext cx="2634268" cy="1606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" descr="https://timgsa.baidu.com/timg?image&amp;quality=80&amp;size=b9999_10000&amp;sec=1555046938998&amp;di=e3cd6cc150f45b2bdefcf049d9c76439&amp;imgtype=0&amp;src=http%3A%2F%2Fn.sinaimg.cn%2Ftranslate%2F20160921%2F5x6w-fxvyzus223851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4" r="28019"/>
          <a:stretch>
            <a:fillRect/>
          </a:stretch>
        </p:blipFill>
        <p:spPr bwMode="auto">
          <a:xfrm>
            <a:off x="310503" y="1518183"/>
            <a:ext cx="2432697" cy="1706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4" descr="https://timgsa.baidu.com/timg?image&amp;quality=80&amp;size=b9999_10000&amp;sec=1555047113531&amp;di=d38c7322bf05b139d087c5fa660bcd97&amp;imgtype=0&amp;src=http%3A%2F%2Fzl.changzhou.gov.cn%2Fuploadfile%2Fczzl%2F2017%2F1113%2F20171113102416_1714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697" y="920249"/>
            <a:ext cx="2525971" cy="1683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文本框 26"/>
          <p:cNvSpPr txBox="1"/>
          <p:nvPr/>
        </p:nvSpPr>
        <p:spPr>
          <a:xfrm>
            <a:off x="6846278" y="5121079"/>
            <a:ext cx="389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zh-CN" alt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724400" y="4193140"/>
            <a:ext cx="389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2">
                    <a:lumMod val="50000"/>
                  </a:schemeClr>
                </a:solidFill>
              </a:rPr>
              <a:t>2</a:t>
            </a:r>
            <a:endParaRPr lang="zh-CN" alt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724400" y="2784212"/>
            <a:ext cx="389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2">
                    <a:lumMod val="50000"/>
                  </a:schemeClr>
                </a:solidFill>
              </a:rPr>
              <a:t>4</a:t>
            </a:r>
            <a:endParaRPr lang="zh-CN" alt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846277" y="2100957"/>
            <a:ext cx="389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2">
                    <a:lumMod val="50000"/>
                  </a:schemeClr>
                </a:solidFill>
              </a:rPr>
              <a:t>5</a:t>
            </a:r>
            <a:endParaRPr lang="zh-CN" alt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837968" y="3526511"/>
            <a:ext cx="389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2">
                    <a:lumMod val="50000"/>
                  </a:schemeClr>
                </a:solidFill>
              </a:rPr>
              <a:t>3</a:t>
            </a:r>
            <a:endParaRPr lang="zh-CN" alt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023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886" cy="4105275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3010383" y="4302333"/>
            <a:ext cx="6171235" cy="902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algn="dist"/>
            <a:r>
              <a:rPr lang="zh-CN" altLang="en-US" sz="5865" b="1" dirty="0" smtClean="0">
                <a:solidFill>
                  <a:schemeClr val="bg1"/>
                </a:solidFill>
                <a:cs typeface="+mn-ea"/>
                <a:sym typeface="+mn-lt"/>
              </a:rPr>
              <a:t>智慧公路</a:t>
            </a:r>
            <a:endParaRPr lang="zh-CN" altLang="en-US" sz="5865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4" name="TextBox 48"/>
          <p:cNvSpPr txBox="1"/>
          <p:nvPr/>
        </p:nvSpPr>
        <p:spPr>
          <a:xfrm>
            <a:off x="5073182" y="1822588"/>
            <a:ext cx="2045636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en-US" altLang="zh-CN" sz="12800" b="1" dirty="0" smtClean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en-GB" altLang="zh-CN" sz="1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2172" y="1646429"/>
            <a:ext cx="1174325" cy="1677247"/>
          </a:xfrm>
          <a:custGeom>
            <a:avLst/>
            <a:gdLst/>
            <a:ahLst/>
            <a:cxnLst/>
            <a:rect l="l" t="t" r="r" b="b"/>
            <a:pathLst>
              <a:path w="880744" h="1257935">
                <a:moveTo>
                  <a:pt x="0" y="0"/>
                </a:moveTo>
                <a:lnTo>
                  <a:pt x="0" y="817626"/>
                </a:lnTo>
                <a:lnTo>
                  <a:pt x="440270" y="1257934"/>
                </a:lnTo>
                <a:lnTo>
                  <a:pt x="880529" y="817626"/>
                </a:lnTo>
                <a:lnTo>
                  <a:pt x="880529" y="440308"/>
                </a:lnTo>
                <a:lnTo>
                  <a:pt x="440270" y="440308"/>
                </a:lnTo>
                <a:lnTo>
                  <a:pt x="0" y="0"/>
                </a:lnTo>
                <a:close/>
              </a:path>
              <a:path w="880744" h="1257935">
                <a:moveTo>
                  <a:pt x="880529" y="0"/>
                </a:moveTo>
                <a:lnTo>
                  <a:pt x="440270" y="440308"/>
                </a:lnTo>
                <a:lnTo>
                  <a:pt x="880529" y="440308"/>
                </a:lnTo>
                <a:lnTo>
                  <a:pt x="880529" y="0"/>
                </a:lnTo>
                <a:close/>
              </a:path>
            </a:pathLst>
          </a:custGeom>
          <a:solidFill>
            <a:srgbClr val="2755BB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2135" y="2246696"/>
            <a:ext cx="692573" cy="725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 marR="6985">
              <a:lnSpc>
                <a:spcPct val="144000"/>
              </a:lnSpc>
            </a:pPr>
            <a:r>
              <a:rPr sz="1735" b="1" spc="-7" dirty="0" err="1" smtClean="0">
                <a:solidFill>
                  <a:srgbClr val="FFFFFF"/>
                </a:solidFill>
                <a:cs typeface="+mn-ea"/>
                <a:sym typeface="+mn-lt"/>
              </a:rPr>
              <a:t>大开</a:t>
            </a:r>
            <a:r>
              <a:rPr lang="zh-CN" altLang="en-US" sz="1735" b="1" spc="-7" dirty="0" smtClean="0">
                <a:solidFill>
                  <a:srgbClr val="FFFFFF"/>
                </a:solidFill>
                <a:cs typeface="+mn-ea"/>
                <a:sym typeface="+mn-lt"/>
              </a:rPr>
              <a:t>发</a:t>
            </a:r>
            <a:r>
              <a:rPr sz="1735" b="1" spc="-7" dirty="0" smtClean="0">
                <a:solidFill>
                  <a:srgbClr val="FFFFFF"/>
                </a:solidFill>
                <a:cs typeface="+mn-ea"/>
                <a:sym typeface="+mn-lt"/>
              </a:rPr>
              <a:t>  </a:t>
            </a:r>
            <a:r>
              <a:rPr sz="1735" b="1" spc="-7" dirty="0">
                <a:solidFill>
                  <a:srgbClr val="FFFFFF"/>
                </a:solidFill>
                <a:cs typeface="+mn-ea"/>
                <a:sym typeface="+mn-lt"/>
              </a:rPr>
              <a:t>少保护</a:t>
            </a:r>
            <a:endParaRPr sz="1735" b="1" dirty="0">
              <a:cs typeface="+mn-ea"/>
              <a:sym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96212" y="1646429"/>
            <a:ext cx="5866553" cy="1091353"/>
          </a:xfrm>
          <a:custGeom>
            <a:avLst/>
            <a:gdLst/>
            <a:ahLst/>
            <a:cxnLst/>
            <a:rect l="l" t="t" r="r" b="b"/>
            <a:pathLst>
              <a:path w="4399915" h="818514">
                <a:moveTo>
                  <a:pt x="4263390" y="0"/>
                </a:moveTo>
                <a:lnTo>
                  <a:pt x="0" y="0"/>
                </a:lnTo>
                <a:lnTo>
                  <a:pt x="0" y="818006"/>
                </a:lnTo>
                <a:lnTo>
                  <a:pt x="4263390" y="818006"/>
                </a:lnTo>
                <a:lnTo>
                  <a:pt x="4306494" y="811064"/>
                </a:lnTo>
                <a:lnTo>
                  <a:pt x="4343936" y="791729"/>
                </a:lnTo>
                <a:lnTo>
                  <a:pt x="4373465" y="762237"/>
                </a:lnTo>
                <a:lnTo>
                  <a:pt x="4392832" y="724827"/>
                </a:lnTo>
                <a:lnTo>
                  <a:pt x="4399788" y="681735"/>
                </a:lnTo>
                <a:lnTo>
                  <a:pt x="4399788" y="136398"/>
                </a:lnTo>
                <a:lnTo>
                  <a:pt x="4392832" y="93293"/>
                </a:lnTo>
                <a:lnTo>
                  <a:pt x="4373465" y="55851"/>
                </a:lnTo>
                <a:lnTo>
                  <a:pt x="4343936" y="26322"/>
                </a:lnTo>
                <a:lnTo>
                  <a:pt x="4306494" y="6955"/>
                </a:lnTo>
                <a:lnTo>
                  <a:pt x="42633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96212" y="1646429"/>
            <a:ext cx="5866553" cy="1091353"/>
          </a:xfrm>
          <a:custGeom>
            <a:avLst/>
            <a:gdLst/>
            <a:ahLst/>
            <a:cxnLst/>
            <a:rect l="l" t="t" r="r" b="b"/>
            <a:pathLst>
              <a:path w="4399915" h="818514">
                <a:moveTo>
                  <a:pt x="4399788" y="136398"/>
                </a:moveTo>
                <a:lnTo>
                  <a:pt x="4399788" y="681735"/>
                </a:lnTo>
                <a:lnTo>
                  <a:pt x="4392832" y="724827"/>
                </a:lnTo>
                <a:lnTo>
                  <a:pt x="4373465" y="762237"/>
                </a:lnTo>
                <a:lnTo>
                  <a:pt x="4343936" y="791729"/>
                </a:lnTo>
                <a:lnTo>
                  <a:pt x="4306494" y="811064"/>
                </a:lnTo>
                <a:lnTo>
                  <a:pt x="4263390" y="818006"/>
                </a:lnTo>
                <a:lnTo>
                  <a:pt x="0" y="818006"/>
                </a:lnTo>
                <a:lnTo>
                  <a:pt x="0" y="0"/>
                </a:lnTo>
                <a:lnTo>
                  <a:pt x="4263390" y="0"/>
                </a:lnTo>
                <a:lnTo>
                  <a:pt x="4306494" y="6955"/>
                </a:lnTo>
                <a:lnTo>
                  <a:pt x="4343936" y="26322"/>
                </a:lnTo>
                <a:lnTo>
                  <a:pt x="4373465" y="55851"/>
                </a:lnTo>
                <a:lnTo>
                  <a:pt x="4392832" y="93293"/>
                </a:lnTo>
                <a:lnTo>
                  <a:pt x="4399788" y="136398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rgbClr val="2D5DC6"/>
            </a:solidFill>
          </a:ln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02893" y="1851661"/>
            <a:ext cx="5018193" cy="9292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2895" indent="-285750">
              <a:buClr>
                <a:srgbClr val="002060"/>
              </a:buClr>
              <a:buFont typeface="Wingdings" panose="05000000000000000000" pitchFamily="2" charset="2"/>
              <a:buChar char="u"/>
            </a:pPr>
            <a:r>
              <a:rPr sz="1735" spc="-7" dirty="0" err="1" smtClean="0">
                <a:cs typeface="+mn-ea"/>
                <a:sym typeface="+mn-lt"/>
              </a:rPr>
              <a:t>用绿水青山去换金山银山</a:t>
            </a:r>
            <a:endParaRPr sz="1735" dirty="0">
              <a:cs typeface="+mn-ea"/>
              <a:sym typeface="+mn-lt"/>
            </a:endParaRPr>
          </a:p>
          <a:p>
            <a:pPr marL="302895" indent="-285750">
              <a:spcBef>
                <a:spcPts val="1040"/>
              </a:spcBef>
              <a:buClr>
                <a:srgbClr val="002060"/>
              </a:buClr>
              <a:buFont typeface="Wingdings" panose="05000000000000000000" pitchFamily="2" charset="2"/>
              <a:buChar char="u"/>
            </a:pPr>
            <a:r>
              <a:rPr sz="1735" spc="-7" dirty="0" err="1" smtClean="0">
                <a:cs typeface="+mn-ea"/>
                <a:sym typeface="+mn-lt"/>
              </a:rPr>
              <a:t>为追求经济</a:t>
            </a:r>
            <a:r>
              <a:rPr lang="zh-CN" altLang="en-US" sz="1735" spc="-7" dirty="0" smtClean="0">
                <a:cs typeface="+mn-ea"/>
                <a:sym typeface="+mn-lt"/>
              </a:rPr>
              <a:t>发</a:t>
            </a:r>
            <a:r>
              <a:rPr sz="1735" spc="-7" dirty="0" smtClean="0">
                <a:cs typeface="+mn-ea"/>
                <a:sym typeface="+mn-lt"/>
              </a:rPr>
              <a:t>展，</a:t>
            </a:r>
            <a:r>
              <a:rPr lang="zh-CN" altLang="en-US" sz="1735" spc="-7" dirty="0">
                <a:cs typeface="+mn-ea"/>
                <a:sym typeface="+mn-lt"/>
              </a:rPr>
              <a:t>不</a:t>
            </a:r>
            <a:r>
              <a:rPr sz="1735" spc="-7" dirty="0" err="1" smtClean="0">
                <a:cs typeface="+mn-ea"/>
                <a:sym typeface="+mn-lt"/>
              </a:rPr>
              <a:t>考虑</a:t>
            </a:r>
            <a:r>
              <a:rPr lang="zh-CN" altLang="en-US" sz="1735" spc="-7" dirty="0" smtClean="0">
                <a:cs typeface="+mn-ea"/>
                <a:sym typeface="+mn-lt"/>
              </a:rPr>
              <a:t>或很</a:t>
            </a:r>
            <a:r>
              <a:rPr sz="1735" spc="-7" dirty="0" err="1" smtClean="0">
                <a:cs typeface="+mn-ea"/>
                <a:sym typeface="+mn-lt"/>
              </a:rPr>
              <a:t>少考虑环境承载力</a:t>
            </a:r>
            <a:r>
              <a:rPr sz="1735" spc="-7" dirty="0">
                <a:cs typeface="+mn-ea"/>
                <a:sym typeface="+mn-lt"/>
              </a:rPr>
              <a:t>。</a:t>
            </a:r>
            <a:endParaRPr sz="1735" dirty="0">
              <a:cs typeface="+mn-ea"/>
              <a:sym typeface="+mn-l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22172" y="3057822"/>
            <a:ext cx="1174325" cy="1677247"/>
          </a:xfrm>
          <a:custGeom>
            <a:avLst/>
            <a:gdLst/>
            <a:ahLst/>
            <a:cxnLst/>
            <a:rect l="l" t="t" r="r" b="b"/>
            <a:pathLst>
              <a:path w="880744" h="1257935">
                <a:moveTo>
                  <a:pt x="0" y="0"/>
                </a:moveTo>
                <a:lnTo>
                  <a:pt x="0" y="817626"/>
                </a:lnTo>
                <a:lnTo>
                  <a:pt x="440270" y="1257934"/>
                </a:lnTo>
                <a:lnTo>
                  <a:pt x="880529" y="817626"/>
                </a:lnTo>
                <a:lnTo>
                  <a:pt x="880529" y="440308"/>
                </a:lnTo>
                <a:lnTo>
                  <a:pt x="440270" y="440308"/>
                </a:lnTo>
                <a:lnTo>
                  <a:pt x="0" y="0"/>
                </a:lnTo>
                <a:close/>
              </a:path>
              <a:path w="880744" h="1257935">
                <a:moveTo>
                  <a:pt x="880529" y="0"/>
                </a:moveTo>
                <a:lnTo>
                  <a:pt x="440270" y="440308"/>
                </a:lnTo>
                <a:lnTo>
                  <a:pt x="880529" y="440308"/>
                </a:lnTo>
                <a:lnTo>
                  <a:pt x="880529" y="0"/>
                </a:lnTo>
                <a:close/>
              </a:path>
            </a:pathLst>
          </a:custGeom>
          <a:solidFill>
            <a:srgbClr val="517CDB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2135" y="3711400"/>
            <a:ext cx="692573" cy="635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/>
            <a:r>
              <a:rPr sz="1735" b="1" spc="-7" dirty="0" err="1" smtClean="0">
                <a:solidFill>
                  <a:srgbClr val="FFFFFF"/>
                </a:solidFill>
                <a:cs typeface="+mn-ea"/>
                <a:sym typeface="+mn-lt"/>
              </a:rPr>
              <a:t>边开</a:t>
            </a:r>
            <a:r>
              <a:rPr lang="zh-CN" altLang="en-US" sz="1735" b="1" spc="-7" dirty="0" smtClean="0">
                <a:solidFill>
                  <a:srgbClr val="FFFFFF"/>
                </a:solidFill>
                <a:cs typeface="+mn-ea"/>
                <a:sym typeface="+mn-lt"/>
              </a:rPr>
              <a:t>发</a:t>
            </a:r>
            <a:endParaRPr sz="1735" b="1" dirty="0">
              <a:cs typeface="+mn-ea"/>
              <a:sym typeface="+mn-lt"/>
            </a:endParaRPr>
          </a:p>
          <a:p>
            <a:pPr marL="17145">
              <a:spcBef>
                <a:spcPts val="835"/>
              </a:spcBef>
            </a:pPr>
            <a:r>
              <a:rPr sz="1735" b="1" spc="-13" dirty="0">
                <a:solidFill>
                  <a:srgbClr val="FFFFFF"/>
                </a:solidFill>
                <a:cs typeface="+mn-ea"/>
                <a:sym typeface="+mn-lt"/>
              </a:rPr>
              <a:t>边保护</a:t>
            </a:r>
            <a:endParaRPr sz="1735" b="1" dirty="0">
              <a:cs typeface="+mn-ea"/>
              <a:sym typeface="+mn-l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96212" y="3057821"/>
            <a:ext cx="5866553" cy="1090507"/>
          </a:xfrm>
          <a:custGeom>
            <a:avLst/>
            <a:gdLst/>
            <a:ahLst/>
            <a:cxnLst/>
            <a:rect l="l" t="t" r="r" b="b"/>
            <a:pathLst>
              <a:path w="4399915" h="817880">
                <a:moveTo>
                  <a:pt x="4263517" y="0"/>
                </a:moveTo>
                <a:lnTo>
                  <a:pt x="0" y="0"/>
                </a:lnTo>
                <a:lnTo>
                  <a:pt x="0" y="817626"/>
                </a:lnTo>
                <a:lnTo>
                  <a:pt x="4263517" y="817626"/>
                </a:lnTo>
                <a:lnTo>
                  <a:pt x="4306559" y="810683"/>
                </a:lnTo>
                <a:lnTo>
                  <a:pt x="4343963" y="791348"/>
                </a:lnTo>
                <a:lnTo>
                  <a:pt x="4373473" y="761856"/>
                </a:lnTo>
                <a:lnTo>
                  <a:pt x="4392833" y="724446"/>
                </a:lnTo>
                <a:lnTo>
                  <a:pt x="4399788" y="681354"/>
                </a:lnTo>
                <a:lnTo>
                  <a:pt x="4399788" y="136270"/>
                </a:lnTo>
                <a:lnTo>
                  <a:pt x="4392833" y="93179"/>
                </a:lnTo>
                <a:lnTo>
                  <a:pt x="4373473" y="55769"/>
                </a:lnTo>
                <a:lnTo>
                  <a:pt x="4343963" y="26277"/>
                </a:lnTo>
                <a:lnTo>
                  <a:pt x="4306559" y="6942"/>
                </a:lnTo>
                <a:lnTo>
                  <a:pt x="4263517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517CDB"/>
            </a:solidFill>
          </a:ln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96212" y="3057821"/>
            <a:ext cx="5866553" cy="1090507"/>
          </a:xfrm>
          <a:custGeom>
            <a:avLst/>
            <a:gdLst/>
            <a:ahLst/>
            <a:cxnLst/>
            <a:rect l="l" t="t" r="r" b="b"/>
            <a:pathLst>
              <a:path w="4399915" h="817880">
                <a:moveTo>
                  <a:pt x="4399788" y="136270"/>
                </a:moveTo>
                <a:lnTo>
                  <a:pt x="4399788" y="681354"/>
                </a:lnTo>
                <a:lnTo>
                  <a:pt x="4392833" y="724446"/>
                </a:lnTo>
                <a:lnTo>
                  <a:pt x="4373473" y="761856"/>
                </a:lnTo>
                <a:lnTo>
                  <a:pt x="4343963" y="791348"/>
                </a:lnTo>
                <a:lnTo>
                  <a:pt x="4306559" y="810683"/>
                </a:lnTo>
                <a:lnTo>
                  <a:pt x="4263517" y="817626"/>
                </a:lnTo>
                <a:lnTo>
                  <a:pt x="0" y="817626"/>
                </a:lnTo>
                <a:lnTo>
                  <a:pt x="0" y="0"/>
                </a:lnTo>
                <a:lnTo>
                  <a:pt x="4263517" y="0"/>
                </a:lnTo>
                <a:lnTo>
                  <a:pt x="4306559" y="6942"/>
                </a:lnTo>
                <a:lnTo>
                  <a:pt x="4343963" y="26277"/>
                </a:lnTo>
                <a:lnTo>
                  <a:pt x="4373473" y="55769"/>
                </a:lnTo>
                <a:lnTo>
                  <a:pt x="4392833" y="93179"/>
                </a:lnTo>
                <a:lnTo>
                  <a:pt x="4399788" y="136270"/>
                </a:lnTo>
                <a:close/>
              </a:path>
            </a:pathLst>
          </a:custGeom>
          <a:ln w="254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22172" y="4469214"/>
            <a:ext cx="1174325" cy="1677247"/>
          </a:xfrm>
          <a:custGeom>
            <a:avLst/>
            <a:gdLst/>
            <a:ahLst/>
            <a:cxnLst/>
            <a:rect l="l" t="t" r="r" b="b"/>
            <a:pathLst>
              <a:path w="880744" h="1257935">
                <a:moveTo>
                  <a:pt x="0" y="0"/>
                </a:moveTo>
                <a:lnTo>
                  <a:pt x="0" y="817626"/>
                </a:lnTo>
                <a:lnTo>
                  <a:pt x="440270" y="1257896"/>
                </a:lnTo>
                <a:lnTo>
                  <a:pt x="880529" y="817626"/>
                </a:lnTo>
                <a:lnTo>
                  <a:pt x="880529" y="440308"/>
                </a:lnTo>
                <a:lnTo>
                  <a:pt x="440270" y="440308"/>
                </a:lnTo>
                <a:lnTo>
                  <a:pt x="0" y="0"/>
                </a:lnTo>
                <a:close/>
              </a:path>
              <a:path w="880744" h="1257935">
                <a:moveTo>
                  <a:pt x="880529" y="0"/>
                </a:moveTo>
                <a:lnTo>
                  <a:pt x="440270" y="440308"/>
                </a:lnTo>
                <a:lnTo>
                  <a:pt x="880529" y="440308"/>
                </a:lnTo>
                <a:lnTo>
                  <a:pt x="880529" y="0"/>
                </a:lnTo>
                <a:close/>
              </a:path>
            </a:pathLst>
          </a:custGeom>
          <a:solidFill>
            <a:srgbClr val="5B9BD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2135" y="5026898"/>
            <a:ext cx="692573" cy="7071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 marR="6985">
              <a:lnSpc>
                <a:spcPct val="140000"/>
              </a:lnSpc>
            </a:pPr>
            <a:r>
              <a:rPr sz="1735" b="1" spc="-7" dirty="0" err="1">
                <a:solidFill>
                  <a:srgbClr val="FFFFFF"/>
                </a:solidFill>
                <a:cs typeface="+mn-ea"/>
                <a:sym typeface="+mn-lt"/>
              </a:rPr>
              <a:t>大保护</a:t>
            </a:r>
            <a:r>
              <a:rPr sz="1735" b="1" spc="-7" dirty="0">
                <a:solidFill>
                  <a:srgbClr val="FFFFFF"/>
                </a:solidFill>
                <a:cs typeface="+mn-ea"/>
                <a:sym typeface="+mn-lt"/>
              </a:rPr>
              <a:t>  </a:t>
            </a:r>
            <a:r>
              <a:rPr sz="1735" b="1" spc="-7" dirty="0" err="1" smtClean="0">
                <a:solidFill>
                  <a:srgbClr val="FFFFFF"/>
                </a:solidFill>
                <a:cs typeface="+mn-ea"/>
                <a:sym typeface="+mn-lt"/>
              </a:rPr>
              <a:t>少开</a:t>
            </a:r>
            <a:r>
              <a:rPr lang="zh-CN" altLang="en-US" sz="1735" b="1" spc="-7" dirty="0" smtClean="0">
                <a:solidFill>
                  <a:srgbClr val="FFFFFF"/>
                </a:solidFill>
                <a:cs typeface="+mn-ea"/>
                <a:sym typeface="+mn-lt"/>
              </a:rPr>
              <a:t>发</a:t>
            </a:r>
            <a:endParaRPr sz="1735" b="1" dirty="0">
              <a:cs typeface="+mn-ea"/>
              <a:sym typeface="+mn-l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96212" y="4469213"/>
            <a:ext cx="5866553" cy="1090507"/>
          </a:xfrm>
          <a:custGeom>
            <a:avLst/>
            <a:gdLst/>
            <a:ahLst/>
            <a:cxnLst/>
            <a:rect l="l" t="t" r="r" b="b"/>
            <a:pathLst>
              <a:path w="4399915" h="817879">
                <a:moveTo>
                  <a:pt x="4263517" y="0"/>
                </a:moveTo>
                <a:lnTo>
                  <a:pt x="0" y="0"/>
                </a:lnTo>
                <a:lnTo>
                  <a:pt x="0" y="817626"/>
                </a:lnTo>
                <a:lnTo>
                  <a:pt x="4263517" y="817626"/>
                </a:lnTo>
                <a:lnTo>
                  <a:pt x="4306559" y="810678"/>
                </a:lnTo>
                <a:lnTo>
                  <a:pt x="4343963" y="791332"/>
                </a:lnTo>
                <a:lnTo>
                  <a:pt x="4373473" y="761832"/>
                </a:lnTo>
                <a:lnTo>
                  <a:pt x="4392833" y="724420"/>
                </a:lnTo>
                <a:lnTo>
                  <a:pt x="4399788" y="681342"/>
                </a:lnTo>
                <a:lnTo>
                  <a:pt x="4399788" y="136270"/>
                </a:lnTo>
                <a:lnTo>
                  <a:pt x="4392833" y="93179"/>
                </a:lnTo>
                <a:lnTo>
                  <a:pt x="4373473" y="55769"/>
                </a:lnTo>
                <a:lnTo>
                  <a:pt x="4343963" y="26277"/>
                </a:lnTo>
                <a:lnTo>
                  <a:pt x="4306559" y="6942"/>
                </a:lnTo>
                <a:lnTo>
                  <a:pt x="42635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696212" y="4469213"/>
            <a:ext cx="5866553" cy="1090507"/>
          </a:xfrm>
          <a:custGeom>
            <a:avLst/>
            <a:gdLst/>
            <a:ahLst/>
            <a:cxnLst/>
            <a:rect l="l" t="t" r="r" b="b"/>
            <a:pathLst>
              <a:path w="4399915" h="817879">
                <a:moveTo>
                  <a:pt x="4399788" y="136270"/>
                </a:moveTo>
                <a:lnTo>
                  <a:pt x="4399788" y="681342"/>
                </a:lnTo>
                <a:lnTo>
                  <a:pt x="4392833" y="724420"/>
                </a:lnTo>
                <a:lnTo>
                  <a:pt x="4373473" y="761832"/>
                </a:lnTo>
                <a:lnTo>
                  <a:pt x="4343963" y="791332"/>
                </a:lnTo>
                <a:lnTo>
                  <a:pt x="4306559" y="810678"/>
                </a:lnTo>
                <a:lnTo>
                  <a:pt x="4263517" y="817626"/>
                </a:lnTo>
                <a:lnTo>
                  <a:pt x="0" y="817626"/>
                </a:lnTo>
                <a:lnTo>
                  <a:pt x="0" y="0"/>
                </a:lnTo>
                <a:lnTo>
                  <a:pt x="4263517" y="0"/>
                </a:lnTo>
                <a:lnTo>
                  <a:pt x="4306559" y="6942"/>
                </a:lnTo>
                <a:lnTo>
                  <a:pt x="4343963" y="26277"/>
                </a:lnTo>
                <a:lnTo>
                  <a:pt x="4373473" y="55769"/>
                </a:lnTo>
                <a:lnTo>
                  <a:pt x="4392833" y="93179"/>
                </a:lnTo>
                <a:lnTo>
                  <a:pt x="4399788" y="136270"/>
                </a:lnTo>
                <a:close/>
              </a:path>
            </a:pathLst>
          </a:custGeom>
          <a:ln w="254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2400">
              <a:cs typeface="+mn-ea"/>
              <a:sym typeface="+mn-l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02804" y="5067710"/>
            <a:ext cx="4145639" cy="748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 algn="ctr">
              <a:tabLst>
                <a:tab pos="1412875" algn="l"/>
                <a:tab pos="2302510" algn="l"/>
              </a:tabLst>
            </a:pPr>
            <a:r>
              <a:rPr sz="2800" b="1" spc="-7" dirty="0" err="1" smtClean="0">
                <a:solidFill>
                  <a:srgbClr val="92D050"/>
                </a:solidFill>
                <a:cs typeface="+mn-ea"/>
                <a:sym typeface="+mn-lt"/>
              </a:rPr>
              <a:t>绿水青</a:t>
            </a:r>
            <a:r>
              <a:rPr sz="2800" b="1" dirty="0" err="1" smtClean="0">
                <a:solidFill>
                  <a:srgbClr val="92D050"/>
                </a:solidFill>
                <a:cs typeface="+mn-ea"/>
                <a:sym typeface="+mn-lt"/>
              </a:rPr>
              <a:t>山</a:t>
            </a:r>
            <a:r>
              <a:rPr 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 </a:t>
            </a:r>
            <a:r>
              <a:rPr sz="2000" b="1" spc="-7" dirty="0" err="1" smtClean="0">
                <a:solidFill>
                  <a:schemeClr val="bg1"/>
                </a:solidFill>
                <a:cs typeface="+mn-ea"/>
                <a:sym typeface="+mn-lt"/>
              </a:rPr>
              <a:t>就</a:t>
            </a:r>
            <a:r>
              <a:rPr sz="2000" b="1" dirty="0" err="1" smtClean="0">
                <a:solidFill>
                  <a:schemeClr val="bg1"/>
                </a:solidFill>
                <a:cs typeface="+mn-ea"/>
                <a:sym typeface="+mn-lt"/>
              </a:rPr>
              <a:t>是</a:t>
            </a:r>
            <a:r>
              <a:rPr lang="en-US" sz="2000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sz="2800" b="1" spc="-7" dirty="0" err="1" smtClean="0">
                <a:solidFill>
                  <a:srgbClr val="FFC000"/>
                </a:solidFill>
                <a:cs typeface="+mn-ea"/>
                <a:sym typeface="+mn-lt"/>
              </a:rPr>
              <a:t>金山银山</a:t>
            </a:r>
            <a:endParaRPr sz="2800" b="1" dirty="0">
              <a:solidFill>
                <a:srgbClr val="FFC000"/>
              </a:solidFill>
              <a:cs typeface="+mn-ea"/>
              <a:sym typeface="+mn-lt"/>
            </a:endParaRPr>
          </a:p>
          <a:p>
            <a:pPr>
              <a:spcBef>
                <a:spcPts val="25"/>
              </a:spcBef>
            </a:pPr>
            <a:endParaRPr sz="2065" b="1" dirty="0">
              <a:solidFill>
                <a:srgbClr val="FFC000"/>
              </a:solidFill>
              <a:cs typeface="+mn-ea"/>
              <a:sym typeface="+mn-l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02893" y="4161874"/>
            <a:ext cx="5678593" cy="1352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4625"/>
            <a:r>
              <a:rPr sz="2000" b="1" spc="-7" dirty="0">
                <a:solidFill>
                  <a:srgbClr val="FFFF00"/>
                </a:solidFill>
                <a:cs typeface="+mn-ea"/>
                <a:sym typeface="+mn-lt"/>
              </a:rPr>
              <a:t>2017年</a:t>
            </a:r>
            <a:endParaRPr sz="2000" b="1" dirty="0">
              <a:solidFill>
                <a:srgbClr val="FFFF00"/>
              </a:solidFill>
              <a:cs typeface="+mn-ea"/>
              <a:sym typeface="+mn-lt"/>
            </a:endParaRPr>
          </a:p>
          <a:p>
            <a:pPr marL="302895" indent="-285750">
              <a:spcBef>
                <a:spcPts val="300"/>
              </a:spcBef>
              <a:buClr>
                <a:srgbClr val="002060"/>
              </a:buClr>
              <a:buFont typeface="Wingdings" panose="05000000000000000000" pitchFamily="2" charset="2"/>
              <a:buChar char="u"/>
            </a:pPr>
            <a:r>
              <a:rPr sz="1735" spc="-7" dirty="0" err="1" smtClean="0">
                <a:cs typeface="+mn-ea"/>
                <a:sym typeface="+mn-lt"/>
              </a:rPr>
              <a:t>绿水青山就是金山银山</a:t>
            </a:r>
            <a:endParaRPr sz="1735" dirty="0">
              <a:cs typeface="+mn-ea"/>
              <a:sym typeface="+mn-lt"/>
            </a:endParaRPr>
          </a:p>
          <a:p>
            <a:pPr marL="302895" marR="6985" indent="-285750">
              <a:lnSpc>
                <a:spcPct val="129000"/>
              </a:lnSpc>
              <a:spcBef>
                <a:spcPts val="425"/>
              </a:spcBef>
              <a:buClr>
                <a:srgbClr val="002060"/>
              </a:buClr>
              <a:buFont typeface="Wingdings" panose="05000000000000000000" pitchFamily="2" charset="2"/>
              <a:buChar char="u"/>
            </a:pPr>
            <a:r>
              <a:rPr sz="1735" spc="-7" dirty="0" err="1" smtClean="0">
                <a:cs typeface="+mn-ea"/>
                <a:sym typeface="+mn-lt"/>
              </a:rPr>
              <a:t>生态优势可以变成经济优势</a:t>
            </a:r>
            <a:r>
              <a:rPr sz="1735" spc="-7" dirty="0" smtClean="0">
                <a:cs typeface="+mn-ea"/>
                <a:sym typeface="+mn-lt"/>
              </a:rPr>
              <a:t>、</a:t>
            </a:r>
            <a:r>
              <a:rPr lang="zh-CN" altLang="en-US" sz="1735" spc="-7" dirty="0" smtClean="0">
                <a:cs typeface="+mn-ea"/>
                <a:sym typeface="+mn-lt"/>
              </a:rPr>
              <a:t>发</a:t>
            </a:r>
            <a:r>
              <a:rPr sz="1735" spc="-7" dirty="0" err="1" smtClean="0">
                <a:cs typeface="+mn-ea"/>
                <a:sym typeface="+mn-lt"/>
              </a:rPr>
              <a:t>展优势</a:t>
            </a:r>
            <a:r>
              <a:rPr sz="1735" spc="-7" dirty="0" err="1">
                <a:cs typeface="+mn-ea"/>
                <a:sym typeface="+mn-lt"/>
              </a:rPr>
              <a:t>，</a:t>
            </a:r>
            <a:r>
              <a:rPr sz="1735" spc="-7" dirty="0" err="1" smtClean="0">
                <a:cs typeface="+mn-ea"/>
                <a:sym typeface="+mn-lt"/>
              </a:rPr>
              <a:t>绿水青山是长远</a:t>
            </a:r>
            <a:r>
              <a:rPr lang="zh-CN" altLang="en-US" sz="1735" spc="-7" dirty="0" smtClean="0">
                <a:cs typeface="+mn-ea"/>
                <a:sym typeface="+mn-lt"/>
              </a:rPr>
              <a:t>发</a:t>
            </a:r>
            <a:r>
              <a:rPr sz="1735" spc="-7" dirty="0" err="1" smtClean="0">
                <a:cs typeface="+mn-ea"/>
                <a:sym typeface="+mn-lt"/>
              </a:rPr>
              <a:t>展的最大本钱</a:t>
            </a:r>
            <a:endParaRPr sz="1735" dirty="0">
              <a:cs typeface="+mn-ea"/>
              <a:sym typeface="+mn-l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802893" y="2737103"/>
            <a:ext cx="5293232" cy="11880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4625"/>
            <a:r>
              <a:rPr sz="2000" b="1" spc="-7" dirty="0">
                <a:solidFill>
                  <a:srgbClr val="FFFF00"/>
                </a:solidFill>
                <a:cs typeface="+mn-ea"/>
                <a:sym typeface="+mn-lt"/>
              </a:rPr>
              <a:t>1993年</a:t>
            </a:r>
            <a:endParaRPr sz="2000" b="1" dirty="0">
              <a:solidFill>
                <a:srgbClr val="FFFF00"/>
              </a:solidFill>
              <a:cs typeface="+mn-ea"/>
              <a:sym typeface="+mn-lt"/>
            </a:endParaRPr>
          </a:p>
          <a:p>
            <a:pPr marL="302895" indent="-285750">
              <a:spcBef>
                <a:spcPts val="1740"/>
              </a:spcBef>
              <a:buClr>
                <a:srgbClr val="002060"/>
              </a:buClr>
              <a:buFont typeface="Wingdings" panose="05000000000000000000" pitchFamily="2" charset="2"/>
              <a:buChar char="u"/>
            </a:pPr>
            <a:r>
              <a:rPr sz="1735" spc="-13" dirty="0" err="1" smtClean="0">
                <a:cs typeface="+mn-ea"/>
                <a:sym typeface="+mn-lt"/>
              </a:rPr>
              <a:t>既要金山银山</a:t>
            </a:r>
            <a:r>
              <a:rPr sz="1735" spc="-13" dirty="0" err="1">
                <a:cs typeface="+mn-ea"/>
                <a:sym typeface="+mn-lt"/>
              </a:rPr>
              <a:t>，也要保住绿水青山</a:t>
            </a:r>
            <a:endParaRPr sz="1735" dirty="0">
              <a:cs typeface="+mn-ea"/>
              <a:sym typeface="+mn-lt"/>
            </a:endParaRPr>
          </a:p>
          <a:p>
            <a:pPr marL="302895" indent="-285750">
              <a:spcBef>
                <a:spcPts val="1040"/>
              </a:spcBef>
              <a:buClr>
                <a:srgbClr val="002060"/>
              </a:buClr>
              <a:buFont typeface="Wingdings" panose="05000000000000000000" pitchFamily="2" charset="2"/>
              <a:buChar char="u"/>
            </a:pPr>
            <a:r>
              <a:rPr sz="1735" spc="-7" dirty="0" err="1" smtClean="0">
                <a:cs typeface="+mn-ea"/>
                <a:sym typeface="+mn-lt"/>
              </a:rPr>
              <a:t>经济</a:t>
            </a:r>
            <a:r>
              <a:rPr lang="zh-CN" altLang="en-US" sz="1735" spc="-7" dirty="0" smtClean="0">
                <a:cs typeface="+mn-ea"/>
                <a:sym typeface="+mn-lt"/>
              </a:rPr>
              <a:t>发</a:t>
            </a:r>
            <a:r>
              <a:rPr sz="1735" spc="-7" dirty="0" err="1" smtClean="0">
                <a:cs typeface="+mn-ea"/>
                <a:sym typeface="+mn-lt"/>
              </a:rPr>
              <a:t>展和资源匮乏</a:t>
            </a:r>
            <a:r>
              <a:rPr sz="1735" spc="-7" dirty="0" err="1">
                <a:cs typeface="+mn-ea"/>
                <a:sym typeface="+mn-lt"/>
              </a:rPr>
              <a:t>、</a:t>
            </a:r>
            <a:r>
              <a:rPr sz="1735" spc="-7" dirty="0" err="1" smtClean="0">
                <a:cs typeface="+mn-ea"/>
                <a:sym typeface="+mn-lt"/>
              </a:rPr>
              <a:t>环境恶化之间的矛盾凸显</a:t>
            </a:r>
            <a:endParaRPr sz="1735" dirty="0">
              <a:cs typeface="+mn-ea"/>
              <a:sym typeface="+mn-l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60540" y="1310302"/>
            <a:ext cx="99221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/>
            <a:r>
              <a:rPr sz="2000" b="1" spc="-7" dirty="0">
                <a:solidFill>
                  <a:srgbClr val="FFFF00"/>
                </a:solidFill>
                <a:cs typeface="+mn-ea"/>
                <a:sym typeface="+mn-lt"/>
              </a:rPr>
              <a:t>197</a:t>
            </a:r>
            <a:r>
              <a:rPr sz="2000" b="1" spc="-13" dirty="0">
                <a:solidFill>
                  <a:srgbClr val="FFFF00"/>
                </a:solidFill>
                <a:cs typeface="+mn-ea"/>
                <a:sym typeface="+mn-lt"/>
              </a:rPr>
              <a:t>8</a:t>
            </a:r>
            <a:r>
              <a:rPr sz="2000" b="1" dirty="0">
                <a:solidFill>
                  <a:srgbClr val="FFFF00"/>
                </a:solidFill>
                <a:cs typeface="+mn-ea"/>
                <a:sym typeface="+mn-lt"/>
              </a:rPr>
              <a:t>年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2"/>
          <a:srcRect t="10125" b="1"/>
          <a:stretch>
            <a:fillRect/>
          </a:stretch>
        </p:blipFill>
        <p:spPr>
          <a:xfrm>
            <a:off x="7802804" y="1603331"/>
            <a:ext cx="4145639" cy="3106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5" name="object 2"/>
          <p:cNvSpPr txBox="1"/>
          <p:nvPr/>
        </p:nvSpPr>
        <p:spPr>
          <a:xfrm>
            <a:off x="1495058" y="479302"/>
            <a:ext cx="959878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7145" algn="just"/>
            <a:r>
              <a:rPr lang="zh-CN" altLang="en-US" sz="3200" b="1" dirty="0" smtClean="0">
                <a:solidFill>
                  <a:srgbClr val="00B0F0"/>
                </a:solidFill>
                <a:latin typeface="+mn-ea"/>
                <a:cs typeface="+mn-ea"/>
                <a:sym typeface="+mn-lt"/>
              </a:rPr>
              <a:t>背 景</a:t>
            </a:r>
            <a:endParaRPr sz="3200" b="1" dirty="0">
              <a:solidFill>
                <a:srgbClr val="00B0F0"/>
              </a:solidFill>
              <a:latin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2192000" cy="3515741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57" name="object 9"/>
          <p:cNvSpPr/>
          <p:nvPr/>
        </p:nvSpPr>
        <p:spPr>
          <a:xfrm>
            <a:off x="120916" y="3804556"/>
            <a:ext cx="395507" cy="2696391"/>
          </a:xfrm>
          <a:custGeom>
            <a:avLst/>
            <a:gdLst/>
            <a:ahLst/>
            <a:cxnLst/>
            <a:rect l="l" t="t" r="r" b="b"/>
            <a:pathLst>
              <a:path w="455930" h="3108325">
                <a:moveTo>
                  <a:pt x="0" y="3108071"/>
                </a:moveTo>
                <a:lnTo>
                  <a:pt x="455485" y="3108071"/>
                </a:lnTo>
                <a:lnTo>
                  <a:pt x="455485" y="0"/>
                </a:lnTo>
                <a:lnTo>
                  <a:pt x="0" y="0"/>
                </a:lnTo>
                <a:lnTo>
                  <a:pt x="0" y="3108071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60" name="object 12"/>
          <p:cNvSpPr txBox="1"/>
          <p:nvPr/>
        </p:nvSpPr>
        <p:spPr>
          <a:xfrm>
            <a:off x="736283" y="4951146"/>
            <a:ext cx="2752141" cy="396000"/>
          </a:xfrm>
          <a:prstGeom prst="rect">
            <a:avLst/>
          </a:prstGeom>
          <a:solidFill>
            <a:srgbClr val="517CDB"/>
          </a:solidFill>
        </p:spPr>
        <p:txBody>
          <a:bodyPr vert="horz" wrap="square" lIns="0" tIns="36000" rIns="0" bIns="0" rtlCol="0">
            <a:spAutoFit/>
          </a:bodyPr>
          <a:lstStyle/>
          <a:p>
            <a:pPr marL="116205" algn="dist">
              <a:spcBef>
                <a:spcPts val="1030"/>
              </a:spcBef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交安及信息设施数字化</a:t>
            </a:r>
            <a:endParaRPr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1" name="object 13"/>
          <p:cNvSpPr txBox="1"/>
          <p:nvPr/>
        </p:nvSpPr>
        <p:spPr>
          <a:xfrm>
            <a:off x="736283" y="5955980"/>
            <a:ext cx="2752141" cy="396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0" tIns="36000" rIns="0" bIns="0" rtlCol="0">
            <a:spAutoFit/>
          </a:bodyPr>
          <a:lstStyle>
            <a:defPPr>
              <a:defRPr lang="zh-CN"/>
            </a:defPPr>
            <a:lvl1pPr marL="116205">
              <a:spcBef>
                <a:spcPts val="1030"/>
              </a:spcBef>
              <a:defRPr sz="2000">
                <a:solidFill>
                  <a:schemeClr val="bg1"/>
                </a:solidFill>
                <a:cs typeface="+mn-ea"/>
              </a:defRPr>
            </a:lvl1pPr>
          </a:lstStyle>
          <a:p>
            <a:pPr algn="dist"/>
            <a:r>
              <a:rPr lang="zh-CN" altLang="en-US" b="1" dirty="0">
                <a:sym typeface="+mn-lt"/>
              </a:rPr>
              <a:t>运营要素数字化</a:t>
            </a:r>
            <a:endParaRPr b="1" dirty="0">
              <a:sym typeface="+mn-lt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736283" y="3946312"/>
            <a:ext cx="2752141" cy="396000"/>
          </a:xfrm>
          <a:prstGeom prst="rect">
            <a:avLst/>
          </a:prstGeom>
          <a:solidFill>
            <a:srgbClr val="2755BB"/>
          </a:solidFill>
        </p:spPr>
        <p:txBody>
          <a:bodyPr vert="horz" wrap="square" lIns="0" tIns="36000" rIns="0" bIns="0" rtlCol="0">
            <a:spAutoFit/>
          </a:bodyPr>
          <a:lstStyle/>
          <a:p>
            <a:pPr marL="116205" algn="dist">
              <a:spcBef>
                <a:spcPts val="1030"/>
              </a:spcBef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基础设施数字化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612233" y="3544770"/>
            <a:ext cx="8440068" cy="3072484"/>
            <a:chOff x="3626747" y="3648502"/>
            <a:chExt cx="8440068" cy="307248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9" r="10663"/>
            <a:stretch/>
          </p:blipFill>
          <p:spPr>
            <a:xfrm>
              <a:off x="3626747" y="3648502"/>
              <a:ext cx="4523014" cy="307248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20" r="4821"/>
            <a:stretch/>
          </p:blipFill>
          <p:spPr>
            <a:xfrm>
              <a:off x="8245929" y="3648502"/>
              <a:ext cx="3820886" cy="3072484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75" y="1089378"/>
            <a:ext cx="3072650" cy="920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2192000" cy="3515741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方正启体简体" panose="03000509000000000000" pitchFamily="65" charset="-122"/>
              <a:ea typeface="方正启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57" name="object 9"/>
          <p:cNvSpPr/>
          <p:nvPr/>
        </p:nvSpPr>
        <p:spPr>
          <a:xfrm>
            <a:off x="120916" y="3804556"/>
            <a:ext cx="395507" cy="2857749"/>
          </a:xfrm>
          <a:custGeom>
            <a:avLst/>
            <a:gdLst/>
            <a:ahLst/>
            <a:cxnLst/>
            <a:rect l="l" t="t" r="r" b="b"/>
            <a:pathLst>
              <a:path w="455930" h="3108325">
                <a:moveTo>
                  <a:pt x="0" y="3108071"/>
                </a:moveTo>
                <a:lnTo>
                  <a:pt x="455485" y="3108071"/>
                </a:lnTo>
                <a:lnTo>
                  <a:pt x="455485" y="0"/>
                </a:lnTo>
                <a:lnTo>
                  <a:pt x="0" y="0"/>
                </a:lnTo>
                <a:lnTo>
                  <a:pt x="0" y="3108071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60" name="object 12"/>
          <p:cNvSpPr txBox="1"/>
          <p:nvPr/>
        </p:nvSpPr>
        <p:spPr>
          <a:xfrm>
            <a:off x="742810" y="4654931"/>
            <a:ext cx="3061747" cy="396000"/>
          </a:xfrm>
          <a:prstGeom prst="rect">
            <a:avLst/>
          </a:prstGeom>
          <a:solidFill>
            <a:srgbClr val="517CDB"/>
          </a:solidFill>
        </p:spPr>
        <p:txBody>
          <a:bodyPr vert="horz" wrap="square" lIns="36000" tIns="36000" rIns="144000" bIns="0" rtlCol="0">
            <a:spAutoFit/>
          </a:bodyPr>
          <a:lstStyle>
            <a:defPPr>
              <a:defRPr lang="zh-CN"/>
            </a:defPPr>
            <a:lvl1pPr marL="116205" algn="dist">
              <a:spcBef>
                <a:spcPts val="1030"/>
              </a:spcBef>
              <a:defRPr sz="2000" b="1">
                <a:solidFill>
                  <a:schemeClr val="bg1"/>
                </a:solidFill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新的运输服务方式</a:t>
            </a:r>
            <a:endParaRPr dirty="0">
              <a:sym typeface="+mn-lt"/>
            </a:endParaRPr>
          </a:p>
        </p:txBody>
      </p:sp>
      <p:sp>
        <p:nvSpPr>
          <p:cNvPr id="61" name="object 13"/>
          <p:cNvSpPr txBox="1"/>
          <p:nvPr/>
        </p:nvSpPr>
        <p:spPr>
          <a:xfrm>
            <a:off x="729754" y="5441375"/>
            <a:ext cx="3074803" cy="396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36000" tIns="36000" rIns="144000" bIns="0" rtlCol="0">
            <a:spAutoFit/>
          </a:bodyPr>
          <a:lstStyle>
            <a:defPPr>
              <a:defRPr lang="zh-CN"/>
            </a:defPPr>
            <a:lvl1pPr marL="116205" algn="dist">
              <a:spcBef>
                <a:spcPts val="1030"/>
              </a:spcBef>
              <a:defRPr sz="2000" b="1">
                <a:solidFill>
                  <a:schemeClr val="bg1"/>
                </a:solidFill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新的交通管理方式</a:t>
            </a:r>
            <a:endParaRPr dirty="0">
              <a:sym typeface="+mn-lt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729755" y="3868487"/>
            <a:ext cx="3074802" cy="396000"/>
          </a:xfrm>
          <a:prstGeom prst="rect">
            <a:avLst/>
          </a:prstGeom>
          <a:solidFill>
            <a:srgbClr val="2755BB"/>
          </a:solidFill>
        </p:spPr>
        <p:txBody>
          <a:bodyPr vert="horz" wrap="square" lIns="36000" tIns="36000" rIns="144000" bIns="0" rtlCol="0">
            <a:spAutoFit/>
          </a:bodyPr>
          <a:lstStyle>
            <a:defPPr>
              <a:defRPr lang="zh-CN"/>
            </a:defPPr>
            <a:lvl1pPr marL="116205" algn="dist">
              <a:spcBef>
                <a:spcPts val="1030"/>
              </a:spcBef>
              <a:defRPr sz="2000" b="1">
                <a:solidFill>
                  <a:schemeClr val="bg1"/>
                </a:solidFill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新型基础设施</a:t>
            </a:r>
          </a:p>
        </p:txBody>
      </p:sp>
      <p:sp>
        <p:nvSpPr>
          <p:cNvPr id="10" name="object 13"/>
          <p:cNvSpPr txBox="1"/>
          <p:nvPr/>
        </p:nvSpPr>
        <p:spPr>
          <a:xfrm>
            <a:off x="729756" y="6222441"/>
            <a:ext cx="3074802" cy="396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wrap="square" lIns="0" tIns="36000" rIns="0" bIns="0" rtlCol="0">
            <a:spAutoFit/>
          </a:bodyPr>
          <a:lstStyle>
            <a:defPPr>
              <a:defRPr lang="zh-CN"/>
            </a:defPPr>
            <a:lvl1pPr marL="116205">
              <a:spcBef>
                <a:spcPts val="1030"/>
              </a:spcBef>
              <a:defRPr sz="2000">
                <a:solidFill>
                  <a:schemeClr val="bg1"/>
                </a:solidFill>
                <a:cs typeface="+mn-ea"/>
              </a:defRPr>
            </a:lvl1pPr>
          </a:lstStyle>
          <a:p>
            <a:r>
              <a:rPr lang="zh-CN" altLang="en-US" b="1" dirty="0">
                <a:sym typeface="+mn-lt"/>
              </a:rPr>
              <a:t>交通</a:t>
            </a:r>
            <a:r>
              <a:rPr lang="zh-CN" altLang="en-US" b="1" dirty="0" smtClean="0">
                <a:sym typeface="+mn-lt"/>
              </a:rPr>
              <a:t>运输组织形态的变化</a:t>
            </a:r>
            <a:endParaRPr b="1" dirty="0"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886202" y="3782586"/>
            <a:ext cx="8224153" cy="2879472"/>
            <a:chOff x="3886202" y="3782586"/>
            <a:chExt cx="8224153" cy="2879472"/>
          </a:xfrm>
        </p:grpSpPr>
        <p:pic>
          <p:nvPicPr>
            <p:cNvPr id="1028" name="Picture 4" descr="查看源图像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" t="5974" r="4463" b="1947"/>
            <a:stretch/>
          </p:blipFill>
          <p:spPr bwMode="auto">
            <a:xfrm>
              <a:off x="3886202" y="3796872"/>
              <a:ext cx="4256376" cy="2865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查看源图像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2579" y="3782586"/>
              <a:ext cx="3967776" cy="2879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24" y="1090800"/>
            <a:ext cx="3109229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2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13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398748"/>
            <a:ext cx="12192000" cy="3515741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764721" y="4174041"/>
            <a:ext cx="10662557" cy="255967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lIns="0" tIns="0" rIns="0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项目建筑面积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21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平方公里，计划建设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5G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智慧道路长达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26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公里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。包含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智能化基础设施和智慧运营平台两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部分。</a:t>
            </a:r>
            <a:endParaRPr lang="en-US" altLang="zh-CN" sz="2000" dirty="0" smtClean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  <a:p>
            <a:pPr>
              <a:lnSpc>
                <a:spcPts val="2800"/>
              </a:lnSpc>
            </a:pPr>
            <a:endParaRPr lang="en-US" altLang="zh-CN" sz="2000" dirty="0" smtClean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  <a:p>
            <a:pPr marL="1974850" indent="-1974850">
              <a:lnSpc>
                <a:spcPts val="2800"/>
              </a:lnSpc>
            </a:pPr>
            <a:r>
              <a:rPr lang="zh-CN" altLang="en-US" sz="2000" b="1" dirty="0" smtClean="0">
                <a:solidFill>
                  <a:srgbClr val="FFFF00"/>
                </a:solidFill>
                <a:latin typeface="+mn-ea"/>
                <a:cs typeface="+mn-ea"/>
                <a:sym typeface="+mn-lt"/>
              </a:rPr>
              <a:t>智能化</a:t>
            </a:r>
            <a:r>
              <a:rPr lang="zh-CN" altLang="en-US" sz="2000" b="1" dirty="0">
                <a:solidFill>
                  <a:srgbClr val="FFFF00"/>
                </a:solidFill>
                <a:latin typeface="+mn-ea"/>
                <a:cs typeface="+mn-ea"/>
                <a:sym typeface="+mn-lt"/>
              </a:rPr>
              <a:t>基础</a:t>
            </a:r>
            <a:r>
              <a:rPr lang="zh-CN" altLang="en-US" sz="2000" b="1" dirty="0" smtClean="0">
                <a:solidFill>
                  <a:srgbClr val="FFFF00"/>
                </a:solidFill>
                <a:latin typeface="+mn-ea"/>
                <a:cs typeface="+mn-ea"/>
                <a:sym typeface="+mn-lt"/>
              </a:rPr>
              <a:t>设施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：智能化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感知系统、北斗差分定位系统、边缘计算平台系统、电子化数据化交通标识、网联信号灯控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系统</a:t>
            </a:r>
            <a:endParaRPr lang="en-US" altLang="zh-CN" sz="2000" dirty="0" smtClean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  <a:p>
            <a:pPr>
              <a:lnSpc>
                <a:spcPts val="2800"/>
              </a:lnSpc>
            </a:pPr>
            <a:endParaRPr lang="en-US" altLang="zh-CN" sz="2000" dirty="0" smtClean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  <a:p>
            <a:pPr>
              <a:lnSpc>
                <a:spcPts val="2800"/>
              </a:lnSpc>
            </a:pPr>
            <a:r>
              <a:rPr lang="zh-CN" altLang="en-US" sz="2000" b="1" dirty="0" smtClean="0">
                <a:solidFill>
                  <a:srgbClr val="FFFF00"/>
                </a:solidFill>
                <a:latin typeface="+mn-ea"/>
                <a:cs typeface="+mn-ea"/>
                <a:sym typeface="+mn-lt"/>
              </a:rPr>
              <a:t>智慧</a:t>
            </a:r>
            <a:r>
              <a:rPr lang="zh-CN" altLang="en-US" sz="2000" b="1" dirty="0">
                <a:solidFill>
                  <a:srgbClr val="FFFF00"/>
                </a:solidFill>
                <a:latin typeface="+mn-ea"/>
                <a:cs typeface="+mn-ea"/>
                <a:sym typeface="+mn-lt"/>
              </a:rPr>
              <a:t>运营</a:t>
            </a:r>
            <a:r>
              <a:rPr lang="zh-CN" altLang="en-US" sz="2000" b="1" dirty="0" smtClean="0">
                <a:solidFill>
                  <a:srgbClr val="FFFF00"/>
                </a:solidFill>
                <a:latin typeface="+mn-ea"/>
                <a:cs typeface="+mn-ea"/>
                <a:sym typeface="+mn-lt"/>
              </a:rPr>
              <a:t>平台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：</a:t>
            </a:r>
            <a:r>
              <a:rPr lang="en-US" altLang="zh-CN" sz="2000" dirty="0" smtClean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V2X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车路协同平台、管理调度监控平台、设备管理平台、数据分析和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SDK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平台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等</a:t>
            </a:r>
            <a:endParaRPr lang="zh-CN" altLang="en-US" sz="2000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244600" y="3153576"/>
            <a:ext cx="8746042" cy="757999"/>
            <a:chOff x="-1259205" y="572967"/>
            <a:chExt cx="8707559" cy="757999"/>
          </a:xfrm>
        </p:grpSpPr>
        <p:sp>
          <p:nvSpPr>
            <p:cNvPr id="12" name="任意多边形 11"/>
            <p:cNvSpPr/>
            <p:nvPr>
              <p:custDataLst>
                <p:tags r:id="rId1"/>
              </p:custDataLst>
            </p:nvPr>
          </p:nvSpPr>
          <p:spPr>
            <a:xfrm>
              <a:off x="-306657" y="572967"/>
              <a:ext cx="7755011" cy="757999"/>
            </a:xfrm>
            <a:custGeom>
              <a:avLst/>
              <a:gdLst>
                <a:gd name="connsiteX0" fmla="*/ 0 w 2160000"/>
                <a:gd name="connsiteY0" fmla="*/ 1377240 h 1593240"/>
                <a:gd name="connsiteX1" fmla="*/ 54000 w 2160000"/>
                <a:gd name="connsiteY1" fmla="*/ 1377240 h 1593240"/>
                <a:gd name="connsiteX2" fmla="*/ 54000 w 2160000"/>
                <a:gd name="connsiteY2" fmla="*/ 1539240 h 1593240"/>
                <a:gd name="connsiteX3" fmla="*/ 2106000 w 2160000"/>
                <a:gd name="connsiteY3" fmla="*/ 1539240 h 1593240"/>
                <a:gd name="connsiteX4" fmla="*/ 2106000 w 2160000"/>
                <a:gd name="connsiteY4" fmla="*/ 1377240 h 1593240"/>
                <a:gd name="connsiteX5" fmla="*/ 2160000 w 2160000"/>
                <a:gd name="connsiteY5" fmla="*/ 1377240 h 1593240"/>
                <a:gd name="connsiteX6" fmla="*/ 2160000 w 2160000"/>
                <a:gd name="connsiteY6" fmla="*/ 1539240 h 1593240"/>
                <a:gd name="connsiteX7" fmla="*/ 2160000 w 2160000"/>
                <a:gd name="connsiteY7" fmla="*/ 1593240 h 1593240"/>
                <a:gd name="connsiteX8" fmla="*/ 2106000 w 2160000"/>
                <a:gd name="connsiteY8" fmla="*/ 1593240 h 1593240"/>
                <a:gd name="connsiteX9" fmla="*/ 54000 w 2160000"/>
                <a:gd name="connsiteY9" fmla="*/ 1593240 h 1593240"/>
                <a:gd name="connsiteX10" fmla="*/ 0 w 2160000"/>
                <a:gd name="connsiteY10" fmla="*/ 1593240 h 1593240"/>
                <a:gd name="connsiteX11" fmla="*/ 0 w 2160000"/>
                <a:gd name="connsiteY11" fmla="*/ 1539240 h 1593240"/>
                <a:gd name="connsiteX12" fmla="*/ 1800000 w 2160000"/>
                <a:gd name="connsiteY12" fmla="*/ 0 h 1593240"/>
                <a:gd name="connsiteX13" fmla="*/ 2106000 w 2160000"/>
                <a:gd name="connsiteY13" fmla="*/ 0 h 1593240"/>
                <a:gd name="connsiteX14" fmla="*/ 2160000 w 2160000"/>
                <a:gd name="connsiteY14" fmla="*/ 0 h 1593240"/>
                <a:gd name="connsiteX15" fmla="*/ 2160000 w 2160000"/>
                <a:gd name="connsiteY15" fmla="*/ 54000 h 1593240"/>
                <a:gd name="connsiteX16" fmla="*/ 2160000 w 2160000"/>
                <a:gd name="connsiteY16" fmla="*/ 216000 h 1593240"/>
                <a:gd name="connsiteX17" fmla="*/ 2106000 w 2160000"/>
                <a:gd name="connsiteY17" fmla="*/ 216000 h 1593240"/>
                <a:gd name="connsiteX18" fmla="*/ 2106000 w 2160000"/>
                <a:gd name="connsiteY18" fmla="*/ 54000 h 1593240"/>
                <a:gd name="connsiteX19" fmla="*/ 1800000 w 2160000"/>
                <a:gd name="connsiteY19" fmla="*/ 54000 h 1593240"/>
                <a:gd name="connsiteX20" fmla="*/ 0 w 2160000"/>
                <a:gd name="connsiteY20" fmla="*/ 0 h 1593240"/>
                <a:gd name="connsiteX21" fmla="*/ 54000 w 2160000"/>
                <a:gd name="connsiteY21" fmla="*/ 0 h 1593240"/>
                <a:gd name="connsiteX22" fmla="*/ 360000 w 2160000"/>
                <a:gd name="connsiteY22" fmla="*/ 0 h 1593240"/>
                <a:gd name="connsiteX23" fmla="*/ 360000 w 2160000"/>
                <a:gd name="connsiteY23" fmla="*/ 54000 h 1593240"/>
                <a:gd name="connsiteX24" fmla="*/ 54000 w 2160000"/>
                <a:gd name="connsiteY24" fmla="*/ 54000 h 1593240"/>
                <a:gd name="connsiteX25" fmla="*/ 54000 w 2160000"/>
                <a:gd name="connsiteY25" fmla="*/ 216000 h 1593240"/>
                <a:gd name="connsiteX26" fmla="*/ 0 w 2160000"/>
                <a:gd name="connsiteY26" fmla="*/ 216000 h 1593240"/>
                <a:gd name="connsiteX27" fmla="*/ 0 w 2160000"/>
                <a:gd name="connsiteY27" fmla="*/ 54000 h 159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160000" h="1593240">
                  <a:moveTo>
                    <a:pt x="0" y="1377240"/>
                  </a:moveTo>
                  <a:lnTo>
                    <a:pt x="54000" y="1377240"/>
                  </a:lnTo>
                  <a:lnTo>
                    <a:pt x="54000" y="1539240"/>
                  </a:lnTo>
                  <a:lnTo>
                    <a:pt x="2106000" y="1539240"/>
                  </a:lnTo>
                  <a:lnTo>
                    <a:pt x="2106000" y="1377240"/>
                  </a:lnTo>
                  <a:lnTo>
                    <a:pt x="2160000" y="1377240"/>
                  </a:lnTo>
                  <a:lnTo>
                    <a:pt x="2160000" y="1539240"/>
                  </a:lnTo>
                  <a:lnTo>
                    <a:pt x="2160000" y="1593240"/>
                  </a:lnTo>
                  <a:lnTo>
                    <a:pt x="2106000" y="1593240"/>
                  </a:lnTo>
                  <a:lnTo>
                    <a:pt x="54000" y="1593240"/>
                  </a:lnTo>
                  <a:lnTo>
                    <a:pt x="0" y="1593240"/>
                  </a:lnTo>
                  <a:lnTo>
                    <a:pt x="0" y="1539240"/>
                  </a:lnTo>
                  <a:close/>
                  <a:moveTo>
                    <a:pt x="1800000" y="0"/>
                  </a:moveTo>
                  <a:lnTo>
                    <a:pt x="2106000" y="0"/>
                  </a:lnTo>
                  <a:lnTo>
                    <a:pt x="2160000" y="0"/>
                  </a:lnTo>
                  <a:lnTo>
                    <a:pt x="2160000" y="54000"/>
                  </a:lnTo>
                  <a:lnTo>
                    <a:pt x="2160000" y="216000"/>
                  </a:lnTo>
                  <a:lnTo>
                    <a:pt x="2106000" y="216000"/>
                  </a:lnTo>
                  <a:lnTo>
                    <a:pt x="2106000" y="54000"/>
                  </a:lnTo>
                  <a:lnTo>
                    <a:pt x="1800000" y="54000"/>
                  </a:lnTo>
                  <a:close/>
                  <a:moveTo>
                    <a:pt x="0" y="0"/>
                  </a:moveTo>
                  <a:lnTo>
                    <a:pt x="54000" y="0"/>
                  </a:lnTo>
                  <a:lnTo>
                    <a:pt x="360000" y="0"/>
                  </a:lnTo>
                  <a:lnTo>
                    <a:pt x="360000" y="54000"/>
                  </a:lnTo>
                  <a:lnTo>
                    <a:pt x="54000" y="54000"/>
                  </a:lnTo>
                  <a:lnTo>
                    <a:pt x="54000" y="216000"/>
                  </a:lnTo>
                  <a:lnTo>
                    <a:pt x="0" y="216000"/>
                  </a:lnTo>
                  <a:lnTo>
                    <a:pt x="0" y="5400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rot="0" spcFirstLastPara="0" vertOverflow="overflow" horzOverflow="overflow" vert="horz" wrap="square" lIns="91440" tIns="144000" rIns="91440" bIns="45720" numCol="1" spcCol="0" rtlCol="0" fromWordArt="0" anchor="ctr" anchorCtr="0" forceAA="0" compatLnSpc="1">
              <a:normAutofit/>
            </a:bodyPr>
            <a:lstStyle/>
            <a:p>
              <a:pPr indent="179705" algn="just" fontAlgn="auto">
                <a:lnSpc>
                  <a:spcPct val="150000"/>
                </a:lnSpc>
              </a:pPr>
              <a:endParaRPr lang="zh-CN" altLang="en-US" sz="1600" dirty="0" err="1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-1259205" y="721133"/>
              <a:ext cx="84968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37615"/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lt"/>
                </a:rPr>
                <a:t>武汉市</a:t>
              </a:r>
              <a:r>
                <a:rPr lang="zh-CN" altLang="en-US" sz="2400" b="1" dirty="0" smtClean="0">
                  <a:solidFill>
                    <a:schemeClr val="bg1"/>
                  </a:solidFill>
                  <a:cs typeface="+mn-ea"/>
                  <a:sym typeface="+mn-lt"/>
                </a:rPr>
                <a:t>经开区</a:t>
              </a:r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lt"/>
                </a:rPr>
                <a:t>“智能网联汽车与智慧交通”示范项目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385" y="1090800"/>
            <a:ext cx="3109229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0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886" cy="4105275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3010383" y="4302333"/>
            <a:ext cx="6171235" cy="902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algn="dist"/>
            <a:r>
              <a:rPr lang="zh-CN" altLang="en-US" sz="5865" b="1" dirty="0">
                <a:solidFill>
                  <a:schemeClr val="bg1"/>
                </a:solidFill>
                <a:cs typeface="+mn-ea"/>
                <a:sym typeface="+mn-lt"/>
              </a:rPr>
              <a:t>装配</a:t>
            </a:r>
            <a:r>
              <a:rPr lang="zh-CN" altLang="en-US" sz="5865" b="1" dirty="0" smtClean="0">
                <a:solidFill>
                  <a:schemeClr val="bg1"/>
                </a:solidFill>
                <a:cs typeface="+mn-ea"/>
                <a:sym typeface="+mn-lt"/>
              </a:rPr>
              <a:t>公路</a:t>
            </a:r>
            <a:endParaRPr lang="zh-CN" altLang="en-US" sz="5865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4" name="TextBox 48"/>
          <p:cNvSpPr txBox="1"/>
          <p:nvPr/>
        </p:nvSpPr>
        <p:spPr>
          <a:xfrm>
            <a:off x="5073182" y="1822588"/>
            <a:ext cx="2045636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en-US" altLang="zh-CN" sz="12800" b="1" dirty="0" smtClean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en-GB" altLang="zh-CN" sz="1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563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3515741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37195" y="3516206"/>
            <a:ext cx="10700062" cy="3143082"/>
            <a:chOff x="737195" y="3516206"/>
            <a:chExt cx="10700062" cy="314308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3715" y="3516206"/>
              <a:ext cx="5123542" cy="313336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95" y="3532817"/>
              <a:ext cx="5155604" cy="3126471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323" y="1090800"/>
            <a:ext cx="3243353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2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2192000" cy="3515741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06492" y="3515742"/>
            <a:ext cx="10179016" cy="3096955"/>
            <a:chOff x="314812" y="3515742"/>
            <a:chExt cx="10179016" cy="309695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812" y="3515742"/>
              <a:ext cx="5513357" cy="309695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6285" y="3532039"/>
              <a:ext cx="4107543" cy="3080658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02" y="1090800"/>
            <a:ext cx="3170195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6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59244b393a08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5400000" flipV="1">
            <a:off x="6844030" y="1480820"/>
            <a:ext cx="6783705" cy="3937000"/>
          </a:xfrm>
          <a:prstGeom prst="rect">
            <a:avLst/>
          </a:prstGeom>
        </p:spPr>
      </p:pic>
      <p:pic>
        <p:nvPicPr>
          <p:cNvPr id="33" name="图片 32" descr="59244b393a08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5400000">
            <a:off x="-1315085" y="1407795"/>
            <a:ext cx="6769735" cy="4069715"/>
          </a:xfrm>
          <a:prstGeom prst="rect">
            <a:avLst/>
          </a:prstGeom>
        </p:spPr>
      </p:pic>
      <p:pic>
        <p:nvPicPr>
          <p:cNvPr id="31" name="图片 30" descr="59244b393a08f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3811905" y="527050"/>
            <a:ext cx="4567555" cy="6300470"/>
          </a:xfrm>
          <a:prstGeom prst="rect">
            <a:avLst/>
          </a:prstGeom>
        </p:spPr>
      </p:pic>
      <p:pic>
        <p:nvPicPr>
          <p:cNvPr id="39" name="图片 38" descr="59244b3939fc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10800000">
            <a:off x="1905" y="-83820"/>
            <a:ext cx="12186920" cy="3160395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89" y="4378410"/>
            <a:ext cx="1299693" cy="16957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mmexport154357944608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7895" y="4480560"/>
            <a:ext cx="2360930" cy="2360930"/>
          </a:xfrm>
          <a:prstGeom prst="rect">
            <a:avLst/>
          </a:prstGeom>
        </p:spPr>
      </p:pic>
      <p:sp>
        <p:nvSpPr>
          <p:cNvPr id="9" name="TextBox 48"/>
          <p:cNvSpPr txBox="1"/>
          <p:nvPr/>
        </p:nvSpPr>
        <p:spPr>
          <a:xfrm>
            <a:off x="5310749" y="2991214"/>
            <a:ext cx="1727372" cy="902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algn="dist"/>
            <a:r>
              <a:rPr lang="zh-CN" altLang="en-US" sz="5865" b="1" dirty="0" smtClean="0">
                <a:solidFill>
                  <a:schemeClr val="bg1"/>
                </a:solidFill>
                <a:cs typeface="+mn-ea"/>
                <a:sym typeface="+mn-lt"/>
              </a:rPr>
              <a:t>谢谢</a:t>
            </a:r>
            <a:endParaRPr lang="zh-CN" altLang="en-US" sz="5865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47794" y="1073572"/>
            <a:ext cx="11727088" cy="5462225"/>
            <a:chOff x="1325033" y="1452034"/>
            <a:chExt cx="9609667" cy="4475977"/>
          </a:xfrm>
        </p:grpSpPr>
        <p:sp>
          <p:nvSpPr>
            <p:cNvPr id="3" name="object 3"/>
            <p:cNvSpPr txBox="1"/>
            <p:nvPr/>
          </p:nvSpPr>
          <p:spPr>
            <a:xfrm>
              <a:off x="2434843" y="5726247"/>
              <a:ext cx="846667" cy="2017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7145"/>
              <a:r>
                <a:rPr sz="1600" b="1" dirty="0">
                  <a:solidFill>
                    <a:schemeClr val="bg1"/>
                  </a:solidFill>
                  <a:cs typeface="+mn-ea"/>
                  <a:sym typeface="+mn-lt"/>
                </a:rPr>
                <a:t>生态农业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5911256" y="5726247"/>
              <a:ext cx="846667" cy="2017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7145"/>
              <a:r>
                <a:rPr sz="1600" b="1" dirty="0">
                  <a:solidFill>
                    <a:schemeClr val="bg1"/>
                  </a:solidFill>
                  <a:cs typeface="+mn-ea"/>
                  <a:sym typeface="+mn-lt"/>
                </a:rPr>
                <a:t>生态工业</a:t>
              </a:r>
            </a:p>
          </p:txBody>
        </p:sp>
        <p:sp>
          <p:nvSpPr>
            <p:cNvPr id="6" name="object 6"/>
            <p:cNvSpPr/>
            <p:nvPr/>
          </p:nvSpPr>
          <p:spPr>
            <a:xfrm>
              <a:off x="1325033" y="3877817"/>
              <a:ext cx="3240532" cy="18289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648200" y="3875701"/>
              <a:ext cx="3191933" cy="18392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660900" y="1458467"/>
              <a:ext cx="3206835" cy="212513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5872987" y="3585294"/>
              <a:ext cx="846667" cy="2017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7145"/>
              <a:r>
                <a:rPr sz="1600" b="1" dirty="0">
                  <a:solidFill>
                    <a:schemeClr val="bg1"/>
                  </a:solidFill>
                  <a:cs typeface="+mn-ea"/>
                  <a:sym typeface="+mn-lt"/>
                </a:rPr>
                <a:t>生态旅游</a:t>
              </a:r>
            </a:p>
          </p:txBody>
        </p:sp>
        <p:sp>
          <p:nvSpPr>
            <p:cNvPr id="10" name="object 10"/>
            <p:cNvSpPr/>
            <p:nvPr/>
          </p:nvSpPr>
          <p:spPr>
            <a:xfrm>
              <a:off x="7994735" y="1462171"/>
              <a:ext cx="2939965" cy="42479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9160763" y="5726247"/>
              <a:ext cx="846667" cy="2017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7145"/>
              <a:r>
                <a:rPr sz="1600" b="1" dirty="0">
                  <a:solidFill>
                    <a:schemeClr val="bg1"/>
                  </a:solidFill>
                  <a:cs typeface="+mn-ea"/>
                  <a:sym typeface="+mn-lt"/>
                </a:rPr>
                <a:t>生态交通</a:t>
              </a:r>
            </a:p>
          </p:txBody>
        </p:sp>
        <p:sp>
          <p:nvSpPr>
            <p:cNvPr id="12" name="object 12"/>
            <p:cNvSpPr/>
            <p:nvPr/>
          </p:nvSpPr>
          <p:spPr>
            <a:xfrm>
              <a:off x="1325033" y="1452034"/>
              <a:ext cx="3227832" cy="211040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2397081" y="3595794"/>
              <a:ext cx="1049867" cy="2017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7145"/>
              <a:r>
                <a:rPr sz="1600" b="1" dirty="0">
                  <a:solidFill>
                    <a:schemeClr val="bg1"/>
                  </a:solidFill>
                  <a:cs typeface="+mn-ea"/>
                  <a:sym typeface="+mn-lt"/>
                </a:rPr>
                <a:t>新能源产业</a:t>
              </a:r>
            </a:p>
          </p:txBody>
        </p:sp>
      </p:grpSp>
      <p:sp>
        <p:nvSpPr>
          <p:cNvPr id="16" name="object 2"/>
          <p:cNvSpPr txBox="1"/>
          <p:nvPr/>
        </p:nvSpPr>
        <p:spPr>
          <a:xfrm>
            <a:off x="1495058" y="479302"/>
            <a:ext cx="959878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7145" algn="just"/>
            <a:r>
              <a:rPr lang="zh-CN" altLang="en-US" sz="3200" b="1" dirty="0" smtClean="0">
                <a:solidFill>
                  <a:srgbClr val="00B0F0"/>
                </a:solidFill>
                <a:latin typeface="+mn-ea"/>
                <a:cs typeface="+mn-ea"/>
                <a:sym typeface="+mn-lt"/>
              </a:rPr>
              <a:t>背 景</a:t>
            </a:r>
            <a:endParaRPr sz="3200" b="1" dirty="0">
              <a:solidFill>
                <a:srgbClr val="00B0F0"/>
              </a:solidFill>
              <a:latin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9244b3939fc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3846195" y="1044571"/>
            <a:ext cx="4500245" cy="51054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954902" y="1499411"/>
            <a:ext cx="2264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rgbClr val="00B0F0"/>
                </a:solidFill>
                <a:cs typeface="+mn-ea"/>
                <a:sym typeface="+mn-lt"/>
              </a:rPr>
              <a:t>目  录</a:t>
            </a:r>
            <a:endParaRPr lang="zh-CN" altLang="en-US" sz="4400" b="1" dirty="0">
              <a:solidFill>
                <a:srgbClr val="00B0F0"/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>
            <a:spLocks/>
          </p:cNvSpPr>
          <p:nvPr/>
        </p:nvSpPr>
        <p:spPr>
          <a:xfrm>
            <a:off x="5075195" y="2564128"/>
            <a:ext cx="2144118" cy="476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500" b="1" dirty="0" smtClean="0">
                <a:solidFill>
                  <a:schemeClr val="bg1"/>
                </a:solidFill>
                <a:cs typeface="+mn-ea"/>
                <a:sym typeface="+mn-lt"/>
              </a:rPr>
              <a:t>公路建设理念</a:t>
            </a:r>
            <a:endParaRPr lang="zh-CN" altLang="en-US" sz="25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>
            <a:spLocks/>
          </p:cNvSpPr>
          <p:nvPr/>
        </p:nvSpPr>
        <p:spPr>
          <a:xfrm>
            <a:off x="5075195" y="3235464"/>
            <a:ext cx="2144118" cy="476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500" b="1" dirty="0" smtClean="0">
                <a:solidFill>
                  <a:schemeClr val="bg1"/>
                </a:solidFill>
                <a:cs typeface="+mn-ea"/>
                <a:sym typeface="+mn-lt"/>
              </a:rPr>
              <a:t>绿色公路</a:t>
            </a:r>
            <a:endParaRPr lang="zh-CN" altLang="en-US" sz="25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>
            <a:spLocks/>
          </p:cNvSpPr>
          <p:nvPr/>
        </p:nvSpPr>
        <p:spPr>
          <a:xfrm>
            <a:off x="5075195" y="3906800"/>
            <a:ext cx="2144118" cy="476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500" b="1" dirty="0" smtClean="0">
                <a:solidFill>
                  <a:schemeClr val="bg1"/>
                </a:solidFill>
                <a:cs typeface="+mn-ea"/>
                <a:sym typeface="+mn-lt"/>
              </a:rPr>
              <a:t>智慧公路</a:t>
            </a:r>
            <a:endParaRPr lang="en-US" altLang="zh-CN" sz="25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9" name="图片 18" descr="59244b3939fc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5400000">
            <a:off x="-1701165" y="1901825"/>
            <a:ext cx="6493510" cy="3054350"/>
          </a:xfrm>
          <a:prstGeom prst="rect">
            <a:avLst/>
          </a:prstGeom>
        </p:spPr>
      </p:pic>
      <p:pic>
        <p:nvPicPr>
          <p:cNvPr id="20" name="图片 19" descr="59244b3939fc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16200000">
            <a:off x="7423150" y="1901825"/>
            <a:ext cx="6493510" cy="3054350"/>
          </a:xfrm>
          <a:prstGeom prst="rect">
            <a:avLst/>
          </a:prstGeom>
        </p:spPr>
      </p:pic>
      <p:pic>
        <p:nvPicPr>
          <p:cNvPr id="21" name="图片 20" descr="59244b3939fc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0800000">
            <a:off x="3846195" y="5295089"/>
            <a:ext cx="4500245" cy="510540"/>
          </a:xfrm>
          <a:prstGeom prst="rect">
            <a:avLst/>
          </a:prstGeom>
        </p:spPr>
      </p:pic>
      <p:sp>
        <p:nvSpPr>
          <p:cNvPr id="14" name="文本框 13"/>
          <p:cNvSpPr txBox="1">
            <a:spLocks/>
          </p:cNvSpPr>
          <p:nvPr/>
        </p:nvSpPr>
        <p:spPr>
          <a:xfrm>
            <a:off x="5075195" y="4578137"/>
            <a:ext cx="2144118" cy="476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500" b="1" dirty="0" smtClean="0">
                <a:solidFill>
                  <a:schemeClr val="bg1"/>
                </a:solidFill>
                <a:cs typeface="+mn-ea"/>
                <a:sym typeface="+mn-lt"/>
              </a:rPr>
              <a:t>装配公路</a:t>
            </a:r>
            <a:endParaRPr lang="en-US" altLang="zh-CN" sz="25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1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886" cy="4105275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2711616" y="4321817"/>
            <a:ext cx="6956259" cy="902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algn="dist"/>
            <a:r>
              <a:rPr lang="zh-CN" altLang="en-US" sz="5865" b="1" dirty="0">
                <a:solidFill>
                  <a:schemeClr val="bg1"/>
                </a:solidFill>
                <a:cs typeface="+mn-ea"/>
                <a:sym typeface="+mn-lt"/>
              </a:rPr>
              <a:t>公路</a:t>
            </a:r>
            <a:r>
              <a:rPr lang="zh-CN" altLang="en-US" sz="5865" b="1" dirty="0" smtClean="0">
                <a:solidFill>
                  <a:schemeClr val="bg1"/>
                </a:solidFill>
                <a:cs typeface="+mn-ea"/>
                <a:sym typeface="+mn-lt"/>
              </a:rPr>
              <a:t>建设理念</a:t>
            </a:r>
            <a:endParaRPr lang="zh-CN" altLang="en-US" sz="5865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4" name="TextBox 48"/>
          <p:cNvSpPr txBox="1"/>
          <p:nvPr/>
        </p:nvSpPr>
        <p:spPr>
          <a:xfrm>
            <a:off x="5067321" y="1793560"/>
            <a:ext cx="2059243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en-US" altLang="zh-CN" sz="12800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en-GB" altLang="zh-CN" sz="1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406452"/>
            <a:ext cx="12192000" cy="4301932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8004953" y="3186267"/>
            <a:ext cx="4082075" cy="339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4057" y="3754304"/>
            <a:ext cx="7568624" cy="488864"/>
            <a:chOff x="284057" y="3754304"/>
            <a:chExt cx="7568624" cy="488864"/>
          </a:xfrm>
        </p:grpSpPr>
        <p:sp>
          <p:nvSpPr>
            <p:cNvPr id="16" name="object 10"/>
            <p:cNvSpPr/>
            <p:nvPr/>
          </p:nvSpPr>
          <p:spPr>
            <a:xfrm>
              <a:off x="619429" y="3774922"/>
              <a:ext cx="3027082" cy="443283"/>
            </a:xfrm>
            <a:custGeom>
              <a:avLst/>
              <a:gdLst/>
              <a:ahLst/>
              <a:cxnLst/>
              <a:rect l="l" t="t" r="r" b="b"/>
              <a:pathLst>
                <a:path w="2380615" h="348614">
                  <a:moveTo>
                    <a:pt x="2380297" y="0"/>
                  </a:moveTo>
                  <a:lnTo>
                    <a:pt x="82042" y="0"/>
                  </a:lnTo>
                  <a:lnTo>
                    <a:pt x="0" y="174117"/>
                  </a:lnTo>
                  <a:lnTo>
                    <a:pt x="82042" y="348361"/>
                  </a:lnTo>
                  <a:lnTo>
                    <a:pt x="2380297" y="348361"/>
                  </a:lnTo>
                  <a:lnTo>
                    <a:pt x="2298255" y="174117"/>
                  </a:lnTo>
                  <a:lnTo>
                    <a:pt x="2380297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17" name="object 11"/>
            <p:cNvSpPr txBox="1"/>
            <p:nvPr/>
          </p:nvSpPr>
          <p:spPr>
            <a:xfrm>
              <a:off x="870521" y="3845819"/>
              <a:ext cx="2912426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2000" b="1" spc="-5" dirty="0" err="1" smtClean="0">
                  <a:solidFill>
                    <a:srgbClr val="FFFFFF"/>
                  </a:solidFill>
                  <a:cs typeface="+mn-ea"/>
                  <a:sym typeface="+mn-lt"/>
                </a:rPr>
                <a:t>坚持人</a:t>
              </a:r>
              <a:r>
                <a:rPr lang="zh-CN" altLang="en-US" sz="2000" b="1" spc="-5" dirty="0" smtClean="0">
                  <a:solidFill>
                    <a:srgbClr val="FFFFFF"/>
                  </a:solidFill>
                  <a:cs typeface="+mn-ea"/>
                  <a:sym typeface="+mn-lt"/>
                </a:rPr>
                <a:t>与</a:t>
              </a:r>
              <a:r>
                <a:rPr sz="2000" b="1" spc="-5" dirty="0" err="1" smtClean="0">
                  <a:solidFill>
                    <a:srgbClr val="FFFFFF"/>
                  </a:solidFill>
                  <a:cs typeface="+mn-ea"/>
                  <a:sym typeface="+mn-lt"/>
                </a:rPr>
                <a:t>自然相和谐</a:t>
              </a:r>
              <a:endParaRPr sz="2000" dirty="0">
                <a:cs typeface="+mn-ea"/>
                <a:sym typeface="+mn-lt"/>
              </a:endParaRPr>
            </a:p>
          </p:txBody>
        </p:sp>
        <p:sp>
          <p:nvSpPr>
            <p:cNvPr id="18" name="object 12"/>
            <p:cNvSpPr txBox="1"/>
            <p:nvPr/>
          </p:nvSpPr>
          <p:spPr>
            <a:xfrm>
              <a:off x="284057" y="3829025"/>
              <a:ext cx="1250095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2000" b="1" spc="-10" dirty="0" smtClean="0">
                  <a:solidFill>
                    <a:srgbClr val="FFC000"/>
                  </a:solidFill>
                  <a:cs typeface="+mn-ea"/>
                  <a:sym typeface="+mn-lt"/>
                </a:rPr>
                <a:t>2</a:t>
              </a:r>
              <a:endParaRPr sz="2000" b="1" spc="-10" dirty="0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38" name="object 25"/>
            <p:cNvSpPr/>
            <p:nvPr/>
          </p:nvSpPr>
          <p:spPr>
            <a:xfrm>
              <a:off x="3884780" y="3756652"/>
              <a:ext cx="3967901" cy="465664"/>
            </a:xfrm>
            <a:custGeom>
              <a:avLst/>
              <a:gdLst/>
              <a:ahLst/>
              <a:cxnLst/>
              <a:rect l="l" t="t" r="r" b="b"/>
              <a:pathLst>
                <a:path w="2970529" h="348614">
                  <a:moveTo>
                    <a:pt x="2970530" y="0"/>
                  </a:moveTo>
                  <a:lnTo>
                    <a:pt x="81025" y="0"/>
                  </a:lnTo>
                  <a:lnTo>
                    <a:pt x="0" y="174117"/>
                  </a:lnTo>
                  <a:lnTo>
                    <a:pt x="81025" y="348361"/>
                  </a:lnTo>
                  <a:lnTo>
                    <a:pt x="2970530" y="348361"/>
                  </a:lnTo>
                  <a:lnTo>
                    <a:pt x="297053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39" name="object 26"/>
            <p:cNvSpPr txBox="1"/>
            <p:nvPr/>
          </p:nvSpPr>
          <p:spPr>
            <a:xfrm>
              <a:off x="4148030" y="3836143"/>
              <a:ext cx="3595768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2000" b="1" spc="-5" dirty="0">
                  <a:solidFill>
                    <a:srgbClr val="FFFFFF"/>
                  </a:solidFill>
                  <a:cs typeface="+mn-ea"/>
                  <a:sym typeface="+mn-lt"/>
                </a:rPr>
                <a:t>树立</a:t>
              </a:r>
              <a:r>
                <a:rPr sz="2000" b="1" spc="-5" dirty="0">
                  <a:solidFill>
                    <a:srgbClr val="FFFF00"/>
                  </a:solidFill>
                  <a:cs typeface="+mn-ea"/>
                  <a:sym typeface="+mn-lt"/>
                </a:rPr>
                <a:t>尊重自然</a:t>
              </a:r>
              <a:r>
                <a:rPr sz="2000" b="1" spc="-5" dirty="0">
                  <a:solidFill>
                    <a:srgbClr val="FFFFFF"/>
                  </a:solidFill>
                  <a:cs typeface="+mn-ea"/>
                  <a:sym typeface="+mn-lt"/>
                </a:rPr>
                <a:t>、</a:t>
              </a:r>
              <a:r>
                <a:rPr sz="2000" b="1" spc="-5" dirty="0">
                  <a:solidFill>
                    <a:srgbClr val="FFFF00"/>
                  </a:solidFill>
                  <a:cs typeface="+mn-ea"/>
                  <a:sym typeface="+mn-lt"/>
                </a:rPr>
                <a:t>保护环境</a:t>
              </a:r>
              <a:r>
                <a:rPr sz="2000" b="1" spc="-5" dirty="0">
                  <a:solidFill>
                    <a:srgbClr val="FFFFFF"/>
                  </a:solidFill>
                  <a:cs typeface="+mn-ea"/>
                  <a:sym typeface="+mn-lt"/>
                </a:rPr>
                <a:t>的理念</a:t>
              </a:r>
              <a:endParaRPr sz="2000" dirty="0">
                <a:cs typeface="+mn-ea"/>
                <a:sym typeface="+mn-lt"/>
              </a:endParaRPr>
            </a:p>
          </p:txBody>
        </p:sp>
        <p:sp>
          <p:nvSpPr>
            <p:cNvPr id="61" name="object 35"/>
            <p:cNvSpPr/>
            <p:nvPr/>
          </p:nvSpPr>
          <p:spPr>
            <a:xfrm>
              <a:off x="3656863" y="3754304"/>
              <a:ext cx="237753" cy="488864"/>
            </a:xfrm>
            <a:custGeom>
              <a:avLst/>
              <a:gdLst/>
              <a:ahLst/>
              <a:cxnLst/>
              <a:rect l="l" t="t" r="r" b="b"/>
              <a:pathLst>
                <a:path w="169544" h="348614">
                  <a:moveTo>
                    <a:pt x="169036" y="0"/>
                  </a:moveTo>
                  <a:lnTo>
                    <a:pt x="88518" y="0"/>
                  </a:lnTo>
                  <a:lnTo>
                    <a:pt x="0" y="174243"/>
                  </a:lnTo>
                  <a:lnTo>
                    <a:pt x="88518" y="348487"/>
                  </a:lnTo>
                  <a:lnTo>
                    <a:pt x="169036" y="348487"/>
                  </a:lnTo>
                  <a:lnTo>
                    <a:pt x="80517" y="174243"/>
                  </a:lnTo>
                  <a:lnTo>
                    <a:pt x="16903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70467" y="4909827"/>
            <a:ext cx="7582214" cy="488864"/>
            <a:chOff x="270467" y="4909827"/>
            <a:chExt cx="7582214" cy="488864"/>
          </a:xfrm>
        </p:grpSpPr>
        <p:sp>
          <p:nvSpPr>
            <p:cNvPr id="58" name="object 25"/>
            <p:cNvSpPr/>
            <p:nvPr/>
          </p:nvSpPr>
          <p:spPr>
            <a:xfrm>
              <a:off x="3884780" y="4921427"/>
              <a:ext cx="3967901" cy="465664"/>
            </a:xfrm>
            <a:custGeom>
              <a:avLst/>
              <a:gdLst/>
              <a:ahLst/>
              <a:cxnLst/>
              <a:rect l="l" t="t" r="r" b="b"/>
              <a:pathLst>
                <a:path w="2970529" h="348614">
                  <a:moveTo>
                    <a:pt x="2970530" y="0"/>
                  </a:moveTo>
                  <a:lnTo>
                    <a:pt x="81025" y="0"/>
                  </a:lnTo>
                  <a:lnTo>
                    <a:pt x="0" y="174117"/>
                  </a:lnTo>
                  <a:lnTo>
                    <a:pt x="81025" y="348361"/>
                  </a:lnTo>
                  <a:lnTo>
                    <a:pt x="2970530" y="348361"/>
                  </a:lnTo>
                  <a:lnTo>
                    <a:pt x="297053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21" name="object 15"/>
            <p:cNvSpPr txBox="1"/>
            <p:nvPr/>
          </p:nvSpPr>
          <p:spPr>
            <a:xfrm>
              <a:off x="270467" y="5019297"/>
              <a:ext cx="976548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lang="en-US" sz="2000" b="1" spc="-10" dirty="0" smtClean="0">
                  <a:solidFill>
                    <a:srgbClr val="FFC000"/>
                  </a:solidFill>
                  <a:cs typeface="+mn-ea"/>
                  <a:sym typeface="+mn-lt"/>
                </a:rPr>
                <a:t>4</a:t>
              </a:r>
              <a:endParaRPr sz="1600" dirty="0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22" name="object 16"/>
            <p:cNvSpPr/>
            <p:nvPr/>
          </p:nvSpPr>
          <p:spPr>
            <a:xfrm>
              <a:off x="619429" y="4935141"/>
              <a:ext cx="3027082" cy="443283"/>
            </a:xfrm>
            <a:custGeom>
              <a:avLst/>
              <a:gdLst/>
              <a:ahLst/>
              <a:cxnLst/>
              <a:rect l="l" t="t" r="r" b="b"/>
              <a:pathLst>
                <a:path w="2380615" h="348614">
                  <a:moveTo>
                    <a:pt x="2380297" y="0"/>
                  </a:moveTo>
                  <a:lnTo>
                    <a:pt x="82042" y="0"/>
                  </a:lnTo>
                  <a:lnTo>
                    <a:pt x="0" y="174244"/>
                  </a:lnTo>
                  <a:lnTo>
                    <a:pt x="82042" y="348475"/>
                  </a:lnTo>
                  <a:lnTo>
                    <a:pt x="2380297" y="348475"/>
                  </a:lnTo>
                  <a:lnTo>
                    <a:pt x="2298255" y="174244"/>
                  </a:lnTo>
                  <a:lnTo>
                    <a:pt x="2380297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23" name="object 17"/>
            <p:cNvSpPr txBox="1"/>
            <p:nvPr/>
          </p:nvSpPr>
          <p:spPr>
            <a:xfrm>
              <a:off x="870521" y="4992619"/>
              <a:ext cx="2249683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2000" b="1" spc="-5" dirty="0">
                  <a:solidFill>
                    <a:srgbClr val="FFFFFF"/>
                  </a:solidFill>
                  <a:cs typeface="+mn-ea"/>
                  <a:sym typeface="+mn-lt"/>
                </a:rPr>
                <a:t>坚持质量第一</a:t>
              </a:r>
            </a:p>
          </p:txBody>
        </p:sp>
        <p:sp>
          <p:nvSpPr>
            <p:cNvPr id="43" name="object 30"/>
            <p:cNvSpPr txBox="1"/>
            <p:nvPr/>
          </p:nvSpPr>
          <p:spPr>
            <a:xfrm>
              <a:off x="4105593" y="4985736"/>
              <a:ext cx="3243039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2000" b="1" spc="-5" dirty="0">
                  <a:solidFill>
                    <a:srgbClr val="FFFFFF"/>
                  </a:solidFill>
                  <a:cs typeface="+mn-ea"/>
                  <a:sym typeface="+mn-lt"/>
                </a:rPr>
                <a:t>树立</a:t>
              </a:r>
              <a:r>
                <a:rPr sz="2000" b="1" spc="-5" dirty="0">
                  <a:solidFill>
                    <a:srgbClr val="FFFF00"/>
                  </a:solidFill>
                  <a:cs typeface="+mn-ea"/>
                  <a:sym typeface="+mn-lt"/>
                </a:rPr>
                <a:t>让公众满意</a:t>
              </a:r>
              <a:r>
                <a:rPr sz="2000" b="1" spc="-5" dirty="0">
                  <a:solidFill>
                    <a:srgbClr val="FFFFFF"/>
                  </a:solidFill>
                  <a:cs typeface="+mn-ea"/>
                  <a:sym typeface="+mn-lt"/>
                </a:rPr>
                <a:t>的理念</a:t>
              </a:r>
            </a:p>
          </p:txBody>
        </p:sp>
        <p:sp>
          <p:nvSpPr>
            <p:cNvPr id="63" name="object 35"/>
            <p:cNvSpPr/>
            <p:nvPr/>
          </p:nvSpPr>
          <p:spPr>
            <a:xfrm>
              <a:off x="3656863" y="4909827"/>
              <a:ext cx="237753" cy="488864"/>
            </a:xfrm>
            <a:custGeom>
              <a:avLst/>
              <a:gdLst/>
              <a:ahLst/>
              <a:cxnLst/>
              <a:rect l="l" t="t" r="r" b="b"/>
              <a:pathLst>
                <a:path w="169544" h="348614">
                  <a:moveTo>
                    <a:pt x="169036" y="0"/>
                  </a:moveTo>
                  <a:lnTo>
                    <a:pt x="88518" y="0"/>
                  </a:lnTo>
                  <a:lnTo>
                    <a:pt x="0" y="174243"/>
                  </a:lnTo>
                  <a:lnTo>
                    <a:pt x="88518" y="348487"/>
                  </a:lnTo>
                  <a:lnTo>
                    <a:pt x="169036" y="348487"/>
                  </a:lnTo>
                  <a:lnTo>
                    <a:pt x="80517" y="174243"/>
                  </a:lnTo>
                  <a:lnTo>
                    <a:pt x="16903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54141" y="6096187"/>
            <a:ext cx="7598540" cy="488864"/>
            <a:chOff x="254141" y="6096187"/>
            <a:chExt cx="7598540" cy="488864"/>
          </a:xfrm>
        </p:grpSpPr>
        <p:sp>
          <p:nvSpPr>
            <p:cNvPr id="60" name="object 25"/>
            <p:cNvSpPr/>
            <p:nvPr/>
          </p:nvSpPr>
          <p:spPr>
            <a:xfrm>
              <a:off x="3884780" y="6119387"/>
              <a:ext cx="3967901" cy="465664"/>
            </a:xfrm>
            <a:custGeom>
              <a:avLst/>
              <a:gdLst/>
              <a:ahLst/>
              <a:cxnLst/>
              <a:rect l="l" t="t" r="r" b="b"/>
              <a:pathLst>
                <a:path w="2970529" h="348614">
                  <a:moveTo>
                    <a:pt x="2970530" y="0"/>
                  </a:moveTo>
                  <a:lnTo>
                    <a:pt x="81025" y="0"/>
                  </a:lnTo>
                  <a:lnTo>
                    <a:pt x="0" y="174117"/>
                  </a:lnTo>
                  <a:lnTo>
                    <a:pt x="81025" y="348361"/>
                  </a:lnTo>
                  <a:lnTo>
                    <a:pt x="2970530" y="348361"/>
                  </a:lnTo>
                  <a:lnTo>
                    <a:pt x="297053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27" name="object 21"/>
            <p:cNvSpPr/>
            <p:nvPr/>
          </p:nvSpPr>
          <p:spPr>
            <a:xfrm>
              <a:off x="626782" y="6116402"/>
              <a:ext cx="3027082" cy="443283"/>
            </a:xfrm>
            <a:custGeom>
              <a:avLst/>
              <a:gdLst/>
              <a:ahLst/>
              <a:cxnLst/>
              <a:rect l="l" t="t" r="r" b="b"/>
              <a:pathLst>
                <a:path w="2380615" h="348615">
                  <a:moveTo>
                    <a:pt x="2380310" y="0"/>
                  </a:moveTo>
                  <a:lnTo>
                    <a:pt x="82029" y="0"/>
                  </a:lnTo>
                  <a:lnTo>
                    <a:pt x="0" y="174244"/>
                  </a:lnTo>
                  <a:lnTo>
                    <a:pt x="82029" y="348488"/>
                  </a:lnTo>
                  <a:lnTo>
                    <a:pt x="2380310" y="348488"/>
                  </a:lnTo>
                  <a:lnTo>
                    <a:pt x="2298268" y="174244"/>
                  </a:lnTo>
                  <a:lnTo>
                    <a:pt x="2380310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35" name="object 22"/>
            <p:cNvSpPr txBox="1"/>
            <p:nvPr/>
          </p:nvSpPr>
          <p:spPr>
            <a:xfrm>
              <a:off x="870521" y="6160463"/>
              <a:ext cx="3626925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2000" b="1" spc="-5" dirty="0">
                  <a:solidFill>
                    <a:srgbClr val="FFFFFF"/>
                  </a:solidFill>
                  <a:cs typeface="+mn-ea"/>
                  <a:sym typeface="+mn-lt"/>
                </a:rPr>
                <a:t>坚持系统论的思想</a:t>
              </a:r>
            </a:p>
          </p:txBody>
        </p:sp>
        <p:sp>
          <p:nvSpPr>
            <p:cNvPr id="36" name="object 23"/>
            <p:cNvSpPr txBox="1"/>
            <p:nvPr/>
          </p:nvSpPr>
          <p:spPr>
            <a:xfrm>
              <a:off x="254141" y="6198330"/>
              <a:ext cx="750541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2000" b="1" spc="-10" dirty="0" smtClean="0">
                  <a:solidFill>
                    <a:srgbClr val="FFC000"/>
                  </a:solidFill>
                  <a:cs typeface="+mn-ea"/>
                  <a:sym typeface="+mn-lt"/>
                </a:rPr>
                <a:t>6</a:t>
              </a:r>
              <a:endParaRPr sz="2000" dirty="0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47" name="object 34"/>
            <p:cNvSpPr txBox="1"/>
            <p:nvPr/>
          </p:nvSpPr>
          <p:spPr>
            <a:xfrm>
              <a:off x="4129809" y="6180248"/>
              <a:ext cx="3714489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2000" b="1" spc="-5" dirty="0">
                  <a:solidFill>
                    <a:srgbClr val="FFFFFF"/>
                  </a:solidFill>
                  <a:cs typeface="+mn-ea"/>
                  <a:sym typeface="+mn-lt"/>
                </a:rPr>
                <a:t>树立</a:t>
              </a:r>
              <a:r>
                <a:rPr sz="2000" b="1" spc="-5" dirty="0">
                  <a:solidFill>
                    <a:srgbClr val="FFFF00"/>
                  </a:solidFill>
                  <a:cs typeface="+mn-ea"/>
                  <a:sym typeface="+mn-lt"/>
                </a:rPr>
                <a:t>全寿命周期成本</a:t>
              </a:r>
              <a:r>
                <a:rPr sz="2000" b="1" spc="-5" dirty="0">
                  <a:solidFill>
                    <a:srgbClr val="FFFFFF"/>
                  </a:solidFill>
                  <a:cs typeface="+mn-ea"/>
                  <a:sym typeface="+mn-lt"/>
                </a:rPr>
                <a:t>的理念</a:t>
              </a:r>
            </a:p>
          </p:txBody>
        </p:sp>
        <p:sp>
          <p:nvSpPr>
            <p:cNvPr id="65" name="object 35"/>
            <p:cNvSpPr/>
            <p:nvPr/>
          </p:nvSpPr>
          <p:spPr>
            <a:xfrm>
              <a:off x="3656863" y="6096187"/>
              <a:ext cx="237753" cy="488864"/>
            </a:xfrm>
            <a:custGeom>
              <a:avLst/>
              <a:gdLst/>
              <a:ahLst/>
              <a:cxnLst/>
              <a:rect l="l" t="t" r="r" b="b"/>
              <a:pathLst>
                <a:path w="169544" h="348614">
                  <a:moveTo>
                    <a:pt x="169036" y="0"/>
                  </a:moveTo>
                  <a:lnTo>
                    <a:pt x="88518" y="0"/>
                  </a:lnTo>
                  <a:lnTo>
                    <a:pt x="0" y="174243"/>
                  </a:lnTo>
                  <a:lnTo>
                    <a:pt x="88518" y="348487"/>
                  </a:lnTo>
                  <a:lnTo>
                    <a:pt x="169036" y="348487"/>
                  </a:lnTo>
                  <a:lnTo>
                    <a:pt x="80517" y="174243"/>
                  </a:lnTo>
                  <a:lnTo>
                    <a:pt x="16903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79698" y="3173398"/>
            <a:ext cx="7564600" cy="498982"/>
            <a:chOff x="279698" y="3173398"/>
            <a:chExt cx="7564600" cy="498982"/>
          </a:xfrm>
        </p:grpSpPr>
        <p:sp>
          <p:nvSpPr>
            <p:cNvPr id="56" name="object 25"/>
            <p:cNvSpPr/>
            <p:nvPr/>
          </p:nvSpPr>
          <p:spPr>
            <a:xfrm>
              <a:off x="3876397" y="3173398"/>
              <a:ext cx="3967901" cy="465664"/>
            </a:xfrm>
            <a:custGeom>
              <a:avLst/>
              <a:gdLst/>
              <a:ahLst/>
              <a:cxnLst/>
              <a:rect l="l" t="t" r="r" b="b"/>
              <a:pathLst>
                <a:path w="2970529" h="348614">
                  <a:moveTo>
                    <a:pt x="2970530" y="0"/>
                  </a:moveTo>
                  <a:lnTo>
                    <a:pt x="81025" y="0"/>
                  </a:lnTo>
                  <a:lnTo>
                    <a:pt x="0" y="174117"/>
                  </a:lnTo>
                  <a:lnTo>
                    <a:pt x="81025" y="348361"/>
                  </a:lnTo>
                  <a:lnTo>
                    <a:pt x="2970530" y="348361"/>
                  </a:lnTo>
                  <a:lnTo>
                    <a:pt x="297053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54" name="object 41"/>
            <p:cNvSpPr txBox="1"/>
            <p:nvPr/>
          </p:nvSpPr>
          <p:spPr>
            <a:xfrm>
              <a:off x="4173896" y="3246804"/>
              <a:ext cx="2894911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spcBef>
                  <a:spcPts val="1030"/>
                </a:spcBef>
              </a:pPr>
              <a:r>
                <a:rPr sz="2000" b="1" spc="-10" dirty="0" err="1" smtClean="0">
                  <a:solidFill>
                    <a:schemeClr val="bg1"/>
                  </a:solidFill>
                  <a:cs typeface="+mn-ea"/>
                  <a:sym typeface="+mn-lt"/>
                </a:rPr>
                <a:t>树立</a:t>
              </a:r>
              <a:r>
                <a:rPr sz="2000" b="1" spc="-10" dirty="0" err="1" smtClean="0">
                  <a:solidFill>
                    <a:srgbClr val="FFFF00"/>
                  </a:solidFill>
                  <a:cs typeface="+mn-ea"/>
                  <a:sym typeface="+mn-lt"/>
                </a:rPr>
                <a:t>安全至上</a:t>
              </a:r>
              <a:r>
                <a:rPr sz="2000" b="1" spc="-10" dirty="0" err="1" smtClean="0">
                  <a:solidFill>
                    <a:srgbClr val="FFFFFF"/>
                  </a:solidFill>
                  <a:cs typeface="+mn-ea"/>
                  <a:sym typeface="+mn-lt"/>
                </a:rPr>
                <a:t>的理念</a:t>
              </a:r>
              <a:endParaRPr sz="2000" dirty="0">
                <a:cs typeface="+mn-ea"/>
                <a:sym typeface="+mn-lt"/>
              </a:endParaRPr>
            </a:p>
          </p:txBody>
        </p:sp>
        <p:sp>
          <p:nvSpPr>
            <p:cNvPr id="14" name="object 8"/>
            <p:cNvSpPr/>
            <p:nvPr/>
          </p:nvSpPr>
          <p:spPr>
            <a:xfrm>
              <a:off x="619429" y="3195779"/>
              <a:ext cx="3027082" cy="443283"/>
            </a:xfrm>
            <a:custGeom>
              <a:avLst/>
              <a:gdLst/>
              <a:ahLst/>
              <a:cxnLst/>
              <a:rect l="l" t="t" r="r" b="b"/>
              <a:pathLst>
                <a:path w="2380615" h="348614">
                  <a:moveTo>
                    <a:pt x="2380297" y="0"/>
                  </a:moveTo>
                  <a:lnTo>
                    <a:pt x="82042" y="0"/>
                  </a:lnTo>
                  <a:lnTo>
                    <a:pt x="0" y="174244"/>
                  </a:lnTo>
                  <a:lnTo>
                    <a:pt x="82042" y="348488"/>
                  </a:lnTo>
                  <a:lnTo>
                    <a:pt x="2380297" y="348488"/>
                  </a:lnTo>
                  <a:lnTo>
                    <a:pt x="2298255" y="174244"/>
                  </a:lnTo>
                  <a:lnTo>
                    <a:pt x="2380297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15" name="object 9"/>
            <p:cNvSpPr txBox="1"/>
            <p:nvPr/>
          </p:nvSpPr>
          <p:spPr>
            <a:xfrm>
              <a:off x="279698" y="3261900"/>
              <a:ext cx="815560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2000" b="1" spc="-10" dirty="0" smtClean="0">
                  <a:solidFill>
                    <a:srgbClr val="FFC000"/>
                  </a:solidFill>
                  <a:cs typeface="+mn-ea"/>
                  <a:sym typeface="+mn-lt"/>
                </a:rPr>
                <a:t>1</a:t>
              </a:r>
              <a:endParaRPr sz="2000" b="1" spc="-10" dirty="0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48" name="object 35"/>
            <p:cNvSpPr/>
            <p:nvPr/>
          </p:nvSpPr>
          <p:spPr>
            <a:xfrm>
              <a:off x="3656863" y="3183516"/>
              <a:ext cx="237753" cy="488864"/>
            </a:xfrm>
            <a:custGeom>
              <a:avLst/>
              <a:gdLst/>
              <a:ahLst/>
              <a:cxnLst/>
              <a:rect l="l" t="t" r="r" b="b"/>
              <a:pathLst>
                <a:path w="169544" h="348614">
                  <a:moveTo>
                    <a:pt x="169036" y="0"/>
                  </a:moveTo>
                  <a:lnTo>
                    <a:pt x="88518" y="0"/>
                  </a:lnTo>
                  <a:lnTo>
                    <a:pt x="0" y="174243"/>
                  </a:lnTo>
                  <a:lnTo>
                    <a:pt x="88518" y="348487"/>
                  </a:lnTo>
                  <a:lnTo>
                    <a:pt x="169036" y="348487"/>
                  </a:lnTo>
                  <a:lnTo>
                    <a:pt x="80517" y="174243"/>
                  </a:lnTo>
                  <a:lnTo>
                    <a:pt x="16903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72" name="object 11"/>
            <p:cNvSpPr txBox="1"/>
            <p:nvPr/>
          </p:nvSpPr>
          <p:spPr>
            <a:xfrm>
              <a:off x="870521" y="3255413"/>
              <a:ext cx="2912426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3970">
                <a:spcBef>
                  <a:spcPts val="1030"/>
                </a:spcBef>
              </a:pPr>
              <a:r>
                <a:rPr lang="zh-CN" altLang="en-US" sz="2000" b="1" spc="-5" dirty="0">
                  <a:solidFill>
                    <a:schemeClr val="bg1"/>
                  </a:solidFill>
                  <a:cs typeface="+mn-ea"/>
                  <a:sym typeface="+mn-lt"/>
                </a:rPr>
                <a:t>坚持以人为本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65870" y="5512354"/>
            <a:ext cx="7586811" cy="491117"/>
            <a:chOff x="265870" y="5512354"/>
            <a:chExt cx="7586811" cy="491117"/>
          </a:xfrm>
        </p:grpSpPr>
        <p:sp>
          <p:nvSpPr>
            <p:cNvPr id="59" name="object 25"/>
            <p:cNvSpPr/>
            <p:nvPr/>
          </p:nvSpPr>
          <p:spPr>
            <a:xfrm>
              <a:off x="3884780" y="5516175"/>
              <a:ext cx="3967901" cy="465664"/>
            </a:xfrm>
            <a:custGeom>
              <a:avLst/>
              <a:gdLst/>
              <a:ahLst/>
              <a:cxnLst/>
              <a:rect l="l" t="t" r="r" b="b"/>
              <a:pathLst>
                <a:path w="2970529" h="348614">
                  <a:moveTo>
                    <a:pt x="2970530" y="0"/>
                  </a:moveTo>
                  <a:lnTo>
                    <a:pt x="81025" y="0"/>
                  </a:lnTo>
                  <a:lnTo>
                    <a:pt x="0" y="174117"/>
                  </a:lnTo>
                  <a:lnTo>
                    <a:pt x="81025" y="348361"/>
                  </a:lnTo>
                  <a:lnTo>
                    <a:pt x="2970530" y="348361"/>
                  </a:lnTo>
                  <a:lnTo>
                    <a:pt x="297053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24" name="object 18"/>
            <p:cNvSpPr/>
            <p:nvPr/>
          </p:nvSpPr>
          <p:spPr>
            <a:xfrm>
              <a:off x="619429" y="5512354"/>
              <a:ext cx="3027082" cy="443283"/>
            </a:xfrm>
            <a:custGeom>
              <a:avLst/>
              <a:gdLst/>
              <a:ahLst/>
              <a:cxnLst/>
              <a:rect l="l" t="t" r="r" b="b"/>
              <a:pathLst>
                <a:path w="2380615" h="348614">
                  <a:moveTo>
                    <a:pt x="2380297" y="0"/>
                  </a:moveTo>
                  <a:lnTo>
                    <a:pt x="82042" y="0"/>
                  </a:lnTo>
                  <a:lnTo>
                    <a:pt x="0" y="174243"/>
                  </a:lnTo>
                  <a:lnTo>
                    <a:pt x="82042" y="348487"/>
                  </a:lnTo>
                  <a:lnTo>
                    <a:pt x="2380297" y="348487"/>
                  </a:lnTo>
                  <a:lnTo>
                    <a:pt x="2298255" y="174243"/>
                  </a:lnTo>
                  <a:lnTo>
                    <a:pt x="2380297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25" name="object 19"/>
            <p:cNvSpPr txBox="1"/>
            <p:nvPr/>
          </p:nvSpPr>
          <p:spPr>
            <a:xfrm>
              <a:off x="893408" y="5573486"/>
              <a:ext cx="5361462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2000" b="1" spc="-5" dirty="0" err="1" smtClean="0">
                  <a:solidFill>
                    <a:srgbClr val="FFFFFF"/>
                  </a:solidFill>
                  <a:cs typeface="+mn-ea"/>
                  <a:sym typeface="+mn-lt"/>
                </a:rPr>
                <a:t>坚持合理选用技术标准</a:t>
              </a:r>
              <a:endParaRPr sz="2000" b="1" spc="-5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5" name="object 32"/>
            <p:cNvSpPr txBox="1"/>
            <p:nvPr/>
          </p:nvSpPr>
          <p:spPr>
            <a:xfrm>
              <a:off x="4105593" y="5595118"/>
              <a:ext cx="3256827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2000" b="1" spc="-5" dirty="0">
                  <a:solidFill>
                    <a:srgbClr val="FFFFFF"/>
                  </a:solidFill>
                  <a:cs typeface="+mn-ea"/>
                  <a:sym typeface="+mn-lt"/>
                </a:rPr>
                <a:t>树立</a:t>
              </a:r>
              <a:r>
                <a:rPr sz="2000" b="1" spc="-5" dirty="0">
                  <a:solidFill>
                    <a:srgbClr val="FFFF00"/>
                  </a:solidFill>
                  <a:cs typeface="+mn-ea"/>
                  <a:sym typeface="+mn-lt"/>
                </a:rPr>
                <a:t>设计创作</a:t>
              </a:r>
              <a:r>
                <a:rPr sz="2000" b="1" spc="-5" dirty="0">
                  <a:solidFill>
                    <a:srgbClr val="FFFFFF"/>
                  </a:solidFill>
                  <a:cs typeface="+mn-ea"/>
                  <a:sym typeface="+mn-lt"/>
                </a:rPr>
                <a:t>的理念</a:t>
              </a:r>
            </a:p>
          </p:txBody>
        </p:sp>
        <p:sp>
          <p:nvSpPr>
            <p:cNvPr id="64" name="object 35"/>
            <p:cNvSpPr/>
            <p:nvPr/>
          </p:nvSpPr>
          <p:spPr>
            <a:xfrm>
              <a:off x="3656863" y="5514607"/>
              <a:ext cx="237753" cy="488864"/>
            </a:xfrm>
            <a:custGeom>
              <a:avLst/>
              <a:gdLst/>
              <a:ahLst/>
              <a:cxnLst/>
              <a:rect l="l" t="t" r="r" b="b"/>
              <a:pathLst>
                <a:path w="169544" h="348614">
                  <a:moveTo>
                    <a:pt x="169036" y="0"/>
                  </a:moveTo>
                  <a:lnTo>
                    <a:pt x="88518" y="0"/>
                  </a:lnTo>
                  <a:lnTo>
                    <a:pt x="0" y="174243"/>
                  </a:lnTo>
                  <a:lnTo>
                    <a:pt x="88518" y="348487"/>
                  </a:lnTo>
                  <a:lnTo>
                    <a:pt x="169036" y="348487"/>
                  </a:lnTo>
                  <a:lnTo>
                    <a:pt x="80517" y="174243"/>
                  </a:lnTo>
                  <a:lnTo>
                    <a:pt x="16903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74" name="object 15"/>
            <p:cNvSpPr txBox="1"/>
            <p:nvPr/>
          </p:nvSpPr>
          <p:spPr>
            <a:xfrm>
              <a:off x="265870" y="5610843"/>
              <a:ext cx="575785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lang="en-US" sz="2000" b="1" spc="-10" dirty="0" smtClean="0">
                  <a:solidFill>
                    <a:srgbClr val="FFC000"/>
                  </a:solidFill>
                  <a:cs typeface="+mn-ea"/>
                  <a:sym typeface="+mn-lt"/>
                </a:rPr>
                <a:t>5</a:t>
              </a:r>
              <a:endParaRPr sz="2000" b="1" spc="-10" dirty="0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81599" y="4337865"/>
            <a:ext cx="7571082" cy="488864"/>
            <a:chOff x="281599" y="4337865"/>
            <a:chExt cx="7571082" cy="488864"/>
          </a:xfrm>
        </p:grpSpPr>
        <p:sp>
          <p:nvSpPr>
            <p:cNvPr id="57" name="object 25"/>
            <p:cNvSpPr/>
            <p:nvPr/>
          </p:nvSpPr>
          <p:spPr>
            <a:xfrm>
              <a:off x="3884780" y="4339328"/>
              <a:ext cx="3967901" cy="465664"/>
            </a:xfrm>
            <a:custGeom>
              <a:avLst/>
              <a:gdLst/>
              <a:ahLst/>
              <a:cxnLst/>
              <a:rect l="l" t="t" r="r" b="b"/>
              <a:pathLst>
                <a:path w="2970529" h="348614">
                  <a:moveTo>
                    <a:pt x="2970530" y="0"/>
                  </a:moveTo>
                  <a:lnTo>
                    <a:pt x="81025" y="0"/>
                  </a:lnTo>
                  <a:lnTo>
                    <a:pt x="0" y="174117"/>
                  </a:lnTo>
                  <a:lnTo>
                    <a:pt x="81025" y="348361"/>
                  </a:lnTo>
                  <a:lnTo>
                    <a:pt x="2970530" y="348361"/>
                  </a:lnTo>
                  <a:lnTo>
                    <a:pt x="297053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19" name="object 13"/>
            <p:cNvSpPr/>
            <p:nvPr/>
          </p:nvSpPr>
          <p:spPr>
            <a:xfrm>
              <a:off x="619429" y="4358422"/>
              <a:ext cx="3027082" cy="443283"/>
            </a:xfrm>
            <a:custGeom>
              <a:avLst/>
              <a:gdLst/>
              <a:ahLst/>
              <a:cxnLst/>
              <a:rect l="l" t="t" r="r" b="b"/>
              <a:pathLst>
                <a:path w="2380615" h="348614">
                  <a:moveTo>
                    <a:pt x="2380297" y="0"/>
                  </a:moveTo>
                  <a:lnTo>
                    <a:pt x="82042" y="0"/>
                  </a:lnTo>
                  <a:lnTo>
                    <a:pt x="0" y="174244"/>
                  </a:lnTo>
                  <a:lnTo>
                    <a:pt x="82042" y="348488"/>
                  </a:lnTo>
                  <a:lnTo>
                    <a:pt x="2380297" y="348488"/>
                  </a:lnTo>
                  <a:lnTo>
                    <a:pt x="2298255" y="174244"/>
                  </a:lnTo>
                  <a:lnTo>
                    <a:pt x="2380297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20" name="object 14"/>
            <p:cNvSpPr txBox="1"/>
            <p:nvPr/>
          </p:nvSpPr>
          <p:spPr>
            <a:xfrm>
              <a:off x="893408" y="4406885"/>
              <a:ext cx="3244847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2000" b="1" spc="-5" dirty="0">
                  <a:solidFill>
                    <a:srgbClr val="FFFFFF"/>
                  </a:solidFill>
                  <a:cs typeface="+mn-ea"/>
                  <a:sym typeface="+mn-lt"/>
                </a:rPr>
                <a:t>坚持可持续发展</a:t>
              </a:r>
            </a:p>
          </p:txBody>
        </p:sp>
        <p:sp>
          <p:nvSpPr>
            <p:cNvPr id="41" name="object 28"/>
            <p:cNvSpPr txBox="1"/>
            <p:nvPr/>
          </p:nvSpPr>
          <p:spPr>
            <a:xfrm>
              <a:off x="4141040" y="4364936"/>
              <a:ext cx="3172146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2000" b="1" spc="-5" dirty="0">
                  <a:solidFill>
                    <a:srgbClr val="FFFFFF"/>
                  </a:solidFill>
                  <a:cs typeface="+mn-ea"/>
                  <a:sym typeface="+mn-lt"/>
                </a:rPr>
                <a:t>树立</a:t>
              </a:r>
              <a:r>
                <a:rPr sz="2000" b="1" spc="-5" dirty="0">
                  <a:solidFill>
                    <a:srgbClr val="FFFF00"/>
                  </a:solidFill>
                  <a:cs typeface="+mn-ea"/>
                  <a:sym typeface="+mn-lt"/>
                </a:rPr>
                <a:t>节约资源</a:t>
              </a:r>
              <a:r>
                <a:rPr sz="2000" b="1" spc="-5" dirty="0">
                  <a:solidFill>
                    <a:srgbClr val="FFFFFF"/>
                  </a:solidFill>
                  <a:cs typeface="+mn-ea"/>
                  <a:sym typeface="+mn-lt"/>
                </a:rPr>
                <a:t>的理念</a:t>
              </a:r>
            </a:p>
          </p:txBody>
        </p:sp>
        <p:sp>
          <p:nvSpPr>
            <p:cNvPr id="62" name="object 35"/>
            <p:cNvSpPr/>
            <p:nvPr/>
          </p:nvSpPr>
          <p:spPr>
            <a:xfrm>
              <a:off x="3656863" y="4337865"/>
              <a:ext cx="237753" cy="488864"/>
            </a:xfrm>
            <a:custGeom>
              <a:avLst/>
              <a:gdLst/>
              <a:ahLst/>
              <a:cxnLst/>
              <a:rect l="l" t="t" r="r" b="b"/>
              <a:pathLst>
                <a:path w="169544" h="348614">
                  <a:moveTo>
                    <a:pt x="169036" y="0"/>
                  </a:moveTo>
                  <a:lnTo>
                    <a:pt x="88518" y="0"/>
                  </a:lnTo>
                  <a:lnTo>
                    <a:pt x="0" y="174243"/>
                  </a:lnTo>
                  <a:lnTo>
                    <a:pt x="88518" y="348487"/>
                  </a:lnTo>
                  <a:lnTo>
                    <a:pt x="169036" y="348487"/>
                  </a:lnTo>
                  <a:lnTo>
                    <a:pt x="80517" y="174243"/>
                  </a:lnTo>
                  <a:lnTo>
                    <a:pt x="16903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76" name="object 15"/>
            <p:cNvSpPr txBox="1"/>
            <p:nvPr/>
          </p:nvSpPr>
          <p:spPr>
            <a:xfrm>
              <a:off x="281599" y="4434995"/>
              <a:ext cx="976548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lang="en-US" sz="2000" b="1" spc="-10" dirty="0" smtClean="0">
                  <a:solidFill>
                    <a:srgbClr val="FFC000"/>
                  </a:solidFill>
                  <a:cs typeface="+mn-ea"/>
                  <a:sym typeface="+mn-lt"/>
                </a:rPr>
                <a:t>3</a:t>
              </a:r>
              <a:endParaRPr sz="1600" dirty="0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498" y="787550"/>
            <a:ext cx="9291109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59244b393a08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5400000">
            <a:off x="-99060" y="2039620"/>
            <a:ext cx="3953510" cy="2376805"/>
          </a:xfrm>
          <a:prstGeom prst="rect">
            <a:avLst/>
          </a:prstGeom>
        </p:spPr>
      </p:pic>
      <p:pic>
        <p:nvPicPr>
          <p:cNvPr id="8" name="图片 7" descr="59244b393a08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6200000">
            <a:off x="8629650" y="2039620"/>
            <a:ext cx="3953510" cy="237680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338921" y="-682893"/>
            <a:ext cx="7230110" cy="2990215"/>
            <a:chOff x="2570480" y="2540"/>
            <a:chExt cx="7230110" cy="2990215"/>
          </a:xfrm>
        </p:grpSpPr>
        <p:sp>
          <p:nvSpPr>
            <p:cNvPr id="19" name="矩形 18"/>
            <p:cNvSpPr/>
            <p:nvPr/>
          </p:nvSpPr>
          <p:spPr>
            <a:xfrm rot="5400000">
              <a:off x="4832985" y="-1126490"/>
              <a:ext cx="2704465" cy="4962525"/>
            </a:xfrm>
            <a:prstGeom prst="rect">
              <a:avLst/>
            </a:prstGeom>
            <a:gradFill>
              <a:gsLst>
                <a:gs pos="0">
                  <a:srgbClr val="025FA3">
                    <a:alpha val="100000"/>
                  </a:srgbClr>
                </a:gs>
                <a:gs pos="100000">
                  <a:srgbClr val="163069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" name="图片 3" descr="59244b3939fcf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2570480" y="2172970"/>
              <a:ext cx="7230110" cy="819785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7491413" y="2341599"/>
            <a:ext cx="30925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坚持</a:t>
            </a:r>
            <a:r>
              <a:rPr lang="zh-CN" altLang="en-US" sz="2800" b="1" dirty="0" smtClean="0">
                <a:solidFill>
                  <a:srgbClr val="FFFF00"/>
                </a:solidFill>
                <a:latin typeface="+mj-ea"/>
                <a:ea typeface="+mj-ea"/>
                <a:cs typeface="+mn-ea"/>
                <a:sym typeface="+mn-lt"/>
              </a:rPr>
              <a:t>可持续发展</a:t>
            </a:r>
            <a:endParaRPr lang="en-US" altLang="zh-CN" sz="2800" b="1" dirty="0" smtClean="0">
              <a:solidFill>
                <a:srgbClr val="FFFF00"/>
              </a:solidFill>
              <a:latin typeface="+mj-ea"/>
              <a:ea typeface="+mj-ea"/>
              <a:cs typeface="+mn-ea"/>
              <a:sym typeface="+mn-lt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坚持</a:t>
            </a:r>
            <a:r>
              <a:rPr lang="zh-CN" altLang="en-US" sz="2800" b="1" dirty="0">
                <a:solidFill>
                  <a:srgbClr val="FFFF00"/>
                </a:solidFill>
                <a:latin typeface="+mj-ea"/>
                <a:ea typeface="+mj-ea"/>
                <a:cs typeface="+mn-ea"/>
                <a:sym typeface="+mn-lt"/>
              </a:rPr>
              <a:t>统筹</a:t>
            </a:r>
            <a:r>
              <a:rPr lang="zh-CN" altLang="en-US" sz="2800" b="1" dirty="0" smtClean="0">
                <a:solidFill>
                  <a:srgbClr val="FFFF00"/>
                </a:solidFill>
                <a:latin typeface="+mj-ea"/>
                <a:ea typeface="+mj-ea"/>
                <a:cs typeface="+mn-ea"/>
                <a:sym typeface="+mn-lt"/>
              </a:rPr>
              <a:t>协调</a:t>
            </a:r>
            <a:endParaRPr lang="en-US" altLang="zh-CN" sz="2800" b="1" dirty="0" smtClean="0">
              <a:solidFill>
                <a:srgbClr val="FFFF00"/>
              </a:solidFill>
              <a:latin typeface="+mj-ea"/>
              <a:ea typeface="+mj-ea"/>
              <a:cs typeface="+mn-ea"/>
              <a:sym typeface="+mn-lt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坚持</a:t>
            </a:r>
            <a:r>
              <a:rPr lang="zh-CN" altLang="en-US" sz="2800" b="1" dirty="0" smtClean="0">
                <a:solidFill>
                  <a:srgbClr val="FFFF00"/>
                </a:solidFill>
                <a:latin typeface="+mj-ea"/>
                <a:ea typeface="+mj-ea"/>
                <a:cs typeface="+mn-ea"/>
                <a:sym typeface="+mn-lt"/>
              </a:rPr>
              <a:t>创新驱动</a:t>
            </a:r>
            <a:endParaRPr lang="en-US" altLang="zh-CN" sz="2800" b="1" dirty="0" smtClean="0">
              <a:solidFill>
                <a:srgbClr val="FFFF00"/>
              </a:solidFill>
              <a:latin typeface="+mj-ea"/>
              <a:ea typeface="+mj-ea"/>
              <a:cs typeface="+mn-ea"/>
              <a:sym typeface="+mn-lt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坚持</a:t>
            </a:r>
            <a:r>
              <a:rPr lang="zh-CN" altLang="en-US" sz="2800" b="1" dirty="0" smtClean="0">
                <a:solidFill>
                  <a:srgbClr val="FFFF00"/>
                </a:solidFill>
                <a:latin typeface="+mj-ea"/>
                <a:ea typeface="+mj-ea"/>
                <a:cs typeface="+mn-ea"/>
                <a:sym typeface="+mn-lt"/>
              </a:rPr>
              <a:t>因地制宜</a:t>
            </a:r>
            <a:endParaRPr lang="zh-CN" altLang="en-US" sz="2800" b="1" dirty="0">
              <a:solidFill>
                <a:srgbClr val="FFFF00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pic>
        <p:nvPicPr>
          <p:cNvPr id="18" name="图片 2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b="29196"/>
          <a:stretch>
            <a:fillRect/>
          </a:stretch>
        </p:blipFill>
        <p:spPr>
          <a:xfrm>
            <a:off x="189974" y="187638"/>
            <a:ext cx="876300" cy="8095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5338921" y="5053532"/>
            <a:ext cx="7230110" cy="3150870"/>
            <a:chOff x="2480945" y="3699510"/>
            <a:chExt cx="7230110" cy="3150870"/>
          </a:xfrm>
        </p:grpSpPr>
        <p:sp>
          <p:nvSpPr>
            <p:cNvPr id="7" name="矩形 6"/>
            <p:cNvSpPr/>
            <p:nvPr/>
          </p:nvSpPr>
          <p:spPr>
            <a:xfrm rot="16200000">
              <a:off x="4833620" y="3016885"/>
              <a:ext cx="2704465" cy="4962525"/>
            </a:xfrm>
            <a:prstGeom prst="rect">
              <a:avLst/>
            </a:prstGeom>
            <a:gradFill>
              <a:gsLst>
                <a:gs pos="0">
                  <a:srgbClr val="025FA3">
                    <a:alpha val="100000"/>
                  </a:srgbClr>
                </a:gs>
                <a:gs pos="100000">
                  <a:srgbClr val="163069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5" name="图片 4" descr="59244b3939fcf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>
            <a:xfrm rot="10800000">
              <a:off x="2480945" y="3699510"/>
              <a:ext cx="7230110" cy="819785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682" y="2257842"/>
            <a:ext cx="6336714" cy="2931224"/>
          </a:xfrm>
          <a:prstGeom prst="rect">
            <a:avLst/>
          </a:prstGeom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429360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59244b393a08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5400000">
            <a:off x="-99060" y="2039620"/>
            <a:ext cx="3953510" cy="2376805"/>
          </a:xfrm>
          <a:prstGeom prst="rect">
            <a:avLst/>
          </a:prstGeom>
        </p:spPr>
      </p:pic>
      <p:pic>
        <p:nvPicPr>
          <p:cNvPr id="8" name="图片 7" descr="59244b393a08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6200000">
            <a:off x="8629650" y="2039620"/>
            <a:ext cx="3953510" cy="237680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338921" y="-1315328"/>
            <a:ext cx="7230110" cy="2990215"/>
            <a:chOff x="2570480" y="2540"/>
            <a:chExt cx="7230110" cy="2990215"/>
          </a:xfrm>
        </p:grpSpPr>
        <p:sp>
          <p:nvSpPr>
            <p:cNvPr id="19" name="矩形 18"/>
            <p:cNvSpPr/>
            <p:nvPr/>
          </p:nvSpPr>
          <p:spPr>
            <a:xfrm rot="5400000">
              <a:off x="4832985" y="-1126490"/>
              <a:ext cx="2704465" cy="4962525"/>
            </a:xfrm>
            <a:prstGeom prst="rect">
              <a:avLst/>
            </a:prstGeom>
            <a:gradFill>
              <a:gsLst>
                <a:gs pos="0">
                  <a:srgbClr val="025FA3">
                    <a:alpha val="100000"/>
                  </a:srgbClr>
                </a:gs>
                <a:gs pos="100000">
                  <a:srgbClr val="163069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" name="图片 3" descr="59244b3939fcf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2570480" y="2172970"/>
              <a:ext cx="7230110" cy="819785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6774227" y="1692546"/>
            <a:ext cx="43588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di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“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零弃方、少借方</a:t>
            </a: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”</a:t>
            </a:r>
            <a:endParaRPr lang="en-US" altLang="zh-CN" sz="2800" b="1" dirty="0" smtClean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  <a:p>
            <a:pPr marL="457200" indent="-457200" algn="di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改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扩建工程</a:t>
            </a:r>
            <a:r>
              <a:rPr lang="zh-CN" altLang="en-US" sz="2800" b="1" dirty="0">
                <a:solidFill>
                  <a:srgbClr val="FFFF00"/>
                </a:solidFill>
                <a:latin typeface="+mj-ea"/>
                <a:ea typeface="+mj-ea"/>
                <a:cs typeface="+mn-ea"/>
                <a:sym typeface="+mn-lt"/>
              </a:rPr>
              <a:t>绿色</a:t>
            </a:r>
            <a:r>
              <a:rPr lang="zh-CN" altLang="en-US" sz="2800" b="1" dirty="0" smtClean="0">
                <a:solidFill>
                  <a:srgbClr val="FFFF00"/>
                </a:solidFill>
                <a:latin typeface="+mj-ea"/>
                <a:ea typeface="+mj-ea"/>
                <a:cs typeface="+mn-ea"/>
                <a:sym typeface="+mn-lt"/>
              </a:rPr>
              <a:t>升级</a:t>
            </a:r>
            <a:endParaRPr lang="en-US" altLang="zh-CN" sz="2800" b="1" dirty="0" smtClean="0">
              <a:solidFill>
                <a:srgbClr val="FFFF00"/>
              </a:solidFill>
              <a:latin typeface="+mj-ea"/>
              <a:ea typeface="+mj-ea"/>
              <a:cs typeface="+mn-ea"/>
              <a:sym typeface="+mn-lt"/>
            </a:endParaRPr>
          </a:p>
          <a:p>
            <a:pPr marL="457200" indent="-457200" algn="di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积极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应用</a:t>
            </a:r>
            <a:r>
              <a:rPr lang="en-US" altLang="zh-CN" sz="2800" b="1" dirty="0">
                <a:solidFill>
                  <a:srgbClr val="FFFF00"/>
                </a:solidFill>
                <a:latin typeface="+mj-ea"/>
                <a:ea typeface="+mj-ea"/>
                <a:cs typeface="+mn-ea"/>
                <a:sym typeface="+mn-lt"/>
              </a:rPr>
              <a:t>BIM</a:t>
            </a: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技术</a:t>
            </a:r>
            <a:endParaRPr lang="en-US" altLang="zh-CN" sz="2800" b="1" dirty="0" smtClean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  <a:p>
            <a:pPr marL="457200" indent="-457200" algn="di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推动</a:t>
            </a:r>
            <a:r>
              <a:rPr lang="zh-CN" altLang="en-US" sz="2800" b="1" dirty="0">
                <a:solidFill>
                  <a:srgbClr val="FFFF00"/>
                </a:solidFill>
                <a:latin typeface="+mj-ea"/>
                <a:ea typeface="+mj-ea"/>
                <a:cs typeface="+mn-ea"/>
                <a:sym typeface="+mn-lt"/>
              </a:rPr>
              <a:t>绿色服务区</a:t>
            </a: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建设</a:t>
            </a:r>
            <a:endParaRPr lang="en-US" altLang="zh-CN" sz="2800" b="1" dirty="0" smtClean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  <a:p>
            <a:pPr marL="457200" indent="-457200" algn="di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zh-CN" altLang="en-US" sz="2800" b="1" dirty="0" smtClean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拓宽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公路</a:t>
            </a:r>
            <a:r>
              <a:rPr lang="zh-CN" altLang="en-US" sz="2800" b="1" dirty="0">
                <a:solidFill>
                  <a:srgbClr val="FFFF00"/>
                </a:solidFill>
                <a:latin typeface="+mj-ea"/>
                <a:ea typeface="+mj-ea"/>
                <a:cs typeface="+mn-ea"/>
                <a:sym typeface="+mn-lt"/>
              </a:rPr>
              <a:t>旅游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功能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338921" y="5201308"/>
            <a:ext cx="7230110" cy="3150870"/>
            <a:chOff x="2480945" y="3699510"/>
            <a:chExt cx="7230110" cy="3150870"/>
          </a:xfrm>
        </p:grpSpPr>
        <p:sp>
          <p:nvSpPr>
            <p:cNvPr id="7" name="矩形 6"/>
            <p:cNvSpPr/>
            <p:nvPr/>
          </p:nvSpPr>
          <p:spPr>
            <a:xfrm rot="16200000">
              <a:off x="4833620" y="3016885"/>
              <a:ext cx="2704465" cy="4962525"/>
            </a:xfrm>
            <a:prstGeom prst="rect">
              <a:avLst/>
            </a:prstGeom>
            <a:gradFill>
              <a:gsLst>
                <a:gs pos="0">
                  <a:srgbClr val="025FA3">
                    <a:alpha val="100000"/>
                  </a:srgbClr>
                </a:gs>
                <a:gs pos="100000">
                  <a:srgbClr val="163069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5" name="图片 4" descr="59244b3939fcf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>
            <a:xfrm rot="10800000">
              <a:off x="2480945" y="3699510"/>
              <a:ext cx="7230110" cy="819785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854" y="1968113"/>
            <a:ext cx="6336714" cy="2931224"/>
          </a:xfrm>
          <a:prstGeom prst="rect">
            <a:avLst/>
          </a:prstGeom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1" name="图片 2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b="29196"/>
          <a:stretch>
            <a:fillRect/>
          </a:stretch>
        </p:blipFill>
        <p:spPr>
          <a:xfrm>
            <a:off x="189974" y="187638"/>
            <a:ext cx="876300" cy="80955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2788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346"/>
  <p:tag name="KSO_WM_UNIT_TYPE" val="l_h_f"/>
  <p:tag name="KSO_WM_UNIT_INDEX" val="1_4_1"/>
  <p:tag name="KSO_WM_UNIT_ID" val="258*l_h_f*1_4_1"/>
  <p:tag name="KSO_WM_UNIT_CLEAR" val="1"/>
  <p:tag name="KSO_WM_UNIT_LAYERLEVEL" val="1_1_1"/>
  <p:tag name="KSO_WM_UNIT_VALUE" val="40"/>
  <p:tag name="KSO_WM_UNIT_HIGHLIGHT" val="0"/>
  <p:tag name="KSO_WM_UNIT_COMPATIBLE" val="0"/>
  <p:tag name="KSO_WM_BEAUTIFY_FLAG" val="#wm#"/>
  <p:tag name="KSO_WM_UNIT_PRESET_TEXT_INDEX" val="4"/>
  <p:tag name="KSO_WM_UNIT_PRESET_TEXT_LEN" val="40"/>
  <p:tag name="KSO_WM_DIAGRAM_GROUP_CODE" val="l1-1"/>
  <p:tag name="KSO_WM_TAG_VERSION" val="1.0"/>
  <p:tag name="KSO_WM_UNIT_FILL_FORE_SCHEMECOLOR_INDEX" val="8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346"/>
  <p:tag name="KSO_WM_UNIT_TYPE" val="l_h_f"/>
  <p:tag name="KSO_WM_UNIT_INDEX" val="1_4_1"/>
  <p:tag name="KSO_WM_UNIT_ID" val="258*l_h_f*1_4_1"/>
  <p:tag name="KSO_WM_UNIT_CLEAR" val="1"/>
  <p:tag name="KSO_WM_UNIT_LAYERLEVEL" val="1_1_1"/>
  <p:tag name="KSO_WM_UNIT_VALUE" val="40"/>
  <p:tag name="KSO_WM_UNIT_HIGHLIGHT" val="0"/>
  <p:tag name="KSO_WM_UNIT_COMPATIBLE" val="0"/>
  <p:tag name="KSO_WM_BEAUTIFY_FLAG" val="#wm#"/>
  <p:tag name="KSO_WM_UNIT_PRESET_TEXT_INDEX" val="4"/>
  <p:tag name="KSO_WM_UNIT_PRESET_TEXT_LEN" val="40"/>
  <p:tag name="KSO_WM_DIAGRAM_GROUP_CODE" val="l1-1"/>
  <p:tag name="KSO_WM_TAG_VERSION" val="1.0"/>
  <p:tag name="KSO_WM_UNIT_FILL_FORE_SCHEMECOLOR_INDEX" val="8"/>
  <p:tag name="KSO_WM_UNIT_FILL_TYPE" val="1"/>
  <p:tag name="KSO_WM_UNIT_TEXT_FILL_FORE_SCHEMECOLOR_INDEX" val="13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bpmhs4c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A000120141225A01KPBG</Template>
  <TotalTime>617</TotalTime>
  <Words>1227</Words>
  <Application>Microsoft Office PowerPoint</Application>
  <PresentationFormat>宽屏</PresentationFormat>
  <Paragraphs>264</Paragraphs>
  <Slides>36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8" baseType="lpstr">
      <vt:lpstr>宋体</vt:lpstr>
      <vt:lpstr>方正琥珀繁体</vt:lpstr>
      <vt:lpstr>方正启体简体</vt:lpstr>
      <vt:lpstr>Arial Unicode MS</vt:lpstr>
      <vt:lpstr>Calibri</vt:lpstr>
      <vt:lpstr>微软雅黑</vt:lpstr>
      <vt:lpstr>Wingdings</vt:lpstr>
      <vt:lpstr>黑体</vt:lpstr>
      <vt:lpstr>Times New Roman</vt:lpstr>
      <vt:lpstr>Arial</vt:lpstr>
      <vt:lpstr>字魂59号-创粗黑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行无止境</dc:title>
  <dc:creator>Administrator</dc:creator>
  <cp:lastModifiedBy>赵辉</cp:lastModifiedBy>
  <cp:revision>186</cp:revision>
  <dcterms:created xsi:type="dcterms:W3CDTF">2019-04-13T13:39:00Z</dcterms:created>
  <dcterms:modified xsi:type="dcterms:W3CDTF">2019-11-05T01:49:16Z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2052-11.8.2.8361</vt:lpwstr>
  </property>
</Properties>
</file>