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7" r:id="rId2"/>
    <p:sldId id="865" r:id="rId3"/>
    <p:sldId id="818" r:id="rId4"/>
    <p:sldId id="819" r:id="rId5"/>
    <p:sldId id="820" r:id="rId6"/>
    <p:sldId id="846" r:id="rId7"/>
    <p:sldId id="847" r:id="rId8"/>
    <p:sldId id="848" r:id="rId9"/>
    <p:sldId id="825" r:id="rId10"/>
    <p:sldId id="849" r:id="rId11"/>
    <p:sldId id="850" r:id="rId12"/>
    <p:sldId id="828" r:id="rId13"/>
    <p:sldId id="829" r:id="rId14"/>
    <p:sldId id="830" r:id="rId15"/>
    <p:sldId id="851" r:id="rId16"/>
    <p:sldId id="832" r:id="rId17"/>
    <p:sldId id="852" r:id="rId18"/>
    <p:sldId id="853" r:id="rId19"/>
    <p:sldId id="854" r:id="rId20"/>
    <p:sldId id="836" r:id="rId21"/>
    <p:sldId id="837" r:id="rId22"/>
    <p:sldId id="838" r:id="rId23"/>
    <p:sldId id="855" r:id="rId24"/>
    <p:sldId id="856" r:id="rId25"/>
    <p:sldId id="857" r:id="rId26"/>
    <p:sldId id="843" r:id="rId27"/>
    <p:sldId id="844" r:id="rId28"/>
    <p:sldId id="858" r:id="rId29"/>
    <p:sldId id="859" r:id="rId30"/>
    <p:sldId id="860" r:id="rId31"/>
    <p:sldId id="861" r:id="rId32"/>
    <p:sldId id="862" r:id="rId33"/>
    <p:sldId id="863" r:id="rId34"/>
    <p:sldId id="864" r:id="rId35"/>
    <p:sldId id="808" r:id="rId36"/>
    <p:sldId id="866" r:id="rId37"/>
    <p:sldId id="824" r:id="rId38"/>
    <p:sldId id="826" r:id="rId39"/>
    <p:sldId id="867" r:id="rId40"/>
    <p:sldId id="831" r:id="rId41"/>
    <p:sldId id="821" r:id="rId42"/>
    <p:sldId id="833" r:id="rId43"/>
    <p:sldId id="868" r:id="rId44"/>
    <p:sldId id="835" r:id="rId45"/>
    <p:sldId id="842" r:id="rId46"/>
    <p:sldId id="871" r:id="rId47"/>
    <p:sldId id="845" r:id="rId48"/>
    <p:sldId id="839" r:id="rId49"/>
    <p:sldId id="840" r:id="rId50"/>
    <p:sldId id="841" r:id="rId51"/>
    <p:sldId id="823" r:id="rId52"/>
    <p:sldId id="325" r:id="rId53"/>
  </p:sldIdLst>
  <p:sldSz cx="12192000" cy="6858000"/>
  <p:notesSz cx="6808788"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 chen" initials="lc" lastIdx="3" clrIdx="0"/>
  <p:cmAuthor id="2" name="xf lin" initials="xl" lastIdx="6" clrIdx="1"/>
  <p:cmAuthor id="3" name="wmj" initials="w" lastIdx="16" clrIdx="2"/>
  <p:cmAuthor id="4" name="孙海佩" initials="shp"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F1781F"/>
    <a:srgbClr val="EB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404" autoAdjust="0"/>
  </p:normalViewPr>
  <p:slideViewPr>
    <p:cSldViewPr snapToGrid="0">
      <p:cViewPr varScale="1">
        <p:scale>
          <a:sx n="74" d="100"/>
          <a:sy n="74" d="100"/>
        </p:scale>
        <p:origin x="354" y="66"/>
      </p:cViewPr>
      <p:guideLst>
        <p:guide orient="horz" pos="2208"/>
        <p:guide pos="3840"/>
      </p:guideLst>
    </p:cSldViewPr>
  </p:slideViewPr>
  <p:outlineViewPr>
    <p:cViewPr>
      <p:scale>
        <a:sx n="33" d="100"/>
        <a:sy n="33" d="100"/>
      </p:scale>
      <p:origin x="0" y="9990"/>
    </p:cViewPr>
  </p:outlineViewPr>
  <p:notesTextViewPr>
    <p:cViewPr>
      <p:scale>
        <a:sx n="3" d="2"/>
        <a:sy n="3" d="2"/>
      </p:scale>
      <p:origin x="0" y="0"/>
    </p:cViewPr>
  </p:notesTextViewPr>
  <p:sorterViewPr>
    <p:cViewPr>
      <p:scale>
        <a:sx n="100" d="100"/>
        <a:sy n="100" d="100"/>
      </p:scale>
      <p:origin x="0" y="-6582"/>
    </p:cViewPr>
  </p:sorterViewPr>
  <p:notesViewPr>
    <p:cSldViewPr snapToGrid="0">
      <p:cViewPr varScale="1">
        <p:scale>
          <a:sx n="52" d="100"/>
          <a:sy n="52" d="100"/>
        </p:scale>
        <p:origin x="293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30" name="页眉占位符 1"/>
          <p:cNvSpPr>
            <a:spLocks noGrp="1"/>
          </p:cNvSpPr>
          <p:nvPr>
            <p:ph type="hdr" sz="quarter"/>
          </p:nvPr>
        </p:nvSpPr>
        <p:spPr>
          <a:xfrm>
            <a:off x="0" y="1"/>
            <a:ext cx="2950475" cy="498215"/>
          </a:xfrm>
          <a:prstGeom prst="rect">
            <a:avLst/>
          </a:prstGeom>
        </p:spPr>
        <p:txBody>
          <a:bodyPr vert="horz" lIns="91440" tIns="45720" rIns="91440" bIns="45720" rtlCol="0"/>
          <a:lstStyle>
            <a:lvl1pPr algn="l">
              <a:defRPr sz="1200"/>
            </a:lvl1pPr>
          </a:lstStyle>
          <a:p>
            <a:endParaRPr lang="zh-CN" altLang="en-US"/>
          </a:p>
        </p:txBody>
      </p:sp>
      <p:sp>
        <p:nvSpPr>
          <p:cNvPr id="1049431" name="日期占位符 2"/>
          <p:cNvSpPr>
            <a:spLocks noGrp="1"/>
          </p:cNvSpPr>
          <p:nvPr>
            <p:ph type="dt" sz="quarter" idx="1"/>
          </p:nvPr>
        </p:nvSpPr>
        <p:spPr>
          <a:xfrm>
            <a:off x="3856737" y="1"/>
            <a:ext cx="2950475" cy="498215"/>
          </a:xfrm>
          <a:prstGeom prst="rect">
            <a:avLst/>
          </a:prstGeom>
        </p:spPr>
        <p:txBody>
          <a:bodyPr vert="horz" lIns="91440" tIns="45720" rIns="91440" bIns="45720" rtlCol="0"/>
          <a:lstStyle>
            <a:lvl1pPr algn="r">
              <a:defRPr sz="1200"/>
            </a:lvl1pPr>
          </a:lstStyle>
          <a:p>
            <a:fld id="{C369E35F-61C1-4386-8220-ACA0628B028A}" type="datetimeFigureOut">
              <a:rPr lang="zh-CN" altLang="en-US" smtClean="0"/>
              <a:t>2019-10-24</a:t>
            </a:fld>
            <a:endParaRPr lang="zh-CN" altLang="en-US"/>
          </a:p>
        </p:txBody>
      </p:sp>
      <p:sp>
        <p:nvSpPr>
          <p:cNvPr id="1049432" name="页脚占位符 3"/>
          <p:cNvSpPr>
            <a:spLocks noGrp="1"/>
          </p:cNvSpPr>
          <p:nvPr>
            <p:ph type="ftr" sz="quarter" idx="2"/>
          </p:nvPr>
        </p:nvSpPr>
        <p:spPr>
          <a:xfrm>
            <a:off x="0" y="9431600"/>
            <a:ext cx="2950475" cy="498214"/>
          </a:xfrm>
          <a:prstGeom prst="rect">
            <a:avLst/>
          </a:prstGeom>
        </p:spPr>
        <p:txBody>
          <a:bodyPr vert="horz" lIns="91440" tIns="45720" rIns="91440" bIns="45720" rtlCol="0" anchor="b"/>
          <a:lstStyle>
            <a:lvl1pPr algn="l">
              <a:defRPr sz="1200"/>
            </a:lvl1pPr>
          </a:lstStyle>
          <a:p>
            <a:endParaRPr lang="zh-CN" altLang="en-US"/>
          </a:p>
        </p:txBody>
      </p:sp>
      <p:sp>
        <p:nvSpPr>
          <p:cNvPr id="1049433" name="灯片编号占位符 4"/>
          <p:cNvSpPr>
            <a:spLocks noGrp="1"/>
          </p:cNvSpPr>
          <p:nvPr>
            <p:ph type="sldNum" sz="quarter" idx="3"/>
          </p:nvPr>
        </p:nvSpPr>
        <p:spPr>
          <a:xfrm>
            <a:off x="3856737" y="9431600"/>
            <a:ext cx="2950475" cy="498214"/>
          </a:xfrm>
          <a:prstGeom prst="rect">
            <a:avLst/>
          </a:prstGeom>
        </p:spPr>
        <p:txBody>
          <a:bodyPr vert="horz" lIns="91440" tIns="45720" rIns="91440" bIns="45720" rtlCol="0" anchor="b"/>
          <a:lstStyle>
            <a:lvl1pPr algn="r">
              <a:defRPr sz="1200"/>
            </a:lvl1pPr>
          </a:lstStyle>
          <a:p>
            <a:fld id="{036B4D9F-4508-4BC7-8D2E-7B10BF08D4D3}"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24" name="页眉占位符 1"/>
          <p:cNvSpPr>
            <a:spLocks noGrp="1"/>
          </p:cNvSpPr>
          <p:nvPr>
            <p:ph type="hdr" sz="quarter"/>
          </p:nvPr>
        </p:nvSpPr>
        <p:spPr>
          <a:xfrm>
            <a:off x="0" y="1"/>
            <a:ext cx="2950475" cy="498215"/>
          </a:xfrm>
          <a:prstGeom prst="rect">
            <a:avLst/>
          </a:prstGeom>
        </p:spPr>
        <p:txBody>
          <a:bodyPr vert="horz" lIns="91440" tIns="45720" rIns="91440" bIns="45720" rtlCol="0"/>
          <a:lstStyle>
            <a:lvl1pPr algn="l">
              <a:defRPr sz="1200"/>
            </a:lvl1pPr>
          </a:lstStyle>
          <a:p>
            <a:endParaRPr lang="zh-CN" altLang="en-US"/>
          </a:p>
        </p:txBody>
      </p:sp>
      <p:sp>
        <p:nvSpPr>
          <p:cNvPr id="1049425" name="日期占位符 2"/>
          <p:cNvSpPr>
            <a:spLocks noGrp="1"/>
          </p:cNvSpPr>
          <p:nvPr>
            <p:ph type="dt" idx="1"/>
          </p:nvPr>
        </p:nvSpPr>
        <p:spPr>
          <a:xfrm>
            <a:off x="3856737" y="1"/>
            <a:ext cx="2950475" cy="498215"/>
          </a:xfrm>
          <a:prstGeom prst="rect">
            <a:avLst/>
          </a:prstGeom>
        </p:spPr>
        <p:txBody>
          <a:bodyPr vert="horz" lIns="91440" tIns="45720" rIns="91440" bIns="45720" rtlCol="0"/>
          <a:lstStyle>
            <a:lvl1pPr algn="r">
              <a:defRPr sz="1200"/>
            </a:lvl1pPr>
          </a:lstStyle>
          <a:p>
            <a:fld id="{FD645647-7348-460B-8C06-2570A90F4BB5}" type="datetimeFigureOut">
              <a:rPr lang="zh-CN" altLang="en-US" smtClean="0"/>
              <a:t>2019-10-24</a:t>
            </a:fld>
            <a:endParaRPr lang="zh-CN" altLang="en-US"/>
          </a:p>
        </p:txBody>
      </p:sp>
      <p:sp>
        <p:nvSpPr>
          <p:cNvPr id="1049426" name="幻灯片图像占位符 3"/>
          <p:cNvSpPr>
            <a:spLocks noGrp="1" noRot="1" noChangeAspect="1"/>
          </p:cNvSpPr>
          <p:nvPr>
            <p:ph type="sldImg" idx="2"/>
          </p:nvPr>
        </p:nvSpPr>
        <p:spPr>
          <a:xfrm>
            <a:off x="427038" y="1241425"/>
            <a:ext cx="5954712"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427" name="备注占位符 4"/>
          <p:cNvSpPr>
            <a:spLocks noGrp="1"/>
          </p:cNvSpPr>
          <p:nvPr>
            <p:ph type="body" sz="quarter" idx="3"/>
          </p:nvPr>
        </p:nvSpPr>
        <p:spPr>
          <a:xfrm>
            <a:off x="680879" y="4778722"/>
            <a:ext cx="5447030" cy="390986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28" name="页脚占位符 5"/>
          <p:cNvSpPr>
            <a:spLocks noGrp="1"/>
          </p:cNvSpPr>
          <p:nvPr>
            <p:ph type="ftr" sz="quarter" idx="4"/>
          </p:nvPr>
        </p:nvSpPr>
        <p:spPr>
          <a:xfrm>
            <a:off x="0" y="9431600"/>
            <a:ext cx="2950475" cy="498214"/>
          </a:xfrm>
          <a:prstGeom prst="rect">
            <a:avLst/>
          </a:prstGeom>
        </p:spPr>
        <p:txBody>
          <a:bodyPr vert="horz" lIns="91440" tIns="45720" rIns="91440" bIns="45720" rtlCol="0" anchor="b"/>
          <a:lstStyle>
            <a:lvl1pPr algn="l">
              <a:defRPr sz="1200"/>
            </a:lvl1pPr>
          </a:lstStyle>
          <a:p>
            <a:endParaRPr lang="zh-CN" altLang="en-US"/>
          </a:p>
        </p:txBody>
      </p:sp>
      <p:sp>
        <p:nvSpPr>
          <p:cNvPr id="1049429" name="灯片编号占位符 6"/>
          <p:cNvSpPr>
            <a:spLocks noGrp="1"/>
          </p:cNvSpPr>
          <p:nvPr>
            <p:ph type="sldNum" sz="quarter" idx="5"/>
          </p:nvPr>
        </p:nvSpPr>
        <p:spPr>
          <a:xfrm>
            <a:off x="3856737" y="9431600"/>
            <a:ext cx="2950475" cy="498214"/>
          </a:xfrm>
          <a:prstGeom prst="rect">
            <a:avLst/>
          </a:prstGeom>
        </p:spPr>
        <p:txBody>
          <a:bodyPr vert="horz" lIns="91440" tIns="45720" rIns="91440" bIns="45720" rtlCol="0" anchor="b"/>
          <a:lstStyle>
            <a:lvl1pPr algn="r">
              <a:defRPr sz="1200"/>
            </a:lvl1pPr>
          </a:lstStyle>
          <a:p>
            <a:fld id="{7D4FD51B-DAA6-4014-9EDC-74AF77E59E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幻灯片图像占位符 1"/>
          <p:cNvSpPr>
            <a:spLocks noGrp="1" noRot="1" noChangeAspect="1"/>
          </p:cNvSpPr>
          <p:nvPr>
            <p:ph type="sldImg"/>
          </p:nvPr>
        </p:nvSpPr>
        <p:spPr/>
      </p:sp>
      <p:sp>
        <p:nvSpPr>
          <p:cNvPr id="1048601" name="备注占位符 2"/>
          <p:cNvSpPr>
            <a:spLocks noGrp="1"/>
          </p:cNvSpPr>
          <p:nvPr>
            <p:ph type="body" idx="1"/>
          </p:nvPr>
        </p:nvSpPr>
        <p:spPr/>
        <p:txBody>
          <a:bodyPr/>
          <a:lstStyle/>
          <a:p>
            <a:endParaRPr lang="en-US" altLang="zh-CN" dirty="0"/>
          </a:p>
          <a:p>
            <a:endParaRPr lang="en-US" altLang="zh-CN" dirty="0"/>
          </a:p>
        </p:txBody>
      </p:sp>
      <p:sp>
        <p:nvSpPr>
          <p:cNvPr id="1048602" name="灯片编号占位符 3"/>
          <p:cNvSpPr>
            <a:spLocks noGrp="1"/>
          </p:cNvSpPr>
          <p:nvPr>
            <p:ph type="sldNum" sz="quarter" idx="10"/>
          </p:nvPr>
        </p:nvSpPr>
        <p:spPr/>
        <p:txBody>
          <a:bodyPr/>
          <a:lstStyle/>
          <a:p>
            <a:fld id="{7D4FD51B-DAA6-4014-9EDC-74AF77E59E6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9" name="幻灯片图像占位符 1"/>
          <p:cNvSpPr>
            <a:spLocks noGrp="1" noRot="1" noChangeAspect="1"/>
          </p:cNvSpPr>
          <p:nvPr>
            <p:ph type="sldImg"/>
          </p:nvPr>
        </p:nvSpPr>
        <p:spPr/>
      </p:sp>
      <p:sp>
        <p:nvSpPr>
          <p:cNvPr id="1049190" name="备注占位符 2"/>
          <p:cNvSpPr>
            <a:spLocks noGrp="1"/>
          </p:cNvSpPr>
          <p:nvPr>
            <p:ph type="body" idx="1"/>
          </p:nvPr>
        </p:nvSpPr>
        <p:spPr/>
        <p:txBody>
          <a:bodyPr/>
          <a:lstStyle/>
          <a:p>
            <a:endParaRPr lang="zh-CN" altLang="en-US" dirty="0"/>
          </a:p>
        </p:txBody>
      </p:sp>
      <p:sp>
        <p:nvSpPr>
          <p:cNvPr id="1049191" name="灯片编号占位符 3"/>
          <p:cNvSpPr>
            <a:spLocks noGrp="1"/>
          </p:cNvSpPr>
          <p:nvPr>
            <p:ph type="sldNum" sz="quarter" idx="10"/>
          </p:nvPr>
        </p:nvSpPr>
        <p:spPr/>
        <p:txBody>
          <a:bodyPr/>
          <a:lstStyle/>
          <a:p>
            <a:fld id="{7D4FD51B-DAA6-4014-9EDC-74AF77E59E64}" type="slidenum">
              <a:rPr lang="zh-CN" altLang="en-US" smtClean="0"/>
              <a:t>3</a:t>
            </a:fld>
            <a:endParaRPr lang="zh-CN" altLang="en-US"/>
          </a:p>
        </p:txBody>
      </p:sp>
    </p:spTree>
    <p:extLst>
      <p:ext uri="{BB962C8B-B14F-4D97-AF65-F5344CB8AC3E}">
        <p14:creationId xmlns:p14="http://schemas.microsoft.com/office/powerpoint/2010/main" val="93263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4" name="幻灯片图像占位符 1"/>
          <p:cNvSpPr>
            <a:spLocks noGrp="1" noRot="1" noChangeAspect="1"/>
          </p:cNvSpPr>
          <p:nvPr>
            <p:ph type="sldImg"/>
          </p:nvPr>
        </p:nvSpPr>
        <p:spPr/>
      </p:sp>
      <p:sp>
        <p:nvSpPr>
          <p:cNvPr id="1049365" name="备注占位符 2"/>
          <p:cNvSpPr>
            <a:spLocks noGrp="1"/>
          </p:cNvSpPr>
          <p:nvPr>
            <p:ph type="body" idx="1"/>
          </p:nvPr>
        </p:nvSpPr>
        <p:spPr/>
        <p:txBody>
          <a:bodyPr/>
          <a:lstStyle/>
          <a:p>
            <a:endParaRPr lang="zh-CN" altLang="en-US"/>
          </a:p>
        </p:txBody>
      </p:sp>
      <p:sp>
        <p:nvSpPr>
          <p:cNvPr id="1049366" name="灯片编号占位符 3"/>
          <p:cNvSpPr>
            <a:spLocks noGrp="1"/>
          </p:cNvSpPr>
          <p:nvPr>
            <p:ph type="sldNum" sz="quarter" idx="10"/>
          </p:nvPr>
        </p:nvSpPr>
        <p:spPr/>
        <p:txBody>
          <a:bodyPr/>
          <a:lstStyle/>
          <a:p>
            <a:fld id="{7D4FD51B-DAA6-4014-9EDC-74AF77E59E64}" type="slidenum">
              <a:rPr lang="zh-CN" altLang="en-US" smtClean="0"/>
              <a:t>52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367"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9368"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9369" name="日期占位符 3"/>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70"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71" name="灯片编号占位符 5"/>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94" name="标题 1"/>
          <p:cNvSpPr>
            <a:spLocks noGrp="1"/>
          </p:cNvSpPr>
          <p:nvPr>
            <p:ph type="title"/>
          </p:nvPr>
        </p:nvSpPr>
        <p:spPr/>
        <p:txBody>
          <a:bodyPr/>
          <a:lstStyle/>
          <a:p>
            <a:r>
              <a:rPr lang="zh-CN" altLang="en-US"/>
              <a:t>单击此处编辑母版标题样式</a:t>
            </a:r>
          </a:p>
        </p:txBody>
      </p:sp>
      <p:sp>
        <p:nvSpPr>
          <p:cNvPr id="1049395"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396" name="日期占位符 3"/>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97"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98" name="灯片编号占位符 5"/>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9378"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1049379"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380" name="日期占位符 3"/>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81"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82" name="灯片编号占位符 5"/>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49375" name="日期占位符 2"/>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7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377" name="灯片编号占位符 4"/>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buFont typeface="Arial" panose="020B0604020202020204" pitchFamily="34" charset="0"/>
              <a:buNone/>
            </a:pPr>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buFont typeface="Arial" panose="020B0604020202020204" pitchFamily="34" charset="0"/>
              <a:buNone/>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buFont typeface="Arial" panose="020B0604020202020204" pitchFamily="34" charset="0"/>
              <a:buNone/>
            </a:pPr>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383" name="标题 1"/>
          <p:cNvSpPr>
            <a:spLocks noGrp="1"/>
          </p:cNvSpPr>
          <p:nvPr>
            <p:ph type="title"/>
          </p:nvPr>
        </p:nvSpPr>
        <p:spPr/>
        <p:txBody>
          <a:bodyPr/>
          <a:lstStyle/>
          <a:p>
            <a:r>
              <a:rPr lang="zh-CN" altLang="en-US"/>
              <a:t>单击此处编辑母版标题样式</a:t>
            </a:r>
          </a:p>
        </p:txBody>
      </p:sp>
      <p:sp>
        <p:nvSpPr>
          <p:cNvPr id="1049384"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385" name="日期占位符 3"/>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86"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387" name="灯片编号占位符 5"/>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99"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1049400"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9401" name="日期占位符 3"/>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402"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9403" name="灯片编号占位符 5"/>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404" name="标题 1"/>
          <p:cNvSpPr>
            <a:spLocks noGrp="1"/>
          </p:cNvSpPr>
          <p:nvPr>
            <p:ph type="title"/>
          </p:nvPr>
        </p:nvSpPr>
        <p:spPr/>
        <p:txBody>
          <a:bodyPr/>
          <a:lstStyle/>
          <a:p>
            <a:r>
              <a:rPr lang="zh-CN" altLang="en-US"/>
              <a:t>单击此处编辑母版标题样式</a:t>
            </a:r>
          </a:p>
        </p:txBody>
      </p:sp>
      <p:sp>
        <p:nvSpPr>
          <p:cNvPr id="1049405"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06"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07" name="日期占位符 4"/>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408"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409" name="灯片编号占位符 6"/>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410"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9411"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412"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13"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414"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15" name="日期占位符 6"/>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416"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49417" name="灯片编号占位符 8"/>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1049372" name="日期占位符 2"/>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73"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374" name="灯片编号占位符 4"/>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8582"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1048583" name="灯片编号占位符 3"/>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418"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9419"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420" name="文本占位符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9421" name="日期占位符 4"/>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422"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423" name="灯片编号占位符 6"/>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88"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9389"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1049390" name="文本占位符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9391" name="日期占位符 4"/>
          <p:cNvSpPr>
            <a:spLocks noGrp="1"/>
          </p:cNvSpPr>
          <p:nvPr>
            <p:ph type="dt" sz="half" idx="10"/>
          </p:nvPr>
        </p:nvSpPr>
        <p:spPr/>
        <p:txBody>
          <a:bodyPr/>
          <a:lstStyle/>
          <a:p>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9392"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1049393" name="灯片编号占位符 6"/>
          <p:cNvSpPr>
            <a:spLocks noGrp="1"/>
          </p:cNvSpPr>
          <p:nvPr>
            <p:ph type="sldNum" sz="quarter" idx="12"/>
          </p:nvPr>
        </p:nvSpPr>
        <p:spPr/>
        <p:txBody>
          <a:bodyPr/>
          <a:lstStyle/>
          <a:p>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77"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1CE6E560-ADEC-41E6-854E-DAC06D5AFEC8}" type="datetimeFigureOut">
              <a:rPr lang="zh-CN" altLang="en-US" smtClean="0">
                <a:solidFill>
                  <a:prstClr val="black">
                    <a:tint val="75000"/>
                  </a:prstClr>
                </a:solidFill>
              </a:rPr>
              <a:t>2019-10-24</a:t>
            </a:fld>
            <a:endParaRPr lang="zh-CN" altLang="en-US">
              <a:solidFill>
                <a:prstClr val="black">
                  <a:tint val="75000"/>
                </a:prstClr>
              </a:solidFill>
            </a:endParaRPr>
          </a:p>
        </p:txBody>
      </p:sp>
      <p:sp>
        <p:nvSpPr>
          <p:cNvPr id="1048579"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Font typeface="Arial" panose="020B0604020202020204" pitchFamily="34" charset="0"/>
              <a:buNone/>
            </a:pPr>
            <a:endParaRPr lang="zh-CN" altLang="en-US">
              <a:solidFill>
                <a:prstClr val="black">
                  <a:tint val="75000"/>
                </a:prstClr>
              </a:solidFill>
            </a:endParaRPr>
          </a:p>
        </p:txBody>
      </p:sp>
      <p:sp>
        <p:nvSpPr>
          <p:cNvPr id="1048580"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01D4D1AA-1B48-4F17-8DC6-3D113FDD2CC1}"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6.jpg"/><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Diamond 34"/>
          <p:cNvSpPr/>
          <p:nvPr/>
        </p:nvSpPr>
        <p:spPr>
          <a:xfrm>
            <a:off x="9903256" y="4879480"/>
            <a:ext cx="1247219" cy="1247219"/>
          </a:xfrm>
          <a:prstGeom prst="diamond">
            <a:avLst/>
          </a:prstGeom>
          <a:solidFill>
            <a:schemeClr val="bg1">
              <a:alpha val="5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85" name="Diamond 34"/>
          <p:cNvSpPr/>
          <p:nvPr/>
        </p:nvSpPr>
        <p:spPr>
          <a:xfrm>
            <a:off x="10292473" y="4531664"/>
            <a:ext cx="1872915" cy="1872915"/>
          </a:xfrm>
          <a:prstGeom prst="diamond">
            <a:avLst/>
          </a:prstGeom>
          <a:solidFill>
            <a:schemeClr val="bg1">
              <a:alpha val="50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86" name="Oval 9"/>
          <p:cNvSpPr/>
          <p:nvPr/>
        </p:nvSpPr>
        <p:spPr>
          <a:xfrm>
            <a:off x="1422586" y="1850241"/>
            <a:ext cx="2381615"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87" name="Oval 10"/>
          <p:cNvSpPr/>
          <p:nvPr/>
        </p:nvSpPr>
        <p:spPr>
          <a:xfrm>
            <a:off x="109373" y="1177216"/>
            <a:ext cx="2381615"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88" name="Rectangle 4"/>
          <p:cNvSpPr/>
          <p:nvPr/>
        </p:nvSpPr>
        <p:spPr>
          <a:xfrm>
            <a:off x="0" y="2368023"/>
            <a:ext cx="12192000" cy="30610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89" name="Oval 5"/>
          <p:cNvSpPr/>
          <p:nvPr/>
        </p:nvSpPr>
        <p:spPr>
          <a:xfrm>
            <a:off x="318503" y="466526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0" name="Oval 6"/>
          <p:cNvSpPr/>
          <p:nvPr/>
        </p:nvSpPr>
        <p:spPr>
          <a:xfrm>
            <a:off x="2047053" y="4338961"/>
            <a:ext cx="1060123" cy="10601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1" name="Oval 7"/>
          <p:cNvSpPr/>
          <p:nvPr/>
        </p:nvSpPr>
        <p:spPr>
          <a:xfrm>
            <a:off x="1300181" y="3978403"/>
            <a:ext cx="798227" cy="79822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2" name="Oval 8"/>
          <p:cNvSpPr/>
          <p:nvPr/>
        </p:nvSpPr>
        <p:spPr>
          <a:xfrm>
            <a:off x="1588569" y="5114429"/>
            <a:ext cx="329327" cy="32932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3" name="TextBox 12"/>
          <p:cNvSpPr txBox="1"/>
          <p:nvPr/>
        </p:nvSpPr>
        <p:spPr>
          <a:xfrm>
            <a:off x="-1" y="2990873"/>
            <a:ext cx="12160641" cy="769441"/>
          </a:xfrm>
          <a:prstGeom prst="rect">
            <a:avLst/>
          </a:prstGeom>
          <a:noFill/>
        </p:spPr>
        <p:txBody>
          <a:bodyPr wrap="square" rtlCol="0">
            <a:spAutoFit/>
          </a:bodyPr>
          <a:lstStyle/>
          <a:p>
            <a:pPr algn="ctr">
              <a:buFont typeface="Arial" panose="020B0604020202020204" pitchFamily="34" charset="0"/>
              <a:buNone/>
            </a:pPr>
            <a:r>
              <a:rPr lang="zh-CN" altLang="en-US" sz="4400" b="1" dirty="0">
                <a:solidFill>
                  <a:srgbClr val="002060"/>
                </a:solidFill>
                <a:effectLst>
                  <a:outerShdw blurRad="38100" dist="38100" dir="2700000" algn="tl">
                    <a:srgbClr val="000000">
                      <a:alpha val="43137"/>
                    </a:srgbClr>
                  </a:outerShdw>
                </a:effectLst>
                <a:latin typeface="Arial Black" panose="020B0A04020102020204"/>
              </a:rPr>
              <a:t>全网稽核业务介绍</a:t>
            </a:r>
            <a:endParaRPr lang="en-US" sz="4400" b="1" dirty="0">
              <a:solidFill>
                <a:srgbClr val="002060"/>
              </a:solidFill>
              <a:effectLst>
                <a:outerShdw blurRad="38100" dist="38100" dir="2700000" algn="tl">
                  <a:srgbClr val="000000">
                    <a:alpha val="43137"/>
                  </a:srgbClr>
                </a:outerShdw>
              </a:effectLst>
              <a:latin typeface="Arial Black" panose="020B0A04020102020204"/>
            </a:endParaRPr>
          </a:p>
        </p:txBody>
      </p:sp>
      <p:sp>
        <p:nvSpPr>
          <p:cNvPr id="1048594" name="TextBox 13"/>
          <p:cNvSpPr txBox="1"/>
          <p:nvPr/>
        </p:nvSpPr>
        <p:spPr>
          <a:xfrm>
            <a:off x="4279648" y="4653901"/>
            <a:ext cx="3394568" cy="400110"/>
          </a:xfrm>
          <a:prstGeom prst="rect">
            <a:avLst/>
          </a:prstGeom>
          <a:noFill/>
        </p:spPr>
        <p:txBody>
          <a:bodyPr wrap="square" rtlCol="0">
            <a:spAutoFit/>
          </a:bodyPr>
          <a:lstStyle/>
          <a:p>
            <a:pPr algn="ctr">
              <a:buFont typeface="Arial" panose="020B0604020202020204" pitchFamily="34" charset="0"/>
              <a:buNone/>
            </a:pPr>
            <a:fld id="{7A092F26-C302-449F-AC2B-25DB09DC1D66}" type="datetime6">
              <a:rPr lang="zh-CN" altLang="en-US" sz="2000" smtClean="0">
                <a:solidFill>
                  <a:prstClr val="black">
                    <a:lumMod val="75000"/>
                    <a:lumOff val="25000"/>
                  </a:prstClr>
                </a:solidFill>
                <a:latin typeface="Times New Roman" panose="02020603050405020304" pitchFamily="18" charset="0"/>
                <a:cs typeface="Times New Roman" panose="02020603050405020304" pitchFamily="18" charset="0"/>
              </a:rPr>
              <a:t>2019年10月</a:t>
            </a:fld>
            <a:endParaRPr lang="en-US" sz="2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048595" name="Diamond 34"/>
          <p:cNvSpPr/>
          <p:nvPr/>
        </p:nvSpPr>
        <p:spPr>
          <a:xfrm>
            <a:off x="8059473" y="3901075"/>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6" name="Diamond 37"/>
          <p:cNvSpPr/>
          <p:nvPr/>
        </p:nvSpPr>
        <p:spPr>
          <a:xfrm>
            <a:off x="11628642" y="4889758"/>
            <a:ext cx="531999" cy="53199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7" name="Diamond 35"/>
          <p:cNvSpPr/>
          <p:nvPr/>
        </p:nvSpPr>
        <p:spPr>
          <a:xfrm>
            <a:off x="9472886" y="4764439"/>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8" name="Diamond 36"/>
          <p:cNvSpPr/>
          <p:nvPr/>
        </p:nvSpPr>
        <p:spPr>
          <a:xfrm>
            <a:off x="10375419" y="4159545"/>
            <a:ext cx="531999" cy="53199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sp>
        <p:nvSpPr>
          <p:cNvPr id="1048599" name="Diamond 38"/>
          <p:cNvSpPr/>
          <p:nvPr/>
        </p:nvSpPr>
        <p:spPr>
          <a:xfrm>
            <a:off x="11411329" y="4942829"/>
            <a:ext cx="434627" cy="434627"/>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endParaRPr lang="en-US" sz="2400" dirty="0">
              <a:solidFill>
                <a:prstClr val="white"/>
              </a:solidFill>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2213" y="1825891"/>
            <a:ext cx="1843743" cy="4241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42"/>
          <p:cNvSpPr>
            <a:spLocks noChangeArrowheads="1"/>
          </p:cNvSpPr>
          <p:nvPr/>
        </p:nvSpPr>
        <p:spPr bwMode="auto">
          <a:xfrm>
            <a:off x="346925" y="965163"/>
            <a:ext cx="4801906" cy="461665"/>
          </a:xfrm>
          <a:prstGeom prst="rect">
            <a:avLst/>
          </a:prstGeom>
          <a:noFill/>
          <a:ln>
            <a:noFill/>
          </a:ln>
        </p:spPr>
        <p:txBody>
          <a:bodyPr wrap="square">
            <a:spAutoFit/>
          </a:bodyPr>
          <a:lstStyle/>
          <a:p>
            <a:r>
              <a:rPr lang="en-US" altLang="zh-CN" sz="2400" b="1" dirty="0" smtClean="0">
                <a:solidFill>
                  <a:srgbClr val="002060"/>
                </a:solidFill>
                <a:latin typeface="+mn-ea"/>
              </a:rPr>
              <a:t>1.2.1</a:t>
            </a:r>
            <a:r>
              <a:rPr lang="zh-CN" altLang="en-US" sz="2400" b="1" dirty="0">
                <a:solidFill>
                  <a:srgbClr val="002060"/>
                </a:solidFill>
                <a:latin typeface="+mn-ea"/>
              </a:rPr>
              <a:t>内部稽核</a:t>
            </a:r>
            <a:r>
              <a:rPr lang="en-US" altLang="zh-CN" sz="2400" b="1" dirty="0">
                <a:solidFill>
                  <a:srgbClr val="002060"/>
                </a:solidFill>
                <a:latin typeface="+mn-ea"/>
              </a:rPr>
              <a:t>——</a:t>
            </a:r>
            <a:r>
              <a:rPr lang="zh-CN" altLang="en-US" sz="2400" b="1" dirty="0">
                <a:solidFill>
                  <a:srgbClr val="002060"/>
                </a:solidFill>
                <a:latin typeface="+mn-ea"/>
              </a:rPr>
              <a:t>业务流程</a:t>
            </a:r>
          </a:p>
        </p:txBody>
      </p:sp>
      <p:sp>
        <p:nvSpPr>
          <p:cNvPr id="5" name="矩形 4"/>
          <p:cNvSpPr/>
          <p:nvPr/>
        </p:nvSpPr>
        <p:spPr>
          <a:xfrm>
            <a:off x="346925" y="1510541"/>
            <a:ext cx="6176382" cy="4939814"/>
          </a:xfrm>
          <a:prstGeom prst="rect">
            <a:avLst/>
          </a:prstGeom>
        </p:spPr>
        <p:txBody>
          <a:bodyPr wrap="square">
            <a:spAutoFit/>
          </a:bodyPr>
          <a:lstStyle/>
          <a:p>
            <a:pPr algn="just">
              <a:lnSpc>
                <a:spcPct val="175000"/>
              </a:lnSpc>
              <a:spcAft>
                <a:spcPts val="0"/>
              </a:spcAft>
            </a:pPr>
            <a:r>
              <a:rPr lang="zh-CN" altLang="zh-CN" kern="100" dirty="0">
                <a:latin typeface="+mn-ea"/>
                <a:cs typeface="Times New Roman" panose="02020603050405020304" pitchFamily="18" charset="0"/>
              </a:rPr>
              <a:t>（</a:t>
            </a:r>
            <a:r>
              <a:rPr lang="en-US" altLang="zh-CN" kern="100" dirty="0">
                <a:latin typeface="+mn-ea"/>
                <a:cs typeface="Times New Roman" panose="02020603050405020304" pitchFamily="18" charset="0"/>
              </a:rPr>
              <a:t>1</a:t>
            </a:r>
            <a:r>
              <a:rPr lang="zh-CN" altLang="zh-CN" kern="100" dirty="0">
                <a:latin typeface="+mn-ea"/>
                <a:cs typeface="Times New Roman" panose="02020603050405020304" pitchFamily="18" charset="0"/>
              </a:rPr>
              <a:t>）部联网中心、省级稽核管理单位、发行服务机构及道路经营管理单位</a:t>
            </a:r>
            <a:r>
              <a:rPr lang="zh-CN" altLang="zh-CN" b="1" kern="100" dirty="0">
                <a:solidFill>
                  <a:srgbClr val="FF0000"/>
                </a:solidFill>
                <a:latin typeface="+mn-ea"/>
                <a:cs typeface="Times New Roman" panose="02020603050405020304" pitchFamily="18" charset="0"/>
              </a:rPr>
              <a:t>均可发起内部稽核</a:t>
            </a:r>
            <a:r>
              <a:rPr lang="zh-CN" altLang="zh-CN" kern="100" dirty="0">
                <a:latin typeface="+mn-ea"/>
                <a:cs typeface="Times New Roman" panose="02020603050405020304" pitchFamily="18" charset="0"/>
              </a:rPr>
              <a:t>，并</a:t>
            </a:r>
            <a:r>
              <a:rPr lang="zh-CN" altLang="zh-CN" b="1" kern="100" dirty="0">
                <a:latin typeface="+mn-ea"/>
                <a:cs typeface="Times New Roman" panose="02020603050405020304" pitchFamily="18" charset="0"/>
              </a:rPr>
              <a:t>定期发布稽核结果</a:t>
            </a:r>
            <a:r>
              <a:rPr lang="zh-CN" altLang="zh-CN" kern="100" dirty="0">
                <a:latin typeface="+mn-ea"/>
                <a:cs typeface="Times New Roman" panose="02020603050405020304" pitchFamily="18" charset="0"/>
              </a:rPr>
              <a:t>；</a:t>
            </a:r>
          </a:p>
          <a:p>
            <a:pPr algn="just">
              <a:lnSpc>
                <a:spcPct val="175000"/>
              </a:lnSpc>
              <a:spcAft>
                <a:spcPts val="0"/>
              </a:spcAft>
            </a:pPr>
            <a:r>
              <a:rPr lang="zh-CN" altLang="zh-CN" kern="100" dirty="0">
                <a:latin typeface="+mn-ea"/>
                <a:cs typeface="Times New Roman" panose="02020603050405020304" pitchFamily="18" charset="0"/>
              </a:rPr>
              <a:t>（</a:t>
            </a:r>
            <a:r>
              <a:rPr lang="en-US" altLang="zh-CN" kern="100" dirty="0">
                <a:latin typeface="+mn-ea"/>
                <a:cs typeface="Times New Roman" panose="02020603050405020304" pitchFamily="18" charset="0"/>
              </a:rPr>
              <a:t>2</a:t>
            </a:r>
            <a:r>
              <a:rPr lang="zh-CN" altLang="zh-CN" kern="100" dirty="0">
                <a:latin typeface="+mn-ea"/>
                <a:cs typeface="Times New Roman" panose="02020603050405020304" pitchFamily="18" charset="0"/>
              </a:rPr>
              <a:t>）</a:t>
            </a:r>
            <a:r>
              <a:rPr lang="zh-CN" altLang="zh-CN" b="1" u="sng" kern="100" dirty="0">
                <a:latin typeface="+mn-ea"/>
                <a:cs typeface="Times New Roman" panose="02020603050405020304" pitchFamily="18" charset="0"/>
              </a:rPr>
              <a:t>省级稽核管理单位</a:t>
            </a:r>
            <a:r>
              <a:rPr lang="zh-CN" altLang="zh-CN" kern="100" dirty="0">
                <a:latin typeface="+mn-ea"/>
                <a:cs typeface="Times New Roman" panose="02020603050405020304" pitchFamily="18" charset="0"/>
              </a:rPr>
              <a:t>应在收到整改工单</a:t>
            </a:r>
            <a:r>
              <a:rPr lang="en-US" altLang="zh-CN" b="1" kern="100" dirty="0">
                <a:solidFill>
                  <a:srgbClr val="FF0000"/>
                </a:solidFill>
                <a:latin typeface="+mn-ea"/>
                <a:cs typeface="Times New Roman" panose="02020603050405020304" pitchFamily="18" charset="0"/>
              </a:rPr>
              <a:t>1</a:t>
            </a:r>
            <a:r>
              <a:rPr lang="zh-CN" altLang="zh-CN" b="1" kern="100" dirty="0">
                <a:solidFill>
                  <a:srgbClr val="FF0000"/>
                </a:solidFill>
                <a:latin typeface="+mn-ea"/>
                <a:cs typeface="Times New Roman" panose="02020603050405020304" pitchFamily="18" charset="0"/>
              </a:rPr>
              <a:t>个工作日内</a:t>
            </a:r>
            <a:r>
              <a:rPr lang="zh-CN" altLang="zh-CN" b="1" kern="100" dirty="0">
                <a:latin typeface="+mn-ea"/>
                <a:cs typeface="Times New Roman" panose="02020603050405020304" pitchFamily="18" charset="0"/>
              </a:rPr>
              <a:t>审核并转发</a:t>
            </a:r>
            <a:r>
              <a:rPr lang="zh-CN" altLang="zh-CN" kern="100" dirty="0">
                <a:latin typeface="+mn-ea"/>
                <a:cs typeface="Times New Roman" panose="02020603050405020304" pitchFamily="18" charset="0"/>
              </a:rPr>
              <a:t>整改工单；</a:t>
            </a:r>
          </a:p>
          <a:p>
            <a:pPr algn="just">
              <a:lnSpc>
                <a:spcPct val="175000"/>
              </a:lnSpc>
              <a:spcAft>
                <a:spcPts val="0"/>
              </a:spcAft>
            </a:pPr>
            <a:r>
              <a:rPr lang="zh-CN" altLang="zh-CN" kern="100" dirty="0">
                <a:latin typeface="+mn-ea"/>
                <a:cs typeface="Times New Roman" panose="02020603050405020304" pitchFamily="18" charset="0"/>
              </a:rPr>
              <a:t>（</a:t>
            </a:r>
            <a:r>
              <a:rPr lang="en-US" altLang="zh-CN" kern="100" dirty="0">
                <a:latin typeface="+mn-ea"/>
                <a:cs typeface="Times New Roman" panose="02020603050405020304" pitchFamily="18" charset="0"/>
              </a:rPr>
              <a:t>3</a:t>
            </a:r>
            <a:r>
              <a:rPr lang="zh-CN" altLang="zh-CN" kern="100" dirty="0">
                <a:latin typeface="+mn-ea"/>
                <a:cs typeface="Times New Roman" panose="02020603050405020304" pitchFamily="18" charset="0"/>
              </a:rPr>
              <a:t>）发行服务机构、道路经营管理单位应在收到整改工单后积极响应整改，并</a:t>
            </a:r>
            <a:r>
              <a:rPr lang="zh-CN" altLang="zh-CN" b="1" kern="100" dirty="0">
                <a:latin typeface="+mn-ea"/>
                <a:cs typeface="Times New Roman" panose="02020603050405020304" pitchFamily="18" charset="0"/>
              </a:rPr>
              <a:t>每</a:t>
            </a:r>
            <a:r>
              <a:rPr lang="en-US" altLang="zh-CN" b="1" kern="100" dirty="0">
                <a:latin typeface="+mn-ea"/>
                <a:cs typeface="Times New Roman" panose="02020603050405020304" pitchFamily="18" charset="0"/>
              </a:rPr>
              <a:t>3</a:t>
            </a:r>
            <a:r>
              <a:rPr lang="zh-CN" altLang="zh-CN" b="1" kern="100" dirty="0">
                <a:latin typeface="+mn-ea"/>
                <a:cs typeface="Times New Roman" panose="02020603050405020304" pitchFamily="18" charset="0"/>
              </a:rPr>
              <a:t>个工作日向部、省两级提交</a:t>
            </a:r>
            <a:r>
              <a:rPr lang="en-US" altLang="zh-CN" b="1" kern="100" dirty="0">
                <a:latin typeface="+mn-ea"/>
                <a:cs typeface="Times New Roman" panose="02020603050405020304" pitchFamily="18" charset="0"/>
              </a:rPr>
              <a:t>1</a:t>
            </a:r>
            <a:r>
              <a:rPr lang="zh-CN" altLang="zh-CN" b="1" kern="100" dirty="0">
                <a:latin typeface="+mn-ea"/>
                <a:cs typeface="Times New Roman" panose="02020603050405020304" pitchFamily="18" charset="0"/>
              </a:rPr>
              <a:t>次核查进展</a:t>
            </a:r>
            <a:r>
              <a:rPr lang="zh-CN" altLang="zh-CN" kern="100" dirty="0">
                <a:latin typeface="+mn-ea"/>
                <a:cs typeface="Times New Roman" panose="02020603050405020304" pitchFamily="18" charset="0"/>
              </a:rPr>
              <a:t>，</a:t>
            </a:r>
            <a:r>
              <a:rPr lang="en-US" altLang="zh-CN" b="1" kern="100" dirty="0">
                <a:solidFill>
                  <a:srgbClr val="FF0000"/>
                </a:solidFill>
                <a:latin typeface="+mn-ea"/>
                <a:cs typeface="Times New Roman" panose="02020603050405020304" pitchFamily="18" charset="0"/>
              </a:rPr>
              <a:t>10</a:t>
            </a:r>
            <a:r>
              <a:rPr lang="zh-CN" altLang="zh-CN" b="1" kern="100" dirty="0">
                <a:solidFill>
                  <a:srgbClr val="FF0000"/>
                </a:solidFill>
                <a:latin typeface="+mn-ea"/>
                <a:cs typeface="Times New Roman" panose="02020603050405020304" pitchFamily="18" charset="0"/>
              </a:rPr>
              <a:t>个工作日内</a:t>
            </a:r>
            <a:r>
              <a:rPr lang="zh-CN" altLang="zh-CN" kern="100" dirty="0">
                <a:latin typeface="+mn-ea"/>
                <a:cs typeface="Times New Roman" panose="02020603050405020304" pitchFamily="18" charset="0"/>
              </a:rPr>
              <a:t>完成整改并提交整改结果。</a:t>
            </a:r>
            <a:r>
              <a:rPr lang="zh-CN" altLang="zh-CN" dirty="0"/>
              <a:t>由</a:t>
            </a:r>
            <a:r>
              <a:rPr lang="zh-CN" altLang="zh-CN" b="1" dirty="0">
                <a:solidFill>
                  <a:srgbClr val="FF0000"/>
                </a:solidFill>
              </a:rPr>
              <a:t>省级稽核管理单位审核后</a:t>
            </a:r>
            <a:r>
              <a:rPr lang="zh-CN" altLang="zh-CN" dirty="0"/>
              <a:t>向部级提交核查进展及整改结果。</a:t>
            </a:r>
            <a:endParaRPr lang="en-US" altLang="zh-CN" dirty="0"/>
          </a:p>
          <a:p>
            <a:pPr algn="just">
              <a:lnSpc>
                <a:spcPct val="175000"/>
              </a:lnSpc>
              <a:spcAft>
                <a:spcPts val="0"/>
              </a:spcAft>
            </a:pPr>
            <a:r>
              <a:rPr lang="zh-CN" altLang="en-US" dirty="0"/>
              <a:t>（</a:t>
            </a:r>
            <a:r>
              <a:rPr lang="en-US" altLang="zh-CN" dirty="0"/>
              <a:t>4</a:t>
            </a:r>
            <a:r>
              <a:rPr lang="zh-CN" altLang="en-US" dirty="0"/>
              <a:t>）</a:t>
            </a:r>
            <a:r>
              <a:rPr lang="zh-CN" altLang="zh-CN" dirty="0"/>
              <a:t>部联网中心</a:t>
            </a:r>
            <a:r>
              <a:rPr lang="zh-CN" altLang="zh-CN" b="1" dirty="0">
                <a:solidFill>
                  <a:srgbClr val="FF0000"/>
                </a:solidFill>
              </a:rPr>
              <a:t>对整改结果审核后</a:t>
            </a:r>
            <a:r>
              <a:rPr lang="zh-CN" altLang="zh-CN" dirty="0"/>
              <a:t>给出结论意见，并继续观察相关省份的整改效果</a:t>
            </a:r>
            <a:r>
              <a:rPr lang="zh-CN" altLang="en-US" dirty="0"/>
              <a:t>。</a:t>
            </a:r>
            <a:endParaRPr lang="zh-CN" altLang="zh-CN" kern="100" dirty="0">
              <a:latin typeface="+mn-ea"/>
              <a:cs typeface="Times New Roman" panose="02020603050405020304" pitchFamily="18" charset="0"/>
            </a:endParaRPr>
          </a:p>
        </p:txBody>
      </p:sp>
      <p:sp>
        <p:nvSpPr>
          <p:cNvPr id="2" name="Rectangle 2"/>
          <p:cNvSpPr>
            <a:spLocks noChangeArrowheads="1"/>
          </p:cNvSpPr>
          <p:nvPr/>
        </p:nvSpPr>
        <p:spPr bwMode="auto">
          <a:xfrm flipV="1">
            <a:off x="7618901" y="-3292016"/>
            <a:ext cx="10688149" cy="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113" y="3"/>
            <a:ext cx="5406888" cy="695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3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42"/>
          <p:cNvSpPr>
            <a:spLocks noChangeArrowheads="1"/>
          </p:cNvSpPr>
          <p:nvPr/>
        </p:nvSpPr>
        <p:spPr bwMode="auto">
          <a:xfrm>
            <a:off x="514350" y="974680"/>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r>
              <a:rPr lang="en-US" altLang="zh-CN" sz="2800" b="1" dirty="0">
                <a:solidFill>
                  <a:srgbClr val="002060"/>
                </a:solidFill>
                <a:latin typeface="+mn-ea"/>
              </a:rPr>
              <a:t>——</a:t>
            </a:r>
            <a:r>
              <a:rPr lang="zh-CN" altLang="en-US" sz="2800" b="1" dirty="0">
                <a:solidFill>
                  <a:srgbClr val="002060"/>
                </a:solidFill>
                <a:latin typeface="+mn-ea"/>
              </a:rPr>
              <a:t>有关要求</a:t>
            </a:r>
          </a:p>
        </p:txBody>
      </p:sp>
      <p:grpSp>
        <p:nvGrpSpPr>
          <p:cNvPr id="8" name="组合 7"/>
          <p:cNvGrpSpPr/>
          <p:nvPr/>
        </p:nvGrpSpPr>
        <p:grpSpPr>
          <a:xfrm>
            <a:off x="630260" y="1822715"/>
            <a:ext cx="10830334" cy="2482649"/>
            <a:chOff x="630260" y="1656419"/>
            <a:chExt cx="10830334" cy="2482649"/>
          </a:xfrm>
        </p:grpSpPr>
        <p:sp>
          <p:nvSpPr>
            <p:cNvPr id="3" name="矩形 2"/>
            <p:cNvSpPr/>
            <p:nvPr/>
          </p:nvSpPr>
          <p:spPr>
            <a:xfrm>
              <a:off x="630260" y="2042237"/>
              <a:ext cx="10830334" cy="2096831"/>
            </a:xfrm>
            <a:prstGeom prst="rect">
              <a:avLst/>
            </a:prstGeom>
            <a:noFill/>
            <a:ln w="25400" cap="flat" cmpd="sng" algn="ctr">
              <a:solidFill>
                <a:srgbClr val="0070C0"/>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94" name="ïšḷïḑê"/>
            <p:cNvGrpSpPr/>
            <p:nvPr/>
          </p:nvGrpSpPr>
          <p:grpSpPr>
            <a:xfrm>
              <a:off x="864779" y="1656419"/>
              <a:ext cx="10429994" cy="2360118"/>
              <a:chOff x="803274" y="2480456"/>
              <a:chExt cx="10375593" cy="2360118"/>
            </a:xfrm>
          </p:grpSpPr>
          <p:sp>
            <p:nvSpPr>
              <p:cNvPr id="96" name="íśḻiďe"/>
              <p:cNvSpPr/>
              <p:nvPr/>
            </p:nvSpPr>
            <p:spPr bwMode="auto">
              <a:xfrm>
                <a:off x="816153" y="2480456"/>
                <a:ext cx="3015797" cy="581649"/>
              </a:xfrm>
              <a:prstGeom prst="roundRect">
                <a:avLst>
                  <a:gd name="adj" fmla="val 0"/>
                </a:avLst>
              </a:prstGeom>
              <a:solidFill>
                <a:srgbClr val="0070C0"/>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各参与方</a:t>
                </a:r>
              </a:p>
            </p:txBody>
          </p:sp>
          <p:sp>
            <p:nvSpPr>
              <p:cNvPr id="97" name="íşľîdê"/>
              <p:cNvSpPr/>
              <p:nvPr/>
            </p:nvSpPr>
            <p:spPr bwMode="auto">
              <a:xfrm>
                <a:off x="803274" y="3057701"/>
                <a:ext cx="10375593" cy="178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755" indent="285750" algn="just">
                  <a:lnSpc>
                    <a:spcPct val="150000"/>
                  </a:lnSpc>
                  <a:buFont typeface="Wingdings" panose="05000000000000000000" pitchFamily="2" charset="2"/>
                  <a:buChar char="ü"/>
                </a:pPr>
                <a:r>
                  <a:rPr lang="zh-CN" altLang="en-US" dirty="0"/>
                  <a:t>应定期开展</a:t>
                </a:r>
                <a:r>
                  <a:rPr lang="zh-CN" altLang="en-US" b="1" dirty="0">
                    <a:solidFill>
                      <a:srgbClr val="FF0000"/>
                    </a:solidFill>
                  </a:rPr>
                  <a:t>数据筛查和分析</a:t>
                </a:r>
                <a:r>
                  <a:rPr lang="zh-CN" altLang="en-US" dirty="0"/>
                  <a:t>，对发现的的异常数据，</a:t>
                </a:r>
                <a:r>
                  <a:rPr lang="zh-CN" altLang="zh-CN" dirty="0"/>
                  <a:t>均可在部级系统发起联合稽核工单，各参与方应按协查要求，积极响应联查联动</a:t>
                </a:r>
                <a:r>
                  <a:rPr lang="zh-CN" altLang="en-US" dirty="0"/>
                  <a:t>，对少交、未交、拒交通行费车辆</a:t>
                </a:r>
                <a:r>
                  <a:rPr lang="zh-CN" altLang="en-US" b="1" dirty="0">
                    <a:solidFill>
                      <a:srgbClr val="FF0000"/>
                    </a:solidFill>
                  </a:rPr>
                  <a:t>开展补交、追缴</a:t>
                </a:r>
                <a:r>
                  <a:rPr lang="zh-CN" altLang="en-US" dirty="0"/>
                  <a:t>工作。</a:t>
                </a:r>
                <a:endParaRPr lang="en-US" altLang="zh-CN" dirty="0"/>
              </a:p>
              <a:p>
                <a:pPr marL="71755" indent="285750" algn="just">
                  <a:lnSpc>
                    <a:spcPct val="150000"/>
                  </a:lnSpc>
                  <a:buFont typeface="Wingdings" panose="05000000000000000000" pitchFamily="2" charset="2"/>
                  <a:buChar char="ü"/>
                </a:pPr>
                <a:r>
                  <a:rPr lang="zh-CN" altLang="zh-CN" dirty="0"/>
                  <a:t>对确认逃费的车辆，按照通行费补费及追缴黑名单处理要求，在</a:t>
                </a:r>
                <a:r>
                  <a:rPr lang="zh-CN" altLang="zh-CN" b="1" dirty="0">
                    <a:solidFill>
                      <a:srgbClr val="FF0000"/>
                    </a:solidFill>
                  </a:rPr>
                  <a:t>出入口车道限制通行</a:t>
                </a:r>
                <a:r>
                  <a:rPr lang="zh-CN" altLang="zh-CN" dirty="0"/>
                  <a:t>，按规则补费或加收通行费。</a:t>
                </a:r>
                <a:endParaRPr lang="en-US" altLang="zh-CN" dirty="0"/>
              </a:p>
            </p:txBody>
          </p:sp>
        </p:grpSp>
      </p:grpSp>
      <p:sp>
        <p:nvSpPr>
          <p:cNvPr id="112" name="îş1ïďè"/>
          <p:cNvSpPr/>
          <p:nvPr/>
        </p:nvSpPr>
        <p:spPr bwMode="auto">
          <a:xfrm>
            <a:off x="8715110" y="2696642"/>
            <a:ext cx="2745484" cy="29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400">
              <a:lnSpc>
                <a:spcPct val="150000"/>
              </a:lnSpc>
              <a:buFont typeface="Wingdings" panose="05000000000000000000" pitchFamily="2" charset="2"/>
              <a:buChar char="p"/>
            </a:pPr>
            <a:endParaRPr lang="en-US" altLang="zh-CN" dirty="0"/>
          </a:p>
        </p:txBody>
      </p:sp>
      <p:grpSp>
        <p:nvGrpSpPr>
          <p:cNvPr id="2" name="组合 1"/>
          <p:cNvGrpSpPr/>
          <p:nvPr/>
        </p:nvGrpSpPr>
        <p:grpSpPr>
          <a:xfrm>
            <a:off x="630260" y="4767715"/>
            <a:ext cx="10830334" cy="1360759"/>
            <a:chOff x="630260" y="4614409"/>
            <a:chExt cx="10830334" cy="1360759"/>
          </a:xfrm>
        </p:grpSpPr>
        <p:sp>
          <p:nvSpPr>
            <p:cNvPr id="24" name="矩形 23"/>
            <p:cNvSpPr/>
            <p:nvPr/>
          </p:nvSpPr>
          <p:spPr>
            <a:xfrm>
              <a:off x="630260" y="4985885"/>
              <a:ext cx="10830334" cy="989283"/>
            </a:xfrm>
            <a:prstGeom prst="rect">
              <a:avLst/>
            </a:prstGeom>
            <a:noFill/>
            <a:ln w="25400" cap="flat" cmpd="sng" algn="ctr">
              <a:solidFill>
                <a:schemeClr val="accent2"/>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01" name="îṩlíḍê"/>
            <p:cNvSpPr/>
            <p:nvPr/>
          </p:nvSpPr>
          <p:spPr bwMode="auto">
            <a:xfrm>
              <a:off x="864778" y="4614409"/>
              <a:ext cx="2879534" cy="581306"/>
            </a:xfrm>
            <a:prstGeom prst="roundRect">
              <a:avLst>
                <a:gd name="adj" fmla="val 0"/>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部联网中心</a:t>
              </a:r>
            </a:p>
          </p:txBody>
        </p:sp>
        <p:sp>
          <p:nvSpPr>
            <p:cNvPr id="5" name="矩形 4"/>
            <p:cNvSpPr/>
            <p:nvPr/>
          </p:nvSpPr>
          <p:spPr>
            <a:xfrm>
              <a:off x="836903" y="5300937"/>
              <a:ext cx="10417047" cy="458459"/>
            </a:xfrm>
            <a:prstGeom prst="rect">
              <a:avLst/>
            </a:prstGeom>
          </p:spPr>
          <p:txBody>
            <a:bodyPr wrap="square">
              <a:spAutoFit/>
            </a:bodyPr>
            <a:lstStyle/>
            <a:p>
              <a:pPr indent="285750" algn="just">
                <a:lnSpc>
                  <a:spcPct val="150000"/>
                </a:lnSpc>
                <a:buFont typeface="Wingdings" panose="05000000000000000000" pitchFamily="2" charset="2"/>
                <a:buChar char="ü"/>
              </a:pPr>
              <a:r>
                <a:rPr lang="zh-CN" altLang="zh-CN" dirty="0"/>
                <a:t>应对外提供稽核举报热线电话，接受社会公众提供的相关线索。</a:t>
              </a:r>
              <a:endParaRPr lang="en-US" altLang="zh-CN" sz="1600" dirty="0"/>
            </a:p>
          </p:txBody>
        </p:sp>
      </p:grpSp>
      <p:sp>
        <p:nvSpPr>
          <p:cNvPr id="16"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4960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0" y="2"/>
            <a:ext cx="12192000" cy="881448"/>
            <a:chOff x="0" y="2"/>
            <a:chExt cx="12192000" cy="881448"/>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12"/>
            <p:cNvSpPr txBox="1"/>
            <p:nvPr/>
          </p:nvSpPr>
          <p:spPr>
            <a:xfrm>
              <a:off x="4618673" y="105873"/>
              <a:ext cx="2954655" cy="646331"/>
            </a:xfrm>
            <a:prstGeom prst="rect">
              <a:avLst/>
            </a:prstGeom>
            <a:noFill/>
          </p:spPr>
          <p:txBody>
            <a:bodyPr wrap="non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mj-lt"/>
                </a:rPr>
                <a:t>二、稽核业务</a:t>
              </a:r>
              <a:endParaRPr lang="en-US" sz="3600" b="1" dirty="0">
                <a:solidFill>
                  <a:schemeClr val="bg1"/>
                </a:solidFill>
                <a:effectLst>
                  <a:outerShdw blurRad="38100" dist="38100" dir="2700000" algn="tl">
                    <a:srgbClr val="000000">
                      <a:alpha val="43137"/>
                    </a:srgbClr>
                  </a:outerShdw>
                </a:effectLst>
                <a:latin typeface="+mj-lt"/>
              </a:endParaRPr>
            </a:p>
          </p:txBody>
        </p:sp>
      </p:grpSp>
      <p:sp>
        <p:nvSpPr>
          <p:cNvPr id="92" name="TextBox 142"/>
          <p:cNvSpPr>
            <a:spLocks noChangeArrowheads="1"/>
          </p:cNvSpPr>
          <p:nvPr/>
        </p:nvSpPr>
        <p:spPr bwMode="auto">
          <a:xfrm>
            <a:off x="514350" y="974680"/>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r>
              <a:rPr lang="en-US" altLang="zh-CN" sz="2800" b="1" dirty="0">
                <a:solidFill>
                  <a:srgbClr val="002060"/>
                </a:solidFill>
                <a:latin typeface="+mn-ea"/>
              </a:rPr>
              <a:t>——</a:t>
            </a:r>
            <a:r>
              <a:rPr lang="zh-CN" altLang="en-US" sz="2800" b="1" dirty="0">
                <a:solidFill>
                  <a:srgbClr val="002060"/>
                </a:solidFill>
                <a:latin typeface="+mn-ea"/>
              </a:rPr>
              <a:t>有关要求</a:t>
            </a:r>
          </a:p>
        </p:txBody>
      </p:sp>
      <p:grpSp>
        <p:nvGrpSpPr>
          <p:cNvPr id="8" name="组合 7"/>
          <p:cNvGrpSpPr/>
          <p:nvPr/>
        </p:nvGrpSpPr>
        <p:grpSpPr>
          <a:xfrm>
            <a:off x="753243" y="4477345"/>
            <a:ext cx="10952652" cy="1768908"/>
            <a:chOff x="617381" y="1622963"/>
            <a:chExt cx="10952652" cy="1768908"/>
          </a:xfrm>
        </p:grpSpPr>
        <p:sp>
          <p:nvSpPr>
            <p:cNvPr id="20" name="矩形 19"/>
            <p:cNvSpPr/>
            <p:nvPr/>
          </p:nvSpPr>
          <p:spPr>
            <a:xfrm>
              <a:off x="617381" y="1940589"/>
              <a:ext cx="10952652" cy="1451282"/>
            </a:xfrm>
            <a:prstGeom prst="rect">
              <a:avLst/>
            </a:prstGeom>
            <a:noFill/>
            <a:ln w="25400" cap="flat" cmpd="sng" algn="ctr">
              <a:solidFill>
                <a:schemeClr val="accent1"/>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1" name="îṧḷiďé"/>
            <p:cNvSpPr/>
            <p:nvPr/>
          </p:nvSpPr>
          <p:spPr bwMode="auto">
            <a:xfrm>
              <a:off x="864846" y="1622963"/>
              <a:ext cx="2893698" cy="581306"/>
            </a:xfrm>
            <a:prstGeom prst="roundRect">
              <a:avLst>
                <a:gd name="adj" fmla="val 0"/>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92500"/>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收费公路经营管理单位</a:t>
              </a:r>
            </a:p>
          </p:txBody>
        </p:sp>
        <p:sp>
          <p:nvSpPr>
            <p:cNvPr id="22" name="矩形 21"/>
            <p:cNvSpPr/>
            <p:nvPr/>
          </p:nvSpPr>
          <p:spPr>
            <a:xfrm>
              <a:off x="864846" y="2358632"/>
              <a:ext cx="10429994" cy="873957"/>
            </a:xfrm>
            <a:prstGeom prst="rect">
              <a:avLst/>
            </a:prstGeom>
          </p:spPr>
          <p:txBody>
            <a:bodyPr wrap="square">
              <a:spAutoFit/>
            </a:bodyPr>
            <a:lstStyle/>
            <a:p>
              <a:pPr indent="285750" algn="just">
                <a:lnSpc>
                  <a:spcPct val="150000"/>
                </a:lnSpc>
                <a:buFont typeface="Wingdings" panose="05000000000000000000" pitchFamily="2" charset="2"/>
                <a:buChar char="ü"/>
              </a:pPr>
              <a:r>
                <a:rPr lang="zh-CN" altLang="en-US" dirty="0"/>
                <a:t>应按要求</a:t>
              </a:r>
              <a:r>
                <a:rPr lang="zh-CN" altLang="en-US" b="1" dirty="0">
                  <a:solidFill>
                    <a:srgbClr val="FF0000"/>
                  </a:solidFill>
                </a:rPr>
                <a:t>及时反馈部、省两级下发的稽核任务</a:t>
              </a:r>
              <a:r>
                <a:rPr lang="zh-CN" altLang="en-US" dirty="0"/>
                <a:t>。同时通过录像查阅、现场值守、协查工单等方式核查逃费行为，追缴车辆通行费。</a:t>
              </a:r>
              <a:endParaRPr lang="zh-CN" altLang="en-US" sz="1600" dirty="0"/>
            </a:p>
          </p:txBody>
        </p:sp>
      </p:grpSp>
      <p:grpSp>
        <p:nvGrpSpPr>
          <p:cNvPr id="26" name="组合 25"/>
          <p:cNvGrpSpPr/>
          <p:nvPr/>
        </p:nvGrpSpPr>
        <p:grpSpPr>
          <a:xfrm>
            <a:off x="753243" y="1789147"/>
            <a:ext cx="10830334" cy="2203304"/>
            <a:chOff x="630260" y="4614409"/>
            <a:chExt cx="10830334" cy="2203304"/>
          </a:xfrm>
        </p:grpSpPr>
        <p:sp>
          <p:nvSpPr>
            <p:cNvPr id="27" name="矩形 26"/>
            <p:cNvSpPr/>
            <p:nvPr/>
          </p:nvSpPr>
          <p:spPr>
            <a:xfrm>
              <a:off x="630260" y="4985885"/>
              <a:ext cx="10830334" cy="1831828"/>
            </a:xfrm>
            <a:prstGeom prst="rect">
              <a:avLst/>
            </a:prstGeom>
            <a:noFill/>
            <a:ln w="25400" cap="flat" cmpd="sng" algn="ctr">
              <a:solidFill>
                <a:schemeClr val="accent2"/>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îṩlíḍê"/>
            <p:cNvSpPr/>
            <p:nvPr/>
          </p:nvSpPr>
          <p:spPr bwMode="auto">
            <a:xfrm>
              <a:off x="864778" y="4614409"/>
              <a:ext cx="2879534" cy="581306"/>
            </a:xfrm>
            <a:prstGeom prst="roundRect">
              <a:avLst>
                <a:gd name="adj" fmla="val 0"/>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省级稽核管理单位</a:t>
              </a:r>
            </a:p>
          </p:txBody>
        </p:sp>
        <p:sp>
          <p:nvSpPr>
            <p:cNvPr id="29" name="矩形 28"/>
            <p:cNvSpPr/>
            <p:nvPr/>
          </p:nvSpPr>
          <p:spPr>
            <a:xfrm>
              <a:off x="877725" y="5315375"/>
              <a:ext cx="10417047" cy="1289456"/>
            </a:xfrm>
            <a:prstGeom prst="rect">
              <a:avLst/>
            </a:prstGeom>
          </p:spPr>
          <p:txBody>
            <a:bodyPr wrap="square">
              <a:spAutoFit/>
            </a:bodyPr>
            <a:lstStyle/>
            <a:p>
              <a:pPr indent="285750" algn="just">
                <a:lnSpc>
                  <a:spcPct val="150000"/>
                </a:lnSpc>
                <a:buFont typeface="Wingdings" panose="05000000000000000000" pitchFamily="2" charset="2"/>
                <a:buChar char="ü"/>
              </a:pPr>
              <a:r>
                <a:rPr lang="zh-CN" altLang="zh-CN" dirty="0"/>
                <a:t>应</a:t>
              </a:r>
              <a:r>
                <a:rPr lang="zh-CN" altLang="zh-CN" b="1" dirty="0">
                  <a:solidFill>
                    <a:srgbClr val="FF0000"/>
                  </a:solidFill>
                </a:rPr>
                <a:t>每月</a:t>
              </a:r>
              <a:r>
                <a:rPr lang="zh-CN" altLang="zh-CN" dirty="0"/>
                <a:t>对本省全量收费数据进行</a:t>
              </a:r>
              <a:r>
                <a:rPr lang="zh-CN" altLang="zh-CN" b="1" dirty="0">
                  <a:solidFill>
                    <a:srgbClr val="FF0000"/>
                  </a:solidFill>
                </a:rPr>
                <a:t>分析、整理和筛选</a:t>
              </a:r>
              <a:r>
                <a:rPr lang="zh-CN" altLang="zh-CN" dirty="0"/>
                <a:t>，对特情和异常收费数据</a:t>
              </a:r>
              <a:r>
                <a:rPr lang="zh-CN" altLang="zh-CN" b="1" dirty="0">
                  <a:solidFill>
                    <a:srgbClr val="FF0000"/>
                  </a:solidFill>
                </a:rPr>
                <a:t>开展自查</a:t>
              </a:r>
              <a:r>
                <a:rPr lang="zh-CN" altLang="zh-CN" dirty="0"/>
                <a:t>，并上传部级系统。</a:t>
              </a:r>
              <a:endParaRPr lang="en-US" altLang="zh-CN" dirty="0"/>
            </a:p>
            <a:p>
              <a:pPr indent="285750" algn="just">
                <a:lnSpc>
                  <a:spcPct val="150000"/>
                </a:lnSpc>
                <a:buFont typeface="Wingdings" panose="05000000000000000000" pitchFamily="2" charset="2"/>
                <a:buChar char="ü"/>
              </a:pPr>
              <a:r>
                <a:rPr lang="zh-CN" altLang="zh-CN" dirty="0"/>
                <a:t>应对外提供稽核举报热线电话，接受社会公众提供的相关线索。</a:t>
              </a:r>
              <a:endParaRPr lang="en-US" altLang="zh-CN" sz="1600" dirty="0"/>
            </a:p>
          </p:txBody>
        </p:sp>
      </p:grpSp>
      <p:sp>
        <p:nvSpPr>
          <p:cNvPr id="15"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425660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2"/>
            <a:ext cx="12192000" cy="881448"/>
            <a:chOff x="0" y="2"/>
            <a:chExt cx="12192000" cy="881448"/>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2"/>
            <p:cNvSpPr txBox="1"/>
            <p:nvPr/>
          </p:nvSpPr>
          <p:spPr>
            <a:xfrm>
              <a:off x="4618673" y="105873"/>
              <a:ext cx="2954655" cy="646331"/>
            </a:xfrm>
            <a:prstGeom prst="rect">
              <a:avLst/>
            </a:prstGeom>
            <a:noFill/>
          </p:spPr>
          <p:txBody>
            <a:bodyPr wrap="non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mj-lt"/>
                </a:rPr>
                <a:t>二、稽核业务</a:t>
              </a:r>
              <a:endParaRPr lang="en-US" sz="3600" b="1" dirty="0">
                <a:solidFill>
                  <a:schemeClr val="bg1"/>
                </a:solidFill>
                <a:effectLst>
                  <a:outerShdw blurRad="38100" dist="38100" dir="2700000" algn="tl">
                    <a:srgbClr val="000000">
                      <a:alpha val="43137"/>
                    </a:srgbClr>
                  </a:outerShdw>
                </a:effectLst>
                <a:latin typeface="+mj-lt"/>
              </a:endParaRPr>
            </a:p>
          </p:txBody>
        </p:sp>
      </p:grpSp>
      <p:sp>
        <p:nvSpPr>
          <p:cNvPr id="21" name="TextBox 142"/>
          <p:cNvSpPr>
            <a:spLocks noChangeArrowheads="1"/>
          </p:cNvSpPr>
          <p:nvPr/>
        </p:nvSpPr>
        <p:spPr bwMode="auto">
          <a:xfrm>
            <a:off x="514350" y="974680"/>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r>
              <a:rPr lang="en-US" altLang="zh-CN" sz="2800" b="1" dirty="0">
                <a:solidFill>
                  <a:srgbClr val="002060"/>
                </a:solidFill>
                <a:latin typeface="+mn-ea"/>
              </a:rPr>
              <a:t>——</a:t>
            </a:r>
            <a:r>
              <a:rPr lang="zh-CN" altLang="en-US" sz="2800" b="1" dirty="0">
                <a:solidFill>
                  <a:srgbClr val="002060"/>
                </a:solidFill>
                <a:latin typeface="+mn-ea"/>
              </a:rPr>
              <a:t>稽核类型</a:t>
            </a:r>
          </a:p>
        </p:txBody>
      </p:sp>
      <p:grpSp>
        <p:nvGrpSpPr>
          <p:cNvPr id="2" name="组合 1"/>
          <p:cNvGrpSpPr/>
          <p:nvPr/>
        </p:nvGrpSpPr>
        <p:grpSpPr>
          <a:xfrm>
            <a:off x="604731" y="2321265"/>
            <a:ext cx="10947400" cy="4195442"/>
            <a:chOff x="604731" y="2321265"/>
            <a:chExt cx="10947400" cy="4195442"/>
          </a:xfrm>
        </p:grpSpPr>
        <p:grpSp>
          <p:nvGrpSpPr>
            <p:cNvPr id="7" name="组合 6"/>
            <p:cNvGrpSpPr/>
            <p:nvPr/>
          </p:nvGrpSpPr>
          <p:grpSpPr>
            <a:xfrm>
              <a:off x="604731" y="2321265"/>
              <a:ext cx="2736850" cy="4195442"/>
              <a:chOff x="858631" y="3567099"/>
              <a:chExt cx="2736850" cy="4195442"/>
            </a:xfrm>
          </p:grpSpPr>
          <p:sp>
            <p:nvSpPr>
              <p:cNvPr id="37" name="ïśḷîdê"/>
              <p:cNvSpPr txBox="1"/>
              <p:nvPr/>
            </p:nvSpPr>
            <p:spPr>
              <a:xfrm>
                <a:off x="858631" y="4227443"/>
                <a:ext cx="2736850" cy="3535098"/>
              </a:xfrm>
              <a:prstGeom prst="rect">
                <a:avLst/>
              </a:prstGeom>
              <a:noFill/>
              <a:ln w="3175">
                <a:solidFill>
                  <a:schemeClr val="bg1">
                    <a:lumMod val="75000"/>
                  </a:schemeClr>
                </a:solidFill>
              </a:ln>
            </p:spPr>
            <p:txBody>
              <a:bodyPr wrap="square" lIns="91440" tIns="45720" rIns="91440" bIns="45720" anchor="t"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SzPct val="100000"/>
                  <a:buFont typeface="Wingdings" panose="05000000000000000000" pitchFamily="2" charset="2"/>
                  <a:buChar char="ü"/>
                </a:pPr>
                <a:r>
                  <a:rPr lang="zh-CN" altLang="zh-CN" dirty="0"/>
                  <a:t>发行系统、</a:t>
                </a:r>
                <a:r>
                  <a:rPr lang="en-US" altLang="zh-CN" dirty="0"/>
                  <a:t>ETC</a:t>
                </a:r>
                <a:r>
                  <a:rPr lang="zh-CN" altLang="zh-CN" dirty="0"/>
                  <a:t>卡及</a:t>
                </a:r>
                <a:r>
                  <a:rPr lang="en-US" altLang="zh-CN" dirty="0"/>
                  <a:t>OBU</a:t>
                </a:r>
                <a:r>
                  <a:rPr lang="zh-CN" altLang="zh-CN" dirty="0"/>
                  <a:t>设备中</a:t>
                </a:r>
                <a:r>
                  <a:rPr lang="zh-CN" altLang="zh-CN" b="1" dirty="0">
                    <a:solidFill>
                      <a:srgbClr val="FF0000"/>
                    </a:solidFill>
                  </a:rPr>
                  <a:t>写入的车型（车种）</a:t>
                </a:r>
                <a:r>
                  <a:rPr lang="zh-CN" altLang="zh-CN" dirty="0"/>
                  <a:t>与车辆有效证件或公安交管信息登记的</a:t>
                </a:r>
                <a:r>
                  <a:rPr lang="zh-CN" altLang="zh-CN" b="1" dirty="0">
                    <a:solidFill>
                      <a:srgbClr val="FF0000"/>
                    </a:solidFill>
                  </a:rPr>
                  <a:t>实际车型（车种）不符</a:t>
                </a:r>
                <a:r>
                  <a:rPr lang="zh-CN" altLang="en-US" dirty="0"/>
                  <a:t>。</a:t>
                </a:r>
                <a:endParaRPr lang="en-US" altLang="zh-CN" dirty="0"/>
              </a:p>
              <a:p>
                <a:pPr marL="285750" indent="-285750">
                  <a:lnSpc>
                    <a:spcPct val="150000"/>
                  </a:lnSpc>
                  <a:buSzPct val="100000"/>
                  <a:buFont typeface="Wingdings" panose="05000000000000000000" pitchFamily="2" charset="2"/>
                  <a:buChar char="ü"/>
                </a:pPr>
                <a:r>
                  <a:rPr lang="zh-CN" altLang="en-US" b="1" dirty="0">
                    <a:solidFill>
                      <a:srgbClr val="FF0000"/>
                    </a:solidFill>
                  </a:rPr>
                  <a:t>逃费类型</a:t>
                </a:r>
                <a:r>
                  <a:rPr lang="zh-CN" altLang="en-US" dirty="0"/>
                  <a:t>包括：大车小标、货车客标、货车甩挂。</a:t>
                </a:r>
                <a:endParaRPr lang="en-US" altLang="zh-CN" dirty="0"/>
              </a:p>
            </p:txBody>
          </p:sp>
          <p:sp>
            <p:nvSpPr>
              <p:cNvPr id="38" name="íṧḷîdê"/>
              <p:cNvSpPr/>
              <p:nvPr/>
            </p:nvSpPr>
            <p:spPr>
              <a:xfrm>
                <a:off x="858631" y="3567099"/>
                <a:ext cx="2736850" cy="660344"/>
              </a:xfrm>
              <a:prstGeom prst="rect">
                <a:avLst/>
              </a:prstGeom>
              <a:solidFill>
                <a:srgbClr val="00B050"/>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000" b="1" dirty="0">
                    <a:solidFill>
                      <a:schemeClr val="bg1"/>
                    </a:solidFill>
                  </a:rPr>
                  <a:t>改变车型（车种）逃费</a:t>
                </a:r>
              </a:p>
            </p:txBody>
          </p:sp>
        </p:grpSp>
        <p:grpSp>
          <p:nvGrpSpPr>
            <p:cNvPr id="40" name="组合 39"/>
            <p:cNvGrpSpPr/>
            <p:nvPr/>
          </p:nvGrpSpPr>
          <p:grpSpPr>
            <a:xfrm>
              <a:off x="3341581" y="2321265"/>
              <a:ext cx="2736850" cy="4195442"/>
              <a:chOff x="858631" y="3567099"/>
              <a:chExt cx="2736850" cy="2793944"/>
            </a:xfrm>
          </p:grpSpPr>
          <p:sp>
            <p:nvSpPr>
              <p:cNvPr id="41" name="ïśḷîdê"/>
              <p:cNvSpPr txBox="1"/>
              <p:nvPr/>
            </p:nvSpPr>
            <p:spPr>
              <a:xfrm>
                <a:off x="858631" y="4006853"/>
                <a:ext cx="2736850" cy="2354190"/>
              </a:xfrm>
              <a:prstGeom prst="rect">
                <a:avLst/>
              </a:prstGeom>
              <a:noFill/>
              <a:ln w="3175">
                <a:solidFill>
                  <a:schemeClr val="bg1">
                    <a:lumMod val="75000"/>
                  </a:schemeClr>
                </a:solidFill>
              </a:ln>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SzPct val="100000"/>
                  <a:buFont typeface="Wingdings" panose="05000000000000000000" pitchFamily="2" charset="2"/>
                  <a:buChar char="ü"/>
                </a:pPr>
                <a:r>
                  <a:rPr lang="zh-CN" altLang="en-US" b="1" dirty="0">
                    <a:solidFill>
                      <a:srgbClr val="FF0000"/>
                    </a:solidFill>
                  </a:rPr>
                  <a:t>路径缺失严重</a:t>
                </a:r>
                <a:r>
                  <a:rPr lang="zh-CN" altLang="en-US" dirty="0"/>
                  <a:t>，入出口收费站、计费门架数据丢失，现场检查中发现的</a:t>
                </a:r>
                <a:r>
                  <a:rPr lang="zh-CN" altLang="en-US" b="1" dirty="0">
                    <a:solidFill>
                      <a:srgbClr val="FF0000"/>
                    </a:solidFill>
                  </a:rPr>
                  <a:t>干扰收费设施</a:t>
                </a:r>
                <a:r>
                  <a:rPr lang="zh-CN" altLang="en-US" dirty="0"/>
                  <a:t>等行为。</a:t>
                </a:r>
                <a:endParaRPr lang="en-US" altLang="zh-CN" dirty="0"/>
              </a:p>
              <a:p>
                <a:pPr marL="285750" indent="-285750">
                  <a:lnSpc>
                    <a:spcPct val="150000"/>
                  </a:lnSpc>
                  <a:buSzPct val="100000"/>
                  <a:buFont typeface="Wingdings" panose="05000000000000000000" pitchFamily="2" charset="2"/>
                  <a:buChar char="ü"/>
                </a:pPr>
                <a:r>
                  <a:rPr lang="zh-CN" altLang="en-US" b="1" dirty="0">
                    <a:solidFill>
                      <a:srgbClr val="FF0000"/>
                    </a:solidFill>
                  </a:rPr>
                  <a:t>逃费类型</a:t>
                </a:r>
                <a:r>
                  <a:rPr lang="zh-CN" altLang="en-US" dirty="0"/>
                  <a:t>包括：</a:t>
                </a:r>
                <a:r>
                  <a:rPr lang="zh-CN" altLang="zh-CN" dirty="0"/>
                  <a:t>屏蔽计费设备</a:t>
                </a:r>
                <a:r>
                  <a:rPr lang="zh-CN" altLang="en-US" dirty="0"/>
                  <a:t>、有入无出、闯关、私开道口、换（倒）卡、签。</a:t>
                </a:r>
                <a:endParaRPr lang="en-US" altLang="zh-CN" dirty="0"/>
              </a:p>
            </p:txBody>
          </p:sp>
          <p:sp>
            <p:nvSpPr>
              <p:cNvPr id="42" name="íṧḷîdê"/>
              <p:cNvSpPr/>
              <p:nvPr/>
            </p:nvSpPr>
            <p:spPr>
              <a:xfrm>
                <a:off x="858631" y="3567099"/>
                <a:ext cx="2736850" cy="439754"/>
              </a:xfrm>
              <a:prstGeom prst="rect">
                <a:avLst/>
              </a:prstGeom>
              <a:solidFill>
                <a:schemeClr val="accent4"/>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000" b="1" dirty="0">
                    <a:solidFill>
                      <a:schemeClr val="bg1"/>
                    </a:solidFill>
                  </a:rPr>
                  <a:t>改变缴费路径逃费</a:t>
                </a:r>
              </a:p>
            </p:txBody>
          </p:sp>
        </p:grpSp>
        <p:grpSp>
          <p:nvGrpSpPr>
            <p:cNvPr id="43" name="组合 42"/>
            <p:cNvGrpSpPr/>
            <p:nvPr/>
          </p:nvGrpSpPr>
          <p:grpSpPr>
            <a:xfrm>
              <a:off x="6078431" y="2321265"/>
              <a:ext cx="2736850" cy="4195442"/>
              <a:chOff x="858631" y="3567099"/>
              <a:chExt cx="2736850" cy="4195442"/>
            </a:xfrm>
          </p:grpSpPr>
          <p:sp>
            <p:nvSpPr>
              <p:cNvPr id="44" name="ïśḷîdê"/>
              <p:cNvSpPr txBox="1"/>
              <p:nvPr/>
            </p:nvSpPr>
            <p:spPr>
              <a:xfrm>
                <a:off x="858631" y="4227443"/>
                <a:ext cx="2736850" cy="3535098"/>
              </a:xfrm>
              <a:prstGeom prst="rect">
                <a:avLst/>
              </a:prstGeom>
              <a:noFill/>
              <a:ln w="3175">
                <a:solidFill>
                  <a:schemeClr val="bg1">
                    <a:lumMod val="75000"/>
                  </a:schemeClr>
                </a:solidFill>
              </a:ln>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SzPct val="100000"/>
                  <a:buFont typeface="Wingdings" panose="05000000000000000000" pitchFamily="2" charset="2"/>
                  <a:buChar char="ü"/>
                </a:pPr>
                <a:r>
                  <a:rPr lang="zh-CN" altLang="en-US" dirty="0"/>
                  <a:t>行为人</a:t>
                </a:r>
                <a:r>
                  <a:rPr lang="zh-CN" altLang="en-US" b="1" dirty="0">
                    <a:solidFill>
                      <a:srgbClr val="FF0000"/>
                    </a:solidFill>
                  </a:rPr>
                  <a:t>采取不正当手段</a:t>
                </a:r>
                <a:r>
                  <a:rPr lang="zh-CN" altLang="en-US" dirty="0"/>
                  <a:t>将应交费车辆</a:t>
                </a:r>
                <a:r>
                  <a:rPr lang="zh-CN" altLang="en-US" b="1" dirty="0">
                    <a:solidFill>
                      <a:srgbClr val="FF0000"/>
                    </a:solidFill>
                  </a:rPr>
                  <a:t>假冒</a:t>
                </a:r>
                <a:r>
                  <a:rPr lang="zh-CN" altLang="en-US" dirty="0"/>
                  <a:t>成绿色通道、抢险救灾、进行跨区作业的领有号牌和行驶证的联合收割机（包括插秧机）及其专用的运输车辆等</a:t>
                </a:r>
                <a:r>
                  <a:rPr lang="zh-CN" altLang="en-US" b="1" dirty="0">
                    <a:solidFill>
                      <a:srgbClr val="FF0000"/>
                    </a:solidFill>
                  </a:rPr>
                  <a:t>通行费优免车辆</a:t>
                </a:r>
                <a:r>
                  <a:rPr lang="zh-CN" altLang="en-US" dirty="0"/>
                  <a:t>；收费从业人员内外勾结将应交费车辆判定为免费车辆。</a:t>
                </a:r>
                <a:endParaRPr lang="en-US" altLang="zh-CN" dirty="0"/>
              </a:p>
            </p:txBody>
          </p:sp>
          <p:sp>
            <p:nvSpPr>
              <p:cNvPr id="45" name="íṧḷîdê"/>
              <p:cNvSpPr/>
              <p:nvPr/>
            </p:nvSpPr>
            <p:spPr>
              <a:xfrm>
                <a:off x="858631" y="3567099"/>
                <a:ext cx="2736850" cy="660344"/>
              </a:xfrm>
              <a:prstGeom prst="rect">
                <a:avLst/>
              </a:prstGeom>
              <a:solidFill>
                <a:srgbClr val="0070C0"/>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000" b="1" dirty="0">
                    <a:solidFill>
                      <a:schemeClr val="bg1"/>
                    </a:solidFill>
                  </a:rPr>
                  <a:t>利用优免政策逃费</a:t>
                </a:r>
              </a:p>
            </p:txBody>
          </p:sp>
        </p:grpSp>
        <p:grpSp>
          <p:nvGrpSpPr>
            <p:cNvPr id="22" name="组合 21"/>
            <p:cNvGrpSpPr/>
            <p:nvPr/>
          </p:nvGrpSpPr>
          <p:grpSpPr>
            <a:xfrm>
              <a:off x="8815281" y="2321265"/>
              <a:ext cx="2736850" cy="4195442"/>
              <a:chOff x="858631" y="3567099"/>
              <a:chExt cx="2736850" cy="4195442"/>
            </a:xfrm>
          </p:grpSpPr>
          <p:sp>
            <p:nvSpPr>
              <p:cNvPr id="23" name="ïśḷîdê"/>
              <p:cNvSpPr txBox="1"/>
              <p:nvPr/>
            </p:nvSpPr>
            <p:spPr>
              <a:xfrm>
                <a:off x="858631" y="4227443"/>
                <a:ext cx="2736850" cy="3535098"/>
              </a:xfrm>
              <a:prstGeom prst="rect">
                <a:avLst/>
              </a:prstGeom>
              <a:noFill/>
              <a:ln w="3175">
                <a:solidFill>
                  <a:schemeClr val="bg1">
                    <a:lumMod val="75000"/>
                  </a:schemeClr>
                </a:solid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SzPct val="100000"/>
                  <a:buFont typeface="Wingdings" panose="05000000000000000000" pitchFamily="2" charset="2"/>
                  <a:buChar char="ü"/>
                </a:pPr>
                <a:r>
                  <a:rPr lang="zh-CN" altLang="en-US" dirty="0"/>
                  <a:t>因客户原因未交、少交、拒交通行费行为稽核。</a:t>
                </a:r>
                <a:endParaRPr lang="en-US" altLang="zh-CN" dirty="0"/>
              </a:p>
              <a:p>
                <a:pPr marL="285750" indent="-285750">
                  <a:lnSpc>
                    <a:spcPct val="150000"/>
                  </a:lnSpc>
                  <a:buSzPct val="100000"/>
                  <a:buFont typeface="Wingdings" panose="05000000000000000000" pitchFamily="2" charset="2"/>
                  <a:buChar char="ü"/>
                </a:pPr>
                <a:r>
                  <a:rPr lang="zh-CN" altLang="en-US" b="1" dirty="0">
                    <a:solidFill>
                      <a:srgbClr val="FF0000"/>
                    </a:solidFill>
                  </a:rPr>
                  <a:t>逃费类型：</a:t>
                </a:r>
                <a:r>
                  <a:rPr lang="en-US" altLang="zh-CN" dirty="0"/>
                  <a:t>U/J</a:t>
                </a:r>
                <a:r>
                  <a:rPr lang="zh-CN" altLang="zh-CN" dirty="0"/>
                  <a:t>形行驶</a:t>
                </a:r>
                <a:r>
                  <a:rPr lang="zh-CN" altLang="en-US" dirty="0"/>
                  <a:t>、车牌不符、不可达路径、一车多签（卡）、</a:t>
                </a:r>
                <a:r>
                  <a:rPr lang="zh-CN" altLang="zh-CN" dirty="0"/>
                  <a:t>遮挡、套用号牌</a:t>
                </a:r>
                <a:r>
                  <a:rPr lang="zh-CN" altLang="en-US" dirty="0"/>
                  <a:t>等。</a:t>
                </a:r>
                <a:endParaRPr lang="en-US" altLang="zh-CN" dirty="0"/>
              </a:p>
            </p:txBody>
          </p:sp>
          <p:sp>
            <p:nvSpPr>
              <p:cNvPr id="24" name="íṧḷîdê"/>
              <p:cNvSpPr/>
              <p:nvPr/>
            </p:nvSpPr>
            <p:spPr>
              <a:xfrm>
                <a:off x="858631" y="3567099"/>
                <a:ext cx="2736850" cy="660344"/>
              </a:xfrm>
              <a:prstGeom prst="rect">
                <a:avLst/>
              </a:prstGeom>
              <a:solidFill>
                <a:schemeClr val="accent1"/>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000" b="1" dirty="0">
                    <a:solidFill>
                      <a:schemeClr val="bg1"/>
                    </a:solidFill>
                  </a:rPr>
                  <a:t>其他</a:t>
                </a:r>
              </a:p>
            </p:txBody>
          </p:sp>
        </p:grpSp>
      </p:grpSp>
      <p:sp>
        <p:nvSpPr>
          <p:cNvPr id="25" name="TextBox 142"/>
          <p:cNvSpPr>
            <a:spLocks noChangeArrowheads="1"/>
          </p:cNvSpPr>
          <p:nvPr/>
        </p:nvSpPr>
        <p:spPr bwMode="auto">
          <a:xfrm>
            <a:off x="604731" y="1678750"/>
            <a:ext cx="10479265" cy="461665"/>
          </a:xfrm>
          <a:prstGeom prst="rect">
            <a:avLst/>
          </a:prstGeom>
          <a:noFill/>
          <a:ln>
            <a:noFill/>
          </a:ln>
        </p:spPr>
        <p:txBody>
          <a:bodyPr wrap="square">
            <a:spAutoFit/>
          </a:bodyPr>
          <a:lstStyle/>
          <a:p>
            <a:r>
              <a:rPr lang="zh-CN" altLang="en-US" sz="2400" b="1" dirty="0">
                <a:latin typeface="+mn-ea"/>
              </a:rPr>
              <a:t>包括但不限于：</a:t>
            </a:r>
          </a:p>
        </p:txBody>
      </p:sp>
      <p:sp>
        <p:nvSpPr>
          <p:cNvPr id="2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51578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42"/>
          <p:cNvSpPr>
            <a:spLocks noChangeArrowheads="1"/>
          </p:cNvSpPr>
          <p:nvPr/>
        </p:nvSpPr>
        <p:spPr bwMode="auto">
          <a:xfrm>
            <a:off x="514350" y="974680"/>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r>
              <a:rPr lang="en-US" altLang="zh-CN" sz="2800" b="1" dirty="0">
                <a:solidFill>
                  <a:srgbClr val="002060"/>
                </a:solidFill>
                <a:latin typeface="+mn-ea"/>
              </a:rPr>
              <a:t>——</a:t>
            </a:r>
            <a:r>
              <a:rPr lang="zh-CN" altLang="en-US" sz="2800" b="1" dirty="0">
                <a:solidFill>
                  <a:srgbClr val="002060"/>
                </a:solidFill>
                <a:latin typeface="+mn-ea"/>
              </a:rPr>
              <a:t>责任认定</a:t>
            </a:r>
          </a:p>
        </p:txBody>
      </p:sp>
      <p:grpSp>
        <p:nvGrpSpPr>
          <p:cNvPr id="8" name="组合 7"/>
          <p:cNvGrpSpPr/>
          <p:nvPr/>
        </p:nvGrpSpPr>
        <p:grpSpPr>
          <a:xfrm>
            <a:off x="6399609" y="1663661"/>
            <a:ext cx="5114104" cy="4854226"/>
            <a:chOff x="617381" y="1622963"/>
            <a:chExt cx="5114104" cy="4854226"/>
          </a:xfrm>
        </p:grpSpPr>
        <p:sp>
          <p:nvSpPr>
            <p:cNvPr id="20" name="矩形 19"/>
            <p:cNvSpPr/>
            <p:nvPr/>
          </p:nvSpPr>
          <p:spPr>
            <a:xfrm>
              <a:off x="617381" y="1980381"/>
              <a:ext cx="5114104" cy="4496808"/>
            </a:xfrm>
            <a:prstGeom prst="rect">
              <a:avLst/>
            </a:prstGeom>
            <a:noFill/>
            <a:ln w="25400" cap="flat" cmpd="sng" algn="ctr">
              <a:solidFill>
                <a:schemeClr val="accent1"/>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1" name="îṧḷiďé"/>
            <p:cNvSpPr/>
            <p:nvPr/>
          </p:nvSpPr>
          <p:spPr bwMode="auto">
            <a:xfrm>
              <a:off x="1000460" y="1622963"/>
              <a:ext cx="4347946" cy="581306"/>
            </a:xfrm>
            <a:prstGeom prst="roundRect">
              <a:avLst>
                <a:gd name="adj" fmla="val 0"/>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收费公路经营管理单位责任认定</a:t>
              </a:r>
            </a:p>
          </p:txBody>
        </p:sp>
        <p:sp>
          <p:nvSpPr>
            <p:cNvPr id="22" name="矩形 21"/>
            <p:cNvSpPr/>
            <p:nvPr/>
          </p:nvSpPr>
          <p:spPr>
            <a:xfrm>
              <a:off x="901907" y="2358632"/>
              <a:ext cx="4623515" cy="3416320"/>
            </a:xfrm>
            <a:prstGeom prst="rect">
              <a:avLst/>
            </a:prstGeom>
          </p:spPr>
          <p:txBody>
            <a:bodyPr wrap="square">
              <a:spAutoFit/>
            </a:bodyPr>
            <a:lstStyle/>
            <a:p>
              <a:pPr indent="285750" algn="just">
                <a:lnSpc>
                  <a:spcPct val="150000"/>
                </a:lnSpc>
                <a:buFont typeface="Wingdings" panose="05000000000000000000" pitchFamily="2" charset="2"/>
                <a:buChar char="ü"/>
              </a:pPr>
              <a:r>
                <a:rPr lang="zh-CN" altLang="en-US" dirty="0"/>
                <a:t>各省级稽核管理单位负责每条追缴信息中本省（区、市）</a:t>
              </a:r>
              <a:r>
                <a:rPr lang="zh-CN" altLang="en-US" b="1" dirty="0">
                  <a:solidFill>
                    <a:srgbClr val="FF0000"/>
                  </a:solidFill>
                </a:rPr>
                <a:t>除发行方认定以外的责任认定</a:t>
              </a:r>
              <a:r>
                <a:rPr lang="zh-CN" altLang="en-US" dirty="0"/>
                <a:t>。（如闯关、屏蔽</a:t>
              </a:r>
              <a:r>
                <a:rPr lang="en-US" altLang="zh-CN" dirty="0"/>
                <a:t>ETC</a:t>
              </a:r>
              <a:r>
                <a:rPr lang="zh-CN" altLang="en-US" dirty="0"/>
                <a:t>设备、倒换卡签等）</a:t>
              </a:r>
            </a:p>
            <a:p>
              <a:pPr algn="just">
                <a:lnSpc>
                  <a:spcPct val="150000"/>
                </a:lnSpc>
              </a:pPr>
              <a:r>
                <a:rPr lang="zh-CN" altLang="en-US" dirty="0"/>
                <a:t>（</a:t>
              </a:r>
              <a:r>
                <a:rPr lang="en-US" altLang="zh-CN" dirty="0"/>
                <a:t>1</a:t>
              </a:r>
              <a:r>
                <a:rPr lang="zh-CN" altLang="en-US" dirty="0"/>
                <a:t>）认定为省级稽核管理单位或收费公路经营管理单位责任的，不发起通行费追缴，系统自动对相关单位作质量考核记录；</a:t>
              </a:r>
            </a:p>
            <a:p>
              <a:pPr algn="just">
                <a:lnSpc>
                  <a:spcPct val="150000"/>
                </a:lnSpc>
              </a:pPr>
              <a:r>
                <a:rPr lang="zh-CN" altLang="en-US" dirty="0"/>
                <a:t>（</a:t>
              </a:r>
              <a:r>
                <a:rPr lang="en-US" altLang="zh-CN" dirty="0"/>
                <a:t>2</a:t>
              </a:r>
              <a:r>
                <a:rPr lang="zh-CN" altLang="en-US" dirty="0"/>
                <a:t>）认定为客户责任的，系统自动对客户做失信记录并追缴通行费；</a:t>
              </a:r>
            </a:p>
          </p:txBody>
        </p:sp>
      </p:grpSp>
      <p:grpSp>
        <p:nvGrpSpPr>
          <p:cNvPr id="26" name="组合 25"/>
          <p:cNvGrpSpPr/>
          <p:nvPr/>
        </p:nvGrpSpPr>
        <p:grpSpPr>
          <a:xfrm>
            <a:off x="753242" y="1649604"/>
            <a:ext cx="5113637" cy="4854226"/>
            <a:chOff x="630259" y="4614409"/>
            <a:chExt cx="5113637" cy="4854226"/>
          </a:xfrm>
        </p:grpSpPr>
        <p:sp>
          <p:nvSpPr>
            <p:cNvPr id="27" name="矩形 26"/>
            <p:cNvSpPr/>
            <p:nvPr/>
          </p:nvSpPr>
          <p:spPr>
            <a:xfrm>
              <a:off x="630259" y="4985884"/>
              <a:ext cx="5113637" cy="4482751"/>
            </a:xfrm>
            <a:prstGeom prst="rect">
              <a:avLst/>
            </a:prstGeom>
            <a:noFill/>
            <a:ln w="25400" cap="flat" cmpd="sng" algn="ctr">
              <a:solidFill>
                <a:schemeClr val="accent2"/>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îṩlíḍê"/>
            <p:cNvSpPr/>
            <p:nvPr/>
          </p:nvSpPr>
          <p:spPr bwMode="auto">
            <a:xfrm>
              <a:off x="1747310" y="4614409"/>
              <a:ext cx="2879534" cy="581306"/>
            </a:xfrm>
            <a:prstGeom prst="roundRect">
              <a:avLst>
                <a:gd name="adj" fmla="val 0"/>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发行方责任认定</a:t>
              </a:r>
            </a:p>
          </p:txBody>
        </p:sp>
        <p:sp>
          <p:nvSpPr>
            <p:cNvPr id="29" name="矩形 28"/>
            <p:cNvSpPr/>
            <p:nvPr/>
          </p:nvSpPr>
          <p:spPr>
            <a:xfrm>
              <a:off x="912034" y="5347419"/>
              <a:ext cx="4550086" cy="3416320"/>
            </a:xfrm>
            <a:prstGeom prst="rect">
              <a:avLst/>
            </a:prstGeom>
          </p:spPr>
          <p:txBody>
            <a:bodyPr wrap="square">
              <a:spAutoFit/>
            </a:bodyPr>
            <a:lstStyle/>
            <a:p>
              <a:pPr marL="285750" indent="-285750" algn="just">
                <a:lnSpc>
                  <a:spcPct val="150000"/>
                </a:lnSpc>
                <a:buFont typeface="Wingdings" panose="05000000000000000000" pitchFamily="2" charset="2"/>
                <a:buChar char="p"/>
              </a:pPr>
              <a:r>
                <a:rPr lang="zh-CN" altLang="en-US" dirty="0"/>
                <a:t>各省发行方负责每条追缴信息中</a:t>
              </a:r>
              <a:r>
                <a:rPr lang="zh-CN" altLang="en-US" b="1" dirty="0">
                  <a:solidFill>
                    <a:srgbClr val="FF0000"/>
                  </a:solidFill>
                </a:rPr>
                <a:t>自身发行的责任认定</a:t>
              </a:r>
              <a:r>
                <a:rPr lang="zh-CN" altLang="en-US" dirty="0"/>
                <a:t>。（如大车小标、货车客标、违规办理等）</a:t>
              </a:r>
            </a:p>
            <a:p>
              <a:pPr algn="just">
                <a:lnSpc>
                  <a:spcPct val="150000"/>
                </a:lnSpc>
              </a:pPr>
              <a:r>
                <a:rPr lang="zh-CN" altLang="en-US" dirty="0"/>
                <a:t>（</a:t>
              </a:r>
              <a:r>
                <a:rPr lang="en-US" altLang="zh-CN" dirty="0"/>
                <a:t>1</a:t>
              </a:r>
              <a:r>
                <a:rPr lang="zh-CN" altLang="en-US" dirty="0"/>
                <a:t>）认定为发行方责任的，发行方需垫付损失通行费，车辆无其他逃费行为则移除追缴黑名单，由系统做质量考核记录；</a:t>
              </a:r>
            </a:p>
            <a:p>
              <a:pPr algn="just">
                <a:lnSpc>
                  <a:spcPct val="150000"/>
                </a:lnSpc>
              </a:pPr>
              <a:r>
                <a:rPr lang="zh-CN" altLang="en-US" dirty="0"/>
                <a:t>（</a:t>
              </a:r>
              <a:r>
                <a:rPr lang="en-US" altLang="zh-CN" dirty="0"/>
                <a:t>2</a:t>
              </a:r>
              <a:r>
                <a:rPr lang="zh-CN" altLang="en-US" dirty="0"/>
                <a:t>）认定为客户责任的，系统自动对客户做失信记录并协助追缴通行费；</a:t>
              </a:r>
            </a:p>
          </p:txBody>
        </p:sp>
      </p:grpSp>
      <p:sp>
        <p:nvSpPr>
          <p:cNvPr id="14"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165602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42"/>
          <p:cNvSpPr>
            <a:spLocks noChangeArrowheads="1"/>
          </p:cNvSpPr>
          <p:nvPr/>
        </p:nvSpPr>
        <p:spPr bwMode="auto">
          <a:xfrm>
            <a:off x="514350" y="974680"/>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r>
              <a:rPr lang="en-US" altLang="zh-CN" sz="2800" b="1" dirty="0">
                <a:solidFill>
                  <a:srgbClr val="002060"/>
                </a:solidFill>
                <a:latin typeface="+mn-ea"/>
              </a:rPr>
              <a:t>——</a:t>
            </a:r>
            <a:r>
              <a:rPr lang="zh-CN" altLang="en-US" sz="2800" b="1" dirty="0">
                <a:solidFill>
                  <a:srgbClr val="002060"/>
                </a:solidFill>
                <a:latin typeface="+mn-ea"/>
              </a:rPr>
              <a:t>责任认定</a:t>
            </a:r>
          </a:p>
        </p:txBody>
      </p:sp>
      <p:grpSp>
        <p:nvGrpSpPr>
          <p:cNvPr id="26" name="组合 25"/>
          <p:cNvGrpSpPr/>
          <p:nvPr/>
        </p:nvGrpSpPr>
        <p:grpSpPr>
          <a:xfrm>
            <a:off x="753242" y="1649604"/>
            <a:ext cx="10696076" cy="4454982"/>
            <a:chOff x="630259" y="4614409"/>
            <a:chExt cx="10696076" cy="4454982"/>
          </a:xfrm>
        </p:grpSpPr>
        <p:sp>
          <p:nvSpPr>
            <p:cNvPr id="27" name="矩形 26"/>
            <p:cNvSpPr/>
            <p:nvPr/>
          </p:nvSpPr>
          <p:spPr>
            <a:xfrm>
              <a:off x="630259" y="4985884"/>
              <a:ext cx="10696076" cy="4083507"/>
            </a:xfrm>
            <a:prstGeom prst="rect">
              <a:avLst/>
            </a:prstGeom>
            <a:noFill/>
            <a:ln w="25400" cap="flat" cmpd="sng" algn="ctr">
              <a:solidFill>
                <a:srgbClr val="008000"/>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îṩlíḍê"/>
            <p:cNvSpPr/>
            <p:nvPr/>
          </p:nvSpPr>
          <p:spPr bwMode="auto">
            <a:xfrm>
              <a:off x="1747310" y="4614409"/>
              <a:ext cx="2879534" cy="581306"/>
            </a:xfrm>
            <a:prstGeom prst="roundRect">
              <a:avLst>
                <a:gd name="adj" fmla="val 0"/>
              </a:avLst>
            </a:prstGeom>
            <a:solidFill>
              <a:srgbClr val="00B050"/>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特别说明</a:t>
              </a:r>
            </a:p>
          </p:txBody>
        </p:sp>
        <p:sp>
          <p:nvSpPr>
            <p:cNvPr id="29" name="矩形 28"/>
            <p:cNvSpPr/>
            <p:nvPr/>
          </p:nvSpPr>
          <p:spPr>
            <a:xfrm>
              <a:off x="912034" y="5347419"/>
              <a:ext cx="10130966" cy="3416320"/>
            </a:xfrm>
            <a:prstGeom prst="rect">
              <a:avLst/>
            </a:prstGeom>
          </p:spPr>
          <p:txBody>
            <a:bodyPr wrap="square">
              <a:spAutoFit/>
            </a:bodyPr>
            <a:lstStyle/>
            <a:p>
              <a:pPr algn="just">
                <a:lnSpc>
                  <a:spcPct val="200000"/>
                </a:lnSpc>
              </a:pPr>
              <a:r>
                <a:rPr lang="zh-CN" altLang="en-US" dirty="0"/>
                <a:t>（</a:t>
              </a:r>
              <a:r>
                <a:rPr lang="en-US" altLang="zh-CN" dirty="0"/>
                <a:t>1</a:t>
              </a:r>
              <a:r>
                <a:rPr lang="zh-CN" altLang="en-US" dirty="0"/>
                <a:t>）</a:t>
              </a:r>
              <a:r>
                <a:rPr lang="zh-CN" altLang="en-US" b="1" dirty="0">
                  <a:solidFill>
                    <a:srgbClr val="FF0000"/>
                  </a:solidFill>
                </a:rPr>
                <a:t>部联网中心</a:t>
              </a:r>
              <a:r>
                <a:rPr lang="zh-CN" altLang="en-US" dirty="0"/>
                <a:t>应对各省责任认定情况进行</a:t>
              </a:r>
              <a:r>
                <a:rPr lang="zh-CN" altLang="en-US" b="1" dirty="0">
                  <a:solidFill>
                    <a:srgbClr val="FF0000"/>
                  </a:solidFill>
                </a:rPr>
                <a:t>抽检复核</a:t>
              </a:r>
              <a:r>
                <a:rPr lang="zh-CN" altLang="en-US" dirty="0"/>
                <a:t>。省级稽核管理单位应对路段单位和发行方进行复核。</a:t>
              </a:r>
            </a:p>
            <a:p>
              <a:pPr algn="just">
                <a:lnSpc>
                  <a:spcPct val="200000"/>
                </a:lnSpc>
              </a:pPr>
              <a:r>
                <a:rPr lang="zh-CN" altLang="en-US" dirty="0"/>
                <a:t>（</a:t>
              </a:r>
              <a:r>
                <a:rPr lang="en-US" altLang="zh-CN" dirty="0"/>
                <a:t>2</a:t>
              </a:r>
              <a:r>
                <a:rPr lang="zh-CN" altLang="en-US" dirty="0"/>
                <a:t>）复核</a:t>
              </a:r>
              <a:r>
                <a:rPr lang="zh-CN" altLang="en-US" b="1" dirty="0">
                  <a:solidFill>
                    <a:srgbClr val="FF0000"/>
                  </a:solidFill>
                </a:rPr>
                <a:t>改判认定为客户责任的</a:t>
              </a:r>
              <a:r>
                <a:rPr lang="zh-CN" altLang="en-US" dirty="0"/>
                <a:t>，对相关</a:t>
              </a:r>
              <a:r>
                <a:rPr lang="zh-CN" altLang="en-US" b="1" dirty="0">
                  <a:solidFill>
                    <a:srgbClr val="FF0000"/>
                  </a:solidFill>
                </a:rPr>
                <a:t>责任认定单位</a:t>
              </a:r>
              <a:r>
                <a:rPr lang="zh-CN" altLang="en-US" dirty="0"/>
                <a:t>进行质量考核的</a:t>
              </a:r>
              <a:r>
                <a:rPr lang="zh-CN" altLang="en-US" b="1" dirty="0">
                  <a:solidFill>
                    <a:srgbClr val="FF0000"/>
                  </a:solidFill>
                </a:rPr>
                <a:t>事故率记录</a:t>
              </a:r>
              <a:r>
                <a:rPr lang="zh-CN" altLang="en-US" dirty="0"/>
                <a:t>。</a:t>
              </a:r>
            </a:p>
            <a:p>
              <a:pPr algn="just">
                <a:lnSpc>
                  <a:spcPct val="200000"/>
                </a:lnSpc>
              </a:pPr>
              <a:r>
                <a:rPr lang="zh-CN" altLang="en-US" dirty="0"/>
                <a:t>（</a:t>
              </a:r>
              <a:r>
                <a:rPr lang="en-US" altLang="zh-CN" dirty="0"/>
                <a:t>3</a:t>
              </a:r>
              <a:r>
                <a:rPr lang="zh-CN" altLang="en-US" dirty="0"/>
                <a:t>）复核</a:t>
              </a:r>
              <a:r>
                <a:rPr lang="zh-CN" altLang="en-US" b="1" dirty="0">
                  <a:solidFill>
                    <a:srgbClr val="FF0000"/>
                  </a:solidFill>
                </a:rPr>
                <a:t>改判认定发行方、省级稽核管理单位或相关收费公路管理单位责任</a:t>
              </a:r>
              <a:r>
                <a:rPr lang="zh-CN" altLang="en-US" dirty="0"/>
                <a:t>的，对相关责任认定单位做质量考核的事故率记录。</a:t>
              </a:r>
            </a:p>
            <a:p>
              <a:pPr algn="just">
                <a:lnSpc>
                  <a:spcPct val="200000"/>
                </a:lnSpc>
              </a:pPr>
              <a:r>
                <a:rPr lang="zh-CN" altLang="en-US" dirty="0"/>
                <a:t>（</a:t>
              </a:r>
              <a:r>
                <a:rPr lang="en-US" altLang="zh-CN" dirty="0"/>
                <a:t>4</a:t>
              </a:r>
              <a:r>
                <a:rPr lang="zh-CN" altLang="en-US" dirty="0"/>
                <a:t>）当</a:t>
              </a:r>
              <a:r>
                <a:rPr lang="en-US" altLang="zh-CN" b="1" dirty="0">
                  <a:solidFill>
                    <a:srgbClr val="FF0000"/>
                  </a:solidFill>
                </a:rPr>
                <a:t>1</a:t>
              </a:r>
              <a:r>
                <a:rPr lang="zh-CN" altLang="en-US" b="1" dirty="0">
                  <a:solidFill>
                    <a:srgbClr val="FF0000"/>
                  </a:solidFill>
                </a:rPr>
                <a:t>条追缴信息中涉及多方责任</a:t>
              </a:r>
              <a:r>
                <a:rPr lang="zh-CN" altLang="en-US" dirty="0"/>
                <a:t>的，则系统</a:t>
              </a:r>
              <a:r>
                <a:rPr lang="zh-CN" altLang="en-US" b="1" dirty="0"/>
                <a:t>分别记录质量考核或失信行为</a:t>
              </a:r>
              <a:r>
                <a:rPr lang="zh-CN" altLang="en-US" dirty="0"/>
                <a:t>。</a:t>
              </a:r>
            </a:p>
          </p:txBody>
        </p:sp>
      </p:grpSp>
      <p:sp>
        <p:nvSpPr>
          <p:cNvPr id="10"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9447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a:t>
            </a:r>
            <a:r>
              <a:rPr lang="zh-CN" altLang="en-US" sz="2800" b="1" dirty="0">
                <a:solidFill>
                  <a:srgbClr val="002060"/>
                </a:solidFill>
                <a:latin typeface="+mn-ea"/>
              </a:rPr>
              <a:t>外部稽核</a:t>
            </a:r>
          </a:p>
        </p:txBody>
      </p:sp>
      <p:sp>
        <p:nvSpPr>
          <p:cNvPr id="2" name="矩形 1"/>
          <p:cNvSpPr/>
          <p:nvPr/>
        </p:nvSpPr>
        <p:spPr>
          <a:xfrm>
            <a:off x="209732" y="1787940"/>
            <a:ext cx="4408941" cy="769441"/>
          </a:xfrm>
          <a:prstGeom prst="rect">
            <a:avLst/>
          </a:prstGeom>
        </p:spPr>
        <p:txBody>
          <a:bodyPr wrap="square">
            <a:spAutoFit/>
          </a:bodyPr>
          <a:lstStyle/>
          <a:p>
            <a:r>
              <a:rPr lang="en-US" altLang="zh-CN" sz="2200" b="1" dirty="0">
                <a:solidFill>
                  <a:srgbClr val="FF0000"/>
                </a:solidFill>
                <a:latin typeface="+mn-ea"/>
              </a:rPr>
              <a:t>ETC</a:t>
            </a:r>
            <a:r>
              <a:rPr lang="zh-CN" altLang="en-US" sz="2200" b="1" dirty="0">
                <a:solidFill>
                  <a:srgbClr val="FF0000"/>
                </a:solidFill>
                <a:latin typeface="+mn-ea"/>
              </a:rPr>
              <a:t>用户改变车型与车种逃费行为</a:t>
            </a:r>
            <a:r>
              <a:rPr lang="zh-CN" altLang="en-US" sz="2200" b="1" dirty="0">
                <a:latin typeface="+mn-ea"/>
              </a:rPr>
              <a:t>稽核协查业务流程</a:t>
            </a:r>
          </a:p>
        </p:txBody>
      </p:sp>
      <p:sp>
        <p:nvSpPr>
          <p:cNvPr id="3" name="矩形 2"/>
          <p:cNvSpPr/>
          <p:nvPr/>
        </p:nvSpPr>
        <p:spPr>
          <a:xfrm>
            <a:off x="266700" y="2700655"/>
            <a:ext cx="4351973" cy="3394710"/>
          </a:xfrm>
          <a:prstGeom prst="rect">
            <a:avLst/>
          </a:prstGeom>
          <a:noFill/>
          <a:ln w="3175">
            <a:noFill/>
          </a:ln>
        </p:spPr>
        <p:txBody>
          <a:bodyPr wrap="square" lIns="91440" tIns="45720" rIns="91440" bIns="45720" anchor="t" anchorCtr="0">
            <a:normAutofit/>
          </a:bodyPr>
          <a:lstStyle/>
          <a:p>
            <a:pPr>
              <a:lnSpc>
                <a:spcPct val="200000"/>
              </a:lnSpc>
              <a:buSzPct val="100000"/>
            </a:pPr>
            <a:r>
              <a:rPr lang="zh-CN" altLang="zh-CN" dirty="0"/>
              <a:t>（</a:t>
            </a:r>
            <a:r>
              <a:rPr lang="en-US" altLang="zh-CN" dirty="0"/>
              <a:t>1</a:t>
            </a:r>
            <a:r>
              <a:rPr lang="zh-CN" altLang="zh-CN" dirty="0"/>
              <a:t>）</a:t>
            </a:r>
            <a:r>
              <a:rPr lang="zh-CN" altLang="en-US" b="1" dirty="0"/>
              <a:t>发起方</a:t>
            </a:r>
            <a:r>
              <a:rPr lang="zh-CN" altLang="en-US" dirty="0"/>
              <a:t>（可为部联网中心、省级稽核管理单位、发行服务机构或收费公路经营管理单位）在部级系统提交稽核证据，</a:t>
            </a:r>
            <a:r>
              <a:rPr lang="zh-CN" altLang="en-US" b="1" dirty="0">
                <a:solidFill>
                  <a:srgbClr val="FF0000"/>
                </a:solidFill>
              </a:rPr>
              <a:t>省级稽核管理单位在</a:t>
            </a:r>
            <a:r>
              <a:rPr lang="en-US" altLang="zh-CN" b="1" dirty="0">
                <a:solidFill>
                  <a:srgbClr val="FF0000"/>
                </a:solidFill>
              </a:rPr>
              <a:t>1</a:t>
            </a:r>
            <a:r>
              <a:rPr lang="zh-CN" altLang="en-US" b="1" dirty="0">
                <a:solidFill>
                  <a:srgbClr val="FF0000"/>
                </a:solidFill>
              </a:rPr>
              <a:t>个工作日内审核</a:t>
            </a:r>
            <a:r>
              <a:rPr lang="zh-CN" altLang="en-US" dirty="0"/>
              <a:t>，审核通过后，系统下发工单至发行服务机构和其他相关省份；</a:t>
            </a:r>
            <a:endParaRPr lang="zh-CN" altLang="zh-CN" dirty="0"/>
          </a:p>
        </p:txBody>
      </p:sp>
      <p:sp>
        <p:nvSpPr>
          <p:cNvPr id="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216" y="-28524"/>
            <a:ext cx="7281784" cy="693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4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p>
        </p:txBody>
      </p:sp>
      <p:sp>
        <p:nvSpPr>
          <p:cNvPr id="3" name="矩形 2"/>
          <p:cNvSpPr/>
          <p:nvPr/>
        </p:nvSpPr>
        <p:spPr>
          <a:xfrm>
            <a:off x="506166" y="1590654"/>
            <a:ext cx="11179667" cy="5106360"/>
          </a:xfrm>
          <a:prstGeom prst="rect">
            <a:avLst/>
          </a:prstGeom>
          <a:noFill/>
          <a:ln w="3175">
            <a:noFill/>
          </a:ln>
        </p:spPr>
        <p:txBody>
          <a:bodyPr wrap="square" lIns="91440" tIns="45720" rIns="91440" bIns="45720" anchor="t" anchorCtr="0">
            <a:noAutofit/>
          </a:bodyPr>
          <a:lstStyle/>
          <a:p>
            <a:pPr>
              <a:lnSpc>
                <a:spcPct val="200000"/>
              </a:lnSpc>
              <a:buSzPct val="100000"/>
            </a:pPr>
            <a:r>
              <a:rPr lang="zh-CN" altLang="zh-CN" dirty="0"/>
              <a:t>（</a:t>
            </a:r>
            <a:r>
              <a:rPr lang="en-US" altLang="zh-CN" dirty="0"/>
              <a:t>2</a:t>
            </a:r>
            <a:r>
              <a:rPr lang="zh-CN" altLang="zh-CN" dirty="0"/>
              <a:t>）</a:t>
            </a:r>
            <a:r>
              <a:rPr lang="zh-CN" altLang="en-US" dirty="0"/>
              <a:t>发行服务机构</a:t>
            </a:r>
            <a:r>
              <a:rPr lang="zh-CN" altLang="en-US" b="1" dirty="0">
                <a:solidFill>
                  <a:srgbClr val="FF0000"/>
                </a:solidFill>
              </a:rPr>
              <a:t>应在</a:t>
            </a:r>
            <a:r>
              <a:rPr lang="en-US" altLang="zh-CN" b="1" dirty="0">
                <a:solidFill>
                  <a:srgbClr val="FF0000"/>
                </a:solidFill>
              </a:rPr>
              <a:t>1</a:t>
            </a:r>
            <a:r>
              <a:rPr lang="zh-CN" altLang="en-US" b="1" dirty="0">
                <a:solidFill>
                  <a:srgbClr val="FF0000"/>
                </a:solidFill>
              </a:rPr>
              <a:t>个工作日内</a:t>
            </a:r>
            <a:r>
              <a:rPr lang="zh-CN" altLang="en-US" dirty="0"/>
              <a:t>提交</a:t>
            </a:r>
            <a:r>
              <a:rPr lang="zh-CN" altLang="en-US" b="1" dirty="0"/>
              <a:t>发行信息及证据</a:t>
            </a:r>
            <a:r>
              <a:rPr lang="zh-CN" altLang="en-US" dirty="0"/>
              <a:t>，并做责任认定；发行方所在省份的省级稽核管理单位</a:t>
            </a:r>
            <a:r>
              <a:rPr lang="zh-CN" altLang="en-US" b="1" dirty="0">
                <a:solidFill>
                  <a:srgbClr val="FF0000"/>
                </a:solidFill>
              </a:rPr>
              <a:t>应在</a:t>
            </a:r>
            <a:r>
              <a:rPr lang="en-US" altLang="zh-CN" b="1" dirty="0">
                <a:solidFill>
                  <a:srgbClr val="FF0000"/>
                </a:solidFill>
              </a:rPr>
              <a:t>1</a:t>
            </a:r>
            <a:r>
              <a:rPr lang="zh-CN" altLang="en-US" b="1" dirty="0">
                <a:solidFill>
                  <a:srgbClr val="FF0000"/>
                </a:solidFill>
              </a:rPr>
              <a:t>个工作日内完成审核</a:t>
            </a:r>
            <a:r>
              <a:rPr lang="zh-CN" altLang="en-US" dirty="0"/>
              <a:t>；</a:t>
            </a:r>
          </a:p>
          <a:p>
            <a:pPr>
              <a:lnSpc>
                <a:spcPct val="200000"/>
              </a:lnSpc>
              <a:buSzPct val="100000"/>
            </a:pPr>
            <a:r>
              <a:rPr lang="zh-CN" altLang="en-US" dirty="0"/>
              <a:t>（</a:t>
            </a:r>
            <a:r>
              <a:rPr lang="en-US" altLang="zh-CN" dirty="0"/>
              <a:t>3</a:t>
            </a:r>
            <a:r>
              <a:rPr lang="zh-CN" altLang="en-US" dirty="0"/>
              <a:t>）省级稽核管理单位审核通过后，系统自动补充历史交易流水，并下发相关省份，由</a:t>
            </a:r>
            <a:r>
              <a:rPr lang="zh-CN" altLang="en-US" b="1" dirty="0">
                <a:solidFill>
                  <a:srgbClr val="FF0000"/>
                </a:solidFill>
              </a:rPr>
              <a:t>相关省份在</a:t>
            </a:r>
            <a:r>
              <a:rPr lang="en-US" altLang="zh-CN" b="1" dirty="0">
                <a:solidFill>
                  <a:srgbClr val="FF0000"/>
                </a:solidFill>
              </a:rPr>
              <a:t>3</a:t>
            </a:r>
            <a:r>
              <a:rPr lang="zh-CN" altLang="en-US" b="1" dirty="0">
                <a:solidFill>
                  <a:srgbClr val="FF0000"/>
                </a:solidFill>
              </a:rPr>
              <a:t>个工作日内补充证据，核算补费金额</a:t>
            </a:r>
            <a:r>
              <a:rPr lang="zh-CN" altLang="en-US" dirty="0"/>
              <a:t>；</a:t>
            </a:r>
          </a:p>
          <a:p>
            <a:pPr>
              <a:lnSpc>
                <a:spcPct val="200000"/>
              </a:lnSpc>
              <a:buSzPct val="100000"/>
            </a:pPr>
            <a:r>
              <a:rPr lang="zh-CN" altLang="en-US" dirty="0"/>
              <a:t>（</a:t>
            </a:r>
            <a:r>
              <a:rPr lang="en-US" altLang="zh-CN" dirty="0"/>
              <a:t>4</a:t>
            </a:r>
            <a:r>
              <a:rPr lang="zh-CN" altLang="en-US" dirty="0"/>
              <a:t>）认定为</a:t>
            </a:r>
            <a:r>
              <a:rPr lang="zh-CN" altLang="en-US" b="1" dirty="0">
                <a:solidFill>
                  <a:srgbClr val="FF0000"/>
                </a:solidFill>
              </a:rPr>
              <a:t>用户原因造成</a:t>
            </a:r>
            <a:r>
              <a:rPr lang="en-US" altLang="zh-CN" b="1" dirty="0">
                <a:solidFill>
                  <a:srgbClr val="FF0000"/>
                </a:solidFill>
              </a:rPr>
              <a:t>ETC</a:t>
            </a:r>
            <a:r>
              <a:rPr lang="zh-CN" altLang="en-US" b="1" dirty="0">
                <a:solidFill>
                  <a:srgbClr val="FF0000"/>
                </a:solidFill>
              </a:rPr>
              <a:t>用户车型或车种错误</a:t>
            </a:r>
            <a:r>
              <a:rPr lang="zh-CN" altLang="en-US" dirty="0"/>
              <a:t>，少交通行费的，系统下发补费信息，</a:t>
            </a:r>
            <a:r>
              <a:rPr lang="zh-CN" altLang="en-US" b="1" dirty="0"/>
              <a:t>预生成追缴黑名单</a:t>
            </a:r>
            <a:r>
              <a:rPr lang="zh-CN" altLang="en-US" dirty="0"/>
              <a:t>，同时</a:t>
            </a:r>
            <a:r>
              <a:rPr lang="zh-CN" altLang="en-US" b="1" dirty="0"/>
              <a:t>发行服务机构下发状态名单限制客户通行</a:t>
            </a:r>
            <a:r>
              <a:rPr lang="en-US" altLang="zh-CN" b="1" dirty="0"/>
              <a:t>ETC</a:t>
            </a:r>
            <a:r>
              <a:rPr lang="zh-CN" altLang="en-US" b="1" dirty="0"/>
              <a:t>并通知用户</a:t>
            </a:r>
            <a:r>
              <a:rPr lang="en-US" altLang="zh-CN" b="1" dirty="0"/>
              <a:t>7</a:t>
            </a:r>
            <a:r>
              <a:rPr lang="zh-CN" altLang="en-US" b="1" dirty="0"/>
              <a:t>个工作日内补交通行费</a:t>
            </a:r>
            <a:r>
              <a:rPr lang="zh-CN" altLang="en-US" dirty="0"/>
              <a:t>；</a:t>
            </a:r>
          </a:p>
          <a:p>
            <a:pPr>
              <a:lnSpc>
                <a:spcPct val="200000"/>
              </a:lnSpc>
              <a:buSzPct val="100000"/>
            </a:pPr>
            <a:r>
              <a:rPr lang="zh-CN" altLang="en-US" dirty="0"/>
              <a:t>（</a:t>
            </a:r>
            <a:r>
              <a:rPr lang="en-US" altLang="zh-CN" dirty="0"/>
              <a:t>5</a:t>
            </a:r>
            <a:r>
              <a:rPr lang="zh-CN" altLang="en-US" dirty="0"/>
              <a:t>）客户</a:t>
            </a:r>
            <a:r>
              <a:rPr lang="zh-CN" altLang="en-US" b="1" dirty="0"/>
              <a:t>没有按时全额补费</a:t>
            </a:r>
            <a:r>
              <a:rPr lang="zh-CN" altLang="en-US" dirty="0"/>
              <a:t>的，系统</a:t>
            </a:r>
            <a:r>
              <a:rPr lang="zh-CN" altLang="en-US" b="1" dirty="0">
                <a:solidFill>
                  <a:srgbClr val="FF0000"/>
                </a:solidFill>
              </a:rPr>
              <a:t>自动启用追缴黑名单，进行全网限制通行</a:t>
            </a:r>
            <a:r>
              <a:rPr lang="zh-CN" altLang="en-US" dirty="0"/>
              <a:t>；</a:t>
            </a:r>
          </a:p>
          <a:p>
            <a:pPr>
              <a:lnSpc>
                <a:spcPct val="200000"/>
              </a:lnSpc>
              <a:buSzPct val="100000"/>
            </a:pPr>
            <a:r>
              <a:rPr lang="zh-CN" altLang="en-US" dirty="0"/>
              <a:t>（</a:t>
            </a:r>
            <a:r>
              <a:rPr lang="en-US" altLang="zh-CN" dirty="0"/>
              <a:t>6</a:t>
            </a:r>
            <a:r>
              <a:rPr lang="zh-CN" altLang="en-US" dirty="0"/>
              <a:t>）认定为</a:t>
            </a:r>
            <a:r>
              <a:rPr lang="zh-CN" altLang="en-US" b="1" dirty="0">
                <a:solidFill>
                  <a:srgbClr val="FF0000"/>
                </a:solidFill>
              </a:rPr>
              <a:t>发行方自身原因</a:t>
            </a:r>
            <a:r>
              <a:rPr lang="zh-CN" altLang="en-US" dirty="0"/>
              <a:t>造成</a:t>
            </a:r>
            <a:r>
              <a:rPr lang="en-US" altLang="zh-CN" dirty="0"/>
              <a:t>ETC</a:t>
            </a:r>
            <a:r>
              <a:rPr lang="zh-CN" altLang="en-US" dirty="0"/>
              <a:t>用户车型或车种错误，少交通行费的，</a:t>
            </a:r>
            <a:r>
              <a:rPr lang="zh-CN" altLang="en-US" b="1" dirty="0">
                <a:solidFill>
                  <a:srgbClr val="FF0000"/>
                </a:solidFill>
              </a:rPr>
              <a:t>发行方负责补交各省通行费损失。</a:t>
            </a:r>
            <a:r>
              <a:rPr lang="zh-CN" altLang="en-US" dirty="0"/>
              <a:t>下发状态名单限制</a:t>
            </a:r>
            <a:r>
              <a:rPr lang="en-US" altLang="zh-CN" dirty="0"/>
              <a:t>ETC</a:t>
            </a:r>
            <a:r>
              <a:rPr lang="zh-CN" altLang="en-US" dirty="0"/>
              <a:t>通行，同时通知用户更改回正确信息。更改完成后解除状态名单限制。</a:t>
            </a:r>
          </a:p>
        </p:txBody>
      </p:sp>
      <p:sp>
        <p:nvSpPr>
          <p:cNvPr id="9" name="矩形 8"/>
          <p:cNvSpPr/>
          <p:nvPr/>
        </p:nvSpPr>
        <p:spPr>
          <a:xfrm>
            <a:off x="3706281" y="1062374"/>
            <a:ext cx="7197182" cy="430887"/>
          </a:xfrm>
          <a:prstGeom prst="rect">
            <a:avLst/>
          </a:prstGeom>
        </p:spPr>
        <p:txBody>
          <a:bodyPr wrap="square">
            <a:spAutoFit/>
          </a:bodyPr>
          <a:lstStyle/>
          <a:p>
            <a:r>
              <a:rPr lang="en-US" altLang="zh-CN" sz="2200" b="1" dirty="0">
                <a:solidFill>
                  <a:srgbClr val="FF0000"/>
                </a:solidFill>
                <a:latin typeface="+mn-ea"/>
              </a:rPr>
              <a:t>ETC</a:t>
            </a:r>
            <a:r>
              <a:rPr lang="zh-CN" altLang="en-US" sz="2200" b="1" dirty="0">
                <a:solidFill>
                  <a:srgbClr val="FF0000"/>
                </a:solidFill>
                <a:latin typeface="+mn-ea"/>
              </a:rPr>
              <a:t>用户改变车型与车种逃费行为</a:t>
            </a:r>
            <a:r>
              <a:rPr lang="zh-CN" altLang="en-US" sz="2200" b="1" dirty="0">
                <a:latin typeface="+mn-ea"/>
              </a:rPr>
              <a:t>稽核协查业务流程</a:t>
            </a:r>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126453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a:t>
            </a:r>
            <a:r>
              <a:rPr lang="zh-CN" altLang="en-US" sz="2800" b="1" dirty="0">
                <a:solidFill>
                  <a:srgbClr val="002060"/>
                </a:solidFill>
                <a:latin typeface="+mn-ea"/>
              </a:rPr>
              <a:t>外部稽核</a:t>
            </a:r>
          </a:p>
        </p:txBody>
      </p:sp>
      <p:sp>
        <p:nvSpPr>
          <p:cNvPr id="2" name="矩形 1"/>
          <p:cNvSpPr/>
          <p:nvPr/>
        </p:nvSpPr>
        <p:spPr>
          <a:xfrm>
            <a:off x="436875" y="1578877"/>
            <a:ext cx="5444093" cy="430887"/>
          </a:xfrm>
          <a:prstGeom prst="rect">
            <a:avLst/>
          </a:prstGeom>
        </p:spPr>
        <p:txBody>
          <a:bodyPr wrap="square">
            <a:spAutoFit/>
          </a:bodyPr>
          <a:lstStyle/>
          <a:p>
            <a:r>
              <a:rPr lang="en-US" altLang="zh-CN" sz="2200" b="1" dirty="0">
                <a:solidFill>
                  <a:srgbClr val="FF0000"/>
                </a:solidFill>
                <a:latin typeface="+mn-ea"/>
              </a:rPr>
              <a:t>ETC</a:t>
            </a:r>
            <a:r>
              <a:rPr lang="zh-CN" altLang="en-US" sz="2200" b="1" dirty="0">
                <a:solidFill>
                  <a:srgbClr val="FF0000"/>
                </a:solidFill>
                <a:latin typeface="+mn-ea"/>
              </a:rPr>
              <a:t>用户一般逃费行为</a:t>
            </a:r>
            <a:r>
              <a:rPr lang="zh-CN" altLang="en-US" sz="2200" b="1" dirty="0">
                <a:latin typeface="+mn-ea"/>
              </a:rPr>
              <a:t>稽核协查业务流程</a:t>
            </a:r>
          </a:p>
        </p:txBody>
      </p:sp>
      <p:sp>
        <p:nvSpPr>
          <p:cNvPr id="3" name="矩形 2"/>
          <p:cNvSpPr/>
          <p:nvPr/>
        </p:nvSpPr>
        <p:spPr>
          <a:xfrm>
            <a:off x="424180" y="2009764"/>
            <a:ext cx="5382494" cy="4608195"/>
          </a:xfrm>
          <a:prstGeom prst="rect">
            <a:avLst/>
          </a:prstGeom>
          <a:noFill/>
          <a:ln w="3175">
            <a:noFill/>
          </a:ln>
        </p:spPr>
        <p:txBody>
          <a:bodyPr wrap="square" lIns="91440" tIns="45720" rIns="91440" bIns="45720" anchor="t" anchorCtr="0">
            <a:noAutofit/>
          </a:bodyPr>
          <a:lstStyle/>
          <a:p>
            <a:pPr>
              <a:lnSpc>
                <a:spcPct val="200000"/>
              </a:lnSpc>
              <a:buSzPct val="100000"/>
            </a:pPr>
            <a:r>
              <a:rPr lang="zh-CN" altLang="zh-CN" sz="1700" dirty="0"/>
              <a:t>（</a:t>
            </a:r>
            <a:r>
              <a:rPr lang="en-US" altLang="zh-CN" sz="1700" dirty="0"/>
              <a:t>1</a:t>
            </a:r>
            <a:r>
              <a:rPr lang="zh-CN" altLang="zh-CN" sz="1700" dirty="0"/>
              <a:t>）</a:t>
            </a:r>
            <a:r>
              <a:rPr lang="zh-CN" altLang="en-US" sz="1700" b="1" dirty="0">
                <a:solidFill>
                  <a:srgbClr val="FF0000"/>
                </a:solidFill>
              </a:rPr>
              <a:t>发起方</a:t>
            </a:r>
            <a:r>
              <a:rPr lang="zh-CN" altLang="en-US" sz="1700" dirty="0"/>
              <a:t>（可为部联网中心、省级稽核管理单位、发行服务机构或收费公路经营管理单位）在部级系统提交稽核证据，省级稽核管理单位在</a:t>
            </a:r>
            <a:r>
              <a:rPr lang="en-US" altLang="zh-CN" sz="1700" b="1" dirty="0">
                <a:solidFill>
                  <a:srgbClr val="FF0000"/>
                </a:solidFill>
              </a:rPr>
              <a:t>1</a:t>
            </a:r>
            <a:r>
              <a:rPr lang="zh-CN" altLang="en-US" sz="1700" b="1" dirty="0">
                <a:solidFill>
                  <a:srgbClr val="FF0000"/>
                </a:solidFill>
              </a:rPr>
              <a:t>个工作日内审核</a:t>
            </a:r>
            <a:r>
              <a:rPr lang="zh-CN" altLang="en-US" sz="1700" dirty="0"/>
              <a:t>，审核通过后，系统下发工单至发行服务机构和其他相关省份；</a:t>
            </a:r>
            <a:endParaRPr lang="en-US" altLang="zh-CN" sz="1700" dirty="0"/>
          </a:p>
          <a:p>
            <a:pPr>
              <a:lnSpc>
                <a:spcPct val="200000"/>
              </a:lnSpc>
              <a:buSzPct val="100000"/>
            </a:pPr>
            <a:r>
              <a:rPr lang="zh-CN" altLang="zh-CN" sz="1700" dirty="0"/>
              <a:t>（</a:t>
            </a:r>
            <a:r>
              <a:rPr lang="en-US" altLang="zh-CN" sz="1700" dirty="0"/>
              <a:t>2</a:t>
            </a:r>
            <a:r>
              <a:rPr lang="zh-CN" altLang="zh-CN" sz="1700" dirty="0"/>
              <a:t>）需要其他省份协助完善证据的，</a:t>
            </a:r>
            <a:r>
              <a:rPr lang="zh-CN" altLang="zh-CN" sz="1700" b="1" dirty="0">
                <a:solidFill>
                  <a:srgbClr val="FF0000"/>
                </a:solidFill>
              </a:rPr>
              <a:t>发行服务机构应在</a:t>
            </a:r>
            <a:r>
              <a:rPr lang="en-US" altLang="zh-CN" sz="1700" b="1" dirty="0">
                <a:solidFill>
                  <a:srgbClr val="FF0000"/>
                </a:solidFill>
              </a:rPr>
              <a:t>1</a:t>
            </a:r>
            <a:r>
              <a:rPr lang="zh-CN" altLang="zh-CN" sz="1700" b="1" dirty="0">
                <a:solidFill>
                  <a:srgbClr val="FF0000"/>
                </a:solidFill>
              </a:rPr>
              <a:t>个工作日内提交发行及证据信息</a:t>
            </a:r>
            <a:r>
              <a:rPr lang="zh-CN" altLang="zh-CN" sz="1700" dirty="0"/>
              <a:t>（非车型或车种与实际不符的无需做责任认定），由发行方所在省份的省级稽核管理单位</a:t>
            </a:r>
            <a:r>
              <a:rPr lang="zh-CN" altLang="zh-CN" sz="1700" b="1" dirty="0">
                <a:solidFill>
                  <a:srgbClr val="FF0000"/>
                </a:solidFill>
              </a:rPr>
              <a:t>在</a:t>
            </a:r>
            <a:r>
              <a:rPr lang="en-US" altLang="zh-CN" sz="1700" b="1" dirty="0">
                <a:solidFill>
                  <a:srgbClr val="FF0000"/>
                </a:solidFill>
              </a:rPr>
              <a:t>1</a:t>
            </a:r>
            <a:r>
              <a:rPr lang="zh-CN" altLang="zh-CN" sz="1700" b="1" dirty="0">
                <a:solidFill>
                  <a:srgbClr val="FF0000"/>
                </a:solidFill>
              </a:rPr>
              <a:t>个工作日内完成审核</a:t>
            </a:r>
            <a:r>
              <a:rPr lang="zh-CN" altLang="zh-CN" sz="1700" dirty="0"/>
              <a:t>； </a:t>
            </a:r>
          </a:p>
        </p:txBody>
      </p:sp>
      <p:sp>
        <p:nvSpPr>
          <p:cNvPr id="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968" y="0"/>
            <a:ext cx="6236738" cy="69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43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a:t>
            </a:r>
            <a:r>
              <a:rPr lang="zh-CN" altLang="en-US" sz="2800" b="1" dirty="0">
                <a:solidFill>
                  <a:srgbClr val="002060"/>
                </a:solidFill>
                <a:latin typeface="+mn-ea"/>
              </a:rPr>
              <a:t>外部稽核</a:t>
            </a:r>
          </a:p>
        </p:txBody>
      </p:sp>
      <p:sp>
        <p:nvSpPr>
          <p:cNvPr id="3" name="矩形 2"/>
          <p:cNvSpPr/>
          <p:nvPr/>
        </p:nvSpPr>
        <p:spPr>
          <a:xfrm>
            <a:off x="506166" y="1590654"/>
            <a:ext cx="11179667" cy="5106360"/>
          </a:xfrm>
          <a:prstGeom prst="rect">
            <a:avLst/>
          </a:prstGeom>
          <a:noFill/>
          <a:ln w="3175">
            <a:noFill/>
          </a:ln>
        </p:spPr>
        <p:txBody>
          <a:bodyPr wrap="square" lIns="91440" tIns="45720" rIns="91440" bIns="45720" anchor="t" anchorCtr="0">
            <a:noAutofit/>
          </a:bodyPr>
          <a:lstStyle/>
          <a:p>
            <a:pPr>
              <a:lnSpc>
                <a:spcPct val="200000"/>
              </a:lnSpc>
              <a:buSzPct val="100000"/>
            </a:pPr>
            <a:r>
              <a:rPr lang="zh-CN" altLang="en-US" dirty="0"/>
              <a:t>（</a:t>
            </a:r>
            <a:r>
              <a:rPr lang="en-US" altLang="zh-CN" dirty="0"/>
              <a:t>3</a:t>
            </a:r>
            <a:r>
              <a:rPr lang="zh-CN" altLang="en-US" dirty="0"/>
              <a:t>）相关收费公路经营管理单位</a:t>
            </a:r>
            <a:r>
              <a:rPr lang="zh-CN" altLang="en-US" b="1" dirty="0">
                <a:solidFill>
                  <a:srgbClr val="FF0000"/>
                </a:solidFill>
              </a:rPr>
              <a:t>应在</a:t>
            </a:r>
            <a:r>
              <a:rPr lang="en-US" altLang="zh-CN" b="1" dirty="0">
                <a:solidFill>
                  <a:srgbClr val="FF0000"/>
                </a:solidFill>
              </a:rPr>
              <a:t>3</a:t>
            </a:r>
            <a:r>
              <a:rPr lang="zh-CN" altLang="en-US" b="1" dirty="0">
                <a:solidFill>
                  <a:srgbClr val="FF0000"/>
                </a:solidFill>
              </a:rPr>
              <a:t>个工作日内</a:t>
            </a:r>
            <a:r>
              <a:rPr lang="zh-CN" altLang="en-US" dirty="0"/>
              <a:t>提交相关证据、</a:t>
            </a:r>
            <a:r>
              <a:rPr lang="zh-CN" altLang="en-US" b="1" dirty="0">
                <a:solidFill>
                  <a:srgbClr val="FF0000"/>
                </a:solidFill>
              </a:rPr>
              <a:t>核算补费金额并做责任认定</a:t>
            </a:r>
            <a:r>
              <a:rPr lang="zh-CN" altLang="en-US" dirty="0"/>
              <a:t>；由省级稽核管理单位在</a:t>
            </a:r>
            <a:r>
              <a:rPr lang="en-US" altLang="zh-CN" b="1" dirty="0">
                <a:solidFill>
                  <a:srgbClr val="FF0000"/>
                </a:solidFill>
              </a:rPr>
              <a:t>1</a:t>
            </a:r>
            <a:r>
              <a:rPr lang="zh-CN" altLang="en-US" b="1" dirty="0">
                <a:solidFill>
                  <a:srgbClr val="FF0000"/>
                </a:solidFill>
              </a:rPr>
              <a:t>个工作日内审核</a:t>
            </a:r>
            <a:r>
              <a:rPr lang="zh-CN" altLang="en-US" dirty="0"/>
              <a:t>所辖收费公路经营管理单位提交的证据材料、补费金额及责任认定等相关信息；</a:t>
            </a:r>
          </a:p>
          <a:p>
            <a:pPr>
              <a:lnSpc>
                <a:spcPct val="200000"/>
              </a:lnSpc>
              <a:buSzPct val="100000"/>
            </a:pPr>
            <a:r>
              <a:rPr lang="zh-CN" altLang="en-US" dirty="0"/>
              <a:t>（</a:t>
            </a:r>
            <a:r>
              <a:rPr lang="en-US" altLang="zh-CN" dirty="0"/>
              <a:t>4</a:t>
            </a:r>
            <a:r>
              <a:rPr lang="zh-CN" altLang="en-US" dirty="0"/>
              <a:t>）认定为本</a:t>
            </a:r>
            <a:r>
              <a:rPr lang="zh-CN" altLang="en-US" b="1" dirty="0"/>
              <a:t>省服务方路段责任</a:t>
            </a:r>
            <a:r>
              <a:rPr lang="zh-CN" altLang="en-US" dirty="0"/>
              <a:t>的，由</a:t>
            </a:r>
            <a:r>
              <a:rPr lang="zh-CN" altLang="en-US" b="1" dirty="0">
                <a:solidFill>
                  <a:srgbClr val="FF0000"/>
                </a:solidFill>
              </a:rPr>
              <a:t>服务方路段自行承担通行费损失</a:t>
            </a:r>
            <a:r>
              <a:rPr lang="zh-CN" altLang="en-US" dirty="0"/>
              <a:t>；</a:t>
            </a:r>
          </a:p>
          <a:p>
            <a:pPr>
              <a:lnSpc>
                <a:spcPct val="200000"/>
              </a:lnSpc>
              <a:buSzPct val="100000"/>
            </a:pPr>
            <a:r>
              <a:rPr lang="zh-CN" altLang="en-US" dirty="0"/>
              <a:t>（</a:t>
            </a:r>
            <a:r>
              <a:rPr lang="en-US" altLang="zh-CN" dirty="0"/>
              <a:t>5</a:t>
            </a:r>
            <a:r>
              <a:rPr lang="zh-CN" altLang="en-US" dirty="0"/>
              <a:t>）认定为</a:t>
            </a:r>
            <a:r>
              <a:rPr lang="zh-CN" altLang="en-US" b="1" dirty="0"/>
              <a:t>发行方责任造成少交通行费</a:t>
            </a:r>
            <a:r>
              <a:rPr lang="zh-CN" altLang="en-US" dirty="0"/>
              <a:t>的，</a:t>
            </a:r>
            <a:r>
              <a:rPr lang="zh-CN" altLang="en-US" b="1" dirty="0">
                <a:solidFill>
                  <a:srgbClr val="FF0000"/>
                </a:solidFill>
              </a:rPr>
              <a:t>发行方负责补交各省通行费损失</a:t>
            </a:r>
            <a:r>
              <a:rPr lang="zh-CN" altLang="en-US" dirty="0"/>
              <a:t>；</a:t>
            </a:r>
          </a:p>
          <a:p>
            <a:pPr>
              <a:lnSpc>
                <a:spcPct val="200000"/>
              </a:lnSpc>
              <a:buSzPct val="100000"/>
            </a:pPr>
            <a:r>
              <a:rPr lang="zh-CN" altLang="en-US" dirty="0"/>
              <a:t>（</a:t>
            </a:r>
            <a:r>
              <a:rPr lang="en-US" altLang="zh-CN" dirty="0"/>
              <a:t>6</a:t>
            </a:r>
            <a:r>
              <a:rPr lang="zh-CN" altLang="en-US" dirty="0"/>
              <a:t>）认定为</a:t>
            </a:r>
            <a:r>
              <a:rPr lang="zh-CN" altLang="en-US" b="1" dirty="0"/>
              <a:t>用户责任的</a:t>
            </a:r>
            <a:r>
              <a:rPr lang="zh-CN" altLang="en-US" dirty="0"/>
              <a:t>，系统同时生成补费信息，</a:t>
            </a:r>
            <a:r>
              <a:rPr lang="zh-CN" altLang="en-US" b="1" dirty="0">
                <a:solidFill>
                  <a:srgbClr val="FF0000"/>
                </a:solidFill>
              </a:rPr>
              <a:t>预生成追缴黑名单</a:t>
            </a:r>
            <a:r>
              <a:rPr lang="zh-CN" altLang="en-US" dirty="0"/>
              <a:t>。发行服务机构自动</a:t>
            </a:r>
            <a:r>
              <a:rPr lang="zh-CN" altLang="en-US" b="1" dirty="0">
                <a:solidFill>
                  <a:srgbClr val="FF0000"/>
                </a:solidFill>
              </a:rPr>
              <a:t>下发状态名单</a:t>
            </a:r>
            <a:r>
              <a:rPr lang="zh-CN" altLang="en-US" dirty="0"/>
              <a:t>，限制</a:t>
            </a:r>
            <a:r>
              <a:rPr lang="en-US" altLang="zh-CN" dirty="0"/>
              <a:t>ETC</a:t>
            </a:r>
            <a:r>
              <a:rPr lang="zh-CN" altLang="en-US" dirty="0"/>
              <a:t>通行，并通知</a:t>
            </a:r>
            <a:r>
              <a:rPr lang="zh-CN" altLang="en-US" b="1" dirty="0">
                <a:solidFill>
                  <a:srgbClr val="FF0000"/>
                </a:solidFill>
              </a:rPr>
              <a:t>用户</a:t>
            </a:r>
            <a:r>
              <a:rPr lang="en-US" altLang="zh-CN" b="1" dirty="0">
                <a:solidFill>
                  <a:srgbClr val="FF0000"/>
                </a:solidFill>
              </a:rPr>
              <a:t>7</a:t>
            </a:r>
            <a:r>
              <a:rPr lang="zh-CN" altLang="en-US" b="1" dirty="0">
                <a:solidFill>
                  <a:srgbClr val="FF0000"/>
                </a:solidFill>
              </a:rPr>
              <a:t>个工作日内补交通行费</a:t>
            </a:r>
            <a:r>
              <a:rPr lang="zh-CN" altLang="en-US" dirty="0"/>
              <a:t>；</a:t>
            </a:r>
          </a:p>
          <a:p>
            <a:pPr>
              <a:lnSpc>
                <a:spcPct val="200000"/>
              </a:lnSpc>
              <a:buSzPct val="100000"/>
            </a:pPr>
            <a:r>
              <a:rPr lang="zh-CN" altLang="en-US" dirty="0"/>
              <a:t>（</a:t>
            </a:r>
            <a:r>
              <a:rPr lang="en-US" altLang="zh-CN" dirty="0"/>
              <a:t>6</a:t>
            </a:r>
            <a:r>
              <a:rPr lang="zh-CN" altLang="en-US" dirty="0"/>
              <a:t>）客户</a:t>
            </a:r>
            <a:r>
              <a:rPr lang="zh-CN" altLang="en-US" b="1" dirty="0"/>
              <a:t>没有按时全额补费的</a:t>
            </a:r>
            <a:r>
              <a:rPr lang="zh-CN" altLang="en-US" dirty="0"/>
              <a:t>，系统</a:t>
            </a:r>
            <a:r>
              <a:rPr lang="zh-CN" altLang="en-US" b="1" dirty="0">
                <a:solidFill>
                  <a:srgbClr val="FF0000"/>
                </a:solidFill>
              </a:rPr>
              <a:t>自动启用追缴黑名单，进行全网限制通行</a:t>
            </a:r>
            <a:r>
              <a:rPr lang="zh-CN" altLang="en-US" dirty="0"/>
              <a:t>；</a:t>
            </a:r>
          </a:p>
          <a:p>
            <a:pPr>
              <a:lnSpc>
                <a:spcPct val="200000"/>
              </a:lnSpc>
              <a:buSzPct val="100000"/>
            </a:pPr>
            <a:r>
              <a:rPr lang="zh-CN" altLang="en-US" dirty="0"/>
              <a:t>（</a:t>
            </a:r>
            <a:r>
              <a:rPr lang="en-US" altLang="zh-CN" dirty="0"/>
              <a:t>7</a:t>
            </a:r>
            <a:r>
              <a:rPr lang="zh-CN" altLang="en-US" dirty="0"/>
              <a:t>）系统自动将通行费补交车辆信息推送至其他通行关联省份省级稽核管理单位，其可依据情况开展重点核查，确认用户责任逃费的可补充证据合并追缴。</a:t>
            </a:r>
          </a:p>
        </p:txBody>
      </p:sp>
      <p:sp>
        <p:nvSpPr>
          <p:cNvPr id="9" name="矩形 8"/>
          <p:cNvSpPr/>
          <p:nvPr/>
        </p:nvSpPr>
        <p:spPr>
          <a:xfrm>
            <a:off x="3706281" y="1062374"/>
            <a:ext cx="7197182" cy="430887"/>
          </a:xfrm>
          <a:prstGeom prst="rect">
            <a:avLst/>
          </a:prstGeom>
        </p:spPr>
        <p:txBody>
          <a:bodyPr wrap="square">
            <a:spAutoFit/>
          </a:bodyPr>
          <a:lstStyle/>
          <a:p>
            <a:r>
              <a:rPr lang="en-US" altLang="zh-CN" sz="2200" b="1" dirty="0">
                <a:solidFill>
                  <a:srgbClr val="FF0000"/>
                </a:solidFill>
                <a:latin typeface="+mn-ea"/>
              </a:rPr>
              <a:t>ETC</a:t>
            </a:r>
            <a:r>
              <a:rPr lang="zh-CN" altLang="en-US" sz="2200" b="1" dirty="0">
                <a:solidFill>
                  <a:srgbClr val="FF0000"/>
                </a:solidFill>
                <a:latin typeface="+mn-ea"/>
              </a:rPr>
              <a:t>用户一般逃费行为</a:t>
            </a:r>
            <a:r>
              <a:rPr lang="zh-CN" altLang="en-US" sz="2200" b="1" dirty="0">
                <a:latin typeface="+mn-ea"/>
              </a:rPr>
              <a:t>稽核协查业务流程</a:t>
            </a:r>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67073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3099" y="1130300"/>
            <a:ext cx="10845800" cy="1712348"/>
            <a:chOff x="673099" y="1130300"/>
            <a:chExt cx="10845800" cy="1712348"/>
          </a:xfrm>
        </p:grpSpPr>
        <p:sp>
          <p:nvSpPr>
            <p:cNvPr id="4" name="íş1íḋê"/>
            <p:cNvSpPr/>
            <p:nvPr/>
          </p:nvSpPr>
          <p:spPr bwMode="auto">
            <a:xfrm>
              <a:off x="677862" y="2482608"/>
              <a:ext cx="2730880" cy="360040"/>
            </a:xfrm>
            <a:prstGeom prst="parallelogram">
              <a:avLst>
                <a:gd name="adj" fmla="val 76283"/>
              </a:avLst>
            </a:prstGeom>
            <a:solidFill>
              <a:schemeClr val="accent1">
                <a:lumMod val="75000"/>
              </a:schemeClr>
            </a:solidFill>
            <a:ln w="19050">
              <a:noFill/>
              <a:round/>
            </a:ln>
          </p:spPr>
          <p:txBody>
            <a:bodyPr anchor="ctr"/>
            <a:lstStyle/>
            <a:p>
              <a:pPr algn="ctr"/>
              <a:endParaRPr/>
            </a:p>
          </p:txBody>
        </p:sp>
        <p:sp>
          <p:nvSpPr>
            <p:cNvPr id="5" name="îṧliḑé"/>
            <p:cNvSpPr/>
            <p:nvPr/>
          </p:nvSpPr>
          <p:spPr>
            <a:xfrm>
              <a:off x="673099" y="1130300"/>
              <a:ext cx="10845800" cy="1460319"/>
            </a:xfrm>
            <a:prstGeom prst="rect">
              <a:avLst/>
            </a:prstGeom>
            <a:blipFill>
              <a:blip r:embed="rId2"/>
              <a:srcRect/>
              <a:stretch>
                <a:fillRect t="-159876" b="-157120"/>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ṡļîḑè"/>
            <p:cNvSpPr/>
            <p:nvPr/>
          </p:nvSpPr>
          <p:spPr bwMode="auto">
            <a:xfrm>
              <a:off x="673100" y="2086564"/>
              <a:ext cx="2459596" cy="756084"/>
            </a:xfrm>
            <a:prstGeom prst="rect">
              <a:avLst/>
            </a:prstGeom>
            <a:solidFill>
              <a:schemeClr val="accent4"/>
            </a:solidFill>
            <a:ln w="19050">
              <a:noFill/>
              <a:round/>
            </a:ln>
          </p:spPr>
          <p:txBody>
            <a:bodyPr rot="0" spcFirstLastPara="0" vert="horz" wrap="square" lIns="91440" tIns="45720" rIns="91440" bIns="45720" anchor="ctr" anchorCtr="1" forceAA="0" compatLnSpc="1">
              <a:normAutofit/>
            </a:bodyPr>
            <a:lstStyle/>
            <a:p>
              <a:pPr algn="ctr"/>
              <a:r>
                <a:rPr lang="zh-CN" altLang="en-US" sz="3200" b="1" dirty="0">
                  <a:solidFill>
                    <a:schemeClr val="bg1"/>
                  </a:solidFill>
                </a:rPr>
                <a:t>汇报内容</a:t>
              </a:r>
            </a:p>
          </p:txBody>
        </p:sp>
      </p:grpSp>
      <p:grpSp>
        <p:nvGrpSpPr>
          <p:cNvPr id="3" name="组合 2"/>
          <p:cNvGrpSpPr/>
          <p:nvPr/>
        </p:nvGrpSpPr>
        <p:grpSpPr>
          <a:xfrm>
            <a:off x="3774375" y="3157650"/>
            <a:ext cx="5013490" cy="1972616"/>
            <a:chOff x="3132696" y="3209164"/>
            <a:chExt cx="4643248" cy="2792129"/>
          </a:xfrm>
        </p:grpSpPr>
        <p:grpSp>
          <p:nvGrpSpPr>
            <p:cNvPr id="7" name="íŝľïḓe"/>
            <p:cNvGrpSpPr/>
            <p:nvPr/>
          </p:nvGrpSpPr>
          <p:grpSpPr>
            <a:xfrm>
              <a:off x="3132696" y="3209164"/>
              <a:ext cx="4643248" cy="603530"/>
              <a:chOff x="673100" y="3280665"/>
              <a:chExt cx="4643248" cy="603530"/>
            </a:xfrm>
          </p:grpSpPr>
          <p:sp>
            <p:nvSpPr>
              <p:cNvPr id="13" name="iṥļîḑe"/>
              <p:cNvSpPr/>
              <p:nvPr/>
            </p:nvSpPr>
            <p:spPr>
              <a:xfrm>
                <a:off x="673100" y="3280665"/>
                <a:ext cx="685800" cy="603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1</a:t>
                </a:r>
                <a:endParaRPr lang="zh-CN" altLang="en-US" sz="3200" b="1" dirty="0"/>
              </a:p>
            </p:txBody>
          </p:sp>
          <p:sp>
            <p:nvSpPr>
              <p:cNvPr id="16" name="iśliďê"/>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accent4"/>
                    </a:solidFill>
                    <a:latin typeface="Times New Roman" panose="02020603050405020304" pitchFamily="18" charset="0"/>
                    <a:cs typeface="Times New Roman" panose="02020603050405020304" pitchFamily="18" charset="0"/>
                  </a:rPr>
                  <a:t>稽核业务规则</a:t>
                </a:r>
                <a:endParaRPr lang="en-US" altLang="zh-CN" sz="2800" b="1" dirty="0">
                  <a:solidFill>
                    <a:schemeClr val="accent4"/>
                  </a:solidFill>
                  <a:latin typeface="Times New Roman" panose="02020603050405020304" pitchFamily="18" charset="0"/>
                  <a:cs typeface="Times New Roman" panose="02020603050405020304" pitchFamily="18" charset="0"/>
                </a:endParaRPr>
              </a:p>
            </p:txBody>
          </p:sp>
        </p:grpSp>
        <p:grpSp>
          <p:nvGrpSpPr>
            <p:cNvPr id="8" name="îṩľîďê"/>
            <p:cNvGrpSpPr/>
            <p:nvPr/>
          </p:nvGrpSpPr>
          <p:grpSpPr>
            <a:xfrm>
              <a:off x="3132696" y="4303463"/>
              <a:ext cx="4643248" cy="603530"/>
              <a:chOff x="6235700" y="3373433"/>
              <a:chExt cx="4643248" cy="603530"/>
            </a:xfrm>
          </p:grpSpPr>
          <p:sp>
            <p:nvSpPr>
              <p:cNvPr id="9" name="îṧḻïdé"/>
              <p:cNvSpPr/>
              <p:nvPr/>
            </p:nvSpPr>
            <p:spPr>
              <a:xfrm>
                <a:off x="6235700" y="3373433"/>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2</a:t>
                </a:r>
                <a:endParaRPr lang="zh-CN" altLang="en-US" sz="3200" b="1" dirty="0"/>
              </a:p>
            </p:txBody>
          </p:sp>
          <p:sp>
            <p:nvSpPr>
              <p:cNvPr id="11" name="ïślíḋè"/>
              <p:cNvSpPr txBox="1"/>
              <p:nvPr/>
            </p:nvSpPr>
            <p:spPr>
              <a:xfrm>
                <a:off x="6950075" y="3505065"/>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bg1">
                        <a:lumMod val="50000"/>
                      </a:schemeClr>
                    </a:solidFill>
                  </a:rPr>
                  <a:t>工作现状</a:t>
                </a:r>
              </a:p>
            </p:txBody>
          </p:sp>
        </p:grpSp>
        <p:grpSp>
          <p:nvGrpSpPr>
            <p:cNvPr id="12" name="îṩľîďê"/>
            <p:cNvGrpSpPr/>
            <p:nvPr/>
          </p:nvGrpSpPr>
          <p:grpSpPr>
            <a:xfrm>
              <a:off x="3132696" y="5397763"/>
              <a:ext cx="4643248" cy="603530"/>
              <a:chOff x="6235700" y="3466202"/>
              <a:chExt cx="4643248" cy="603530"/>
            </a:xfrm>
          </p:grpSpPr>
          <p:sp>
            <p:nvSpPr>
              <p:cNvPr id="14" name="îṧḻïdé"/>
              <p:cNvSpPr/>
              <p:nvPr/>
            </p:nvSpPr>
            <p:spPr>
              <a:xfrm>
                <a:off x="6235700" y="3466202"/>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3</a:t>
                </a:r>
                <a:endParaRPr lang="zh-CN" altLang="en-US" sz="3200" b="1" dirty="0"/>
              </a:p>
            </p:txBody>
          </p:sp>
          <p:sp>
            <p:nvSpPr>
              <p:cNvPr id="15" name="ïślíḋè"/>
              <p:cNvSpPr txBox="1"/>
              <p:nvPr/>
            </p:nvSpPr>
            <p:spPr>
              <a:xfrm>
                <a:off x="6950075" y="3597834"/>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bg1">
                        <a:lumMod val="50000"/>
                      </a:schemeClr>
                    </a:solidFill>
                  </a:rPr>
                  <a:t>全网稽核工作思路</a:t>
                </a:r>
              </a:p>
            </p:txBody>
          </p:sp>
        </p:grpSp>
      </p:grpSp>
      <p:grpSp>
        <p:nvGrpSpPr>
          <p:cNvPr id="18" name="íŝľïḓe">
            <a:extLst>
              <a:ext uri="{FF2B5EF4-FFF2-40B4-BE49-F238E27FC236}">
                <a16:creationId xmlns:a16="http://schemas.microsoft.com/office/drawing/2014/main" id="{7ECDB009-B52C-4E36-A220-CA5CF10CBE2E}"/>
              </a:ext>
            </a:extLst>
          </p:cNvPr>
          <p:cNvGrpSpPr/>
          <p:nvPr/>
        </p:nvGrpSpPr>
        <p:grpSpPr>
          <a:xfrm>
            <a:off x="3774375" y="5476991"/>
            <a:ext cx="5013490" cy="426389"/>
            <a:chOff x="673100" y="3280665"/>
            <a:chExt cx="4643248" cy="603530"/>
          </a:xfrm>
        </p:grpSpPr>
        <p:sp>
          <p:nvSpPr>
            <p:cNvPr id="25" name="iṥļîḑe">
              <a:extLst>
                <a:ext uri="{FF2B5EF4-FFF2-40B4-BE49-F238E27FC236}">
                  <a16:creationId xmlns:a16="http://schemas.microsoft.com/office/drawing/2014/main" id="{155695B3-B1CC-49AA-B1F6-29F78AD89F13}"/>
                </a:ext>
              </a:extLst>
            </p:cNvPr>
            <p:cNvSpPr/>
            <p:nvPr/>
          </p:nvSpPr>
          <p:spPr>
            <a:xfrm>
              <a:off x="673100" y="3280665"/>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4</a:t>
              </a:r>
              <a:endParaRPr lang="zh-CN" altLang="en-US" sz="3200" b="1" dirty="0"/>
            </a:p>
          </p:txBody>
        </p:sp>
        <p:sp>
          <p:nvSpPr>
            <p:cNvPr id="26" name="iśliďê">
              <a:extLst>
                <a:ext uri="{FF2B5EF4-FFF2-40B4-BE49-F238E27FC236}">
                  <a16:creationId xmlns:a16="http://schemas.microsoft.com/office/drawing/2014/main" id="{C0CCE564-A198-429F-BFD8-4A366CFDD9FA}"/>
                </a:ext>
              </a:extLst>
            </p:cNvPr>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省级工作开展建议</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3232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p>
        </p:txBody>
      </p:sp>
      <p:sp>
        <p:nvSpPr>
          <p:cNvPr id="2" name="矩形 1"/>
          <p:cNvSpPr/>
          <p:nvPr/>
        </p:nvSpPr>
        <p:spPr>
          <a:xfrm>
            <a:off x="600655" y="1783002"/>
            <a:ext cx="3288080" cy="430887"/>
          </a:xfrm>
          <a:prstGeom prst="rect">
            <a:avLst/>
          </a:prstGeom>
        </p:spPr>
        <p:txBody>
          <a:bodyPr wrap="none">
            <a:spAutoFit/>
          </a:bodyPr>
          <a:lstStyle/>
          <a:p>
            <a:r>
              <a:rPr lang="zh-CN" altLang="en-US" sz="2200" b="1" dirty="0">
                <a:solidFill>
                  <a:srgbClr val="FF0000"/>
                </a:solidFill>
                <a:latin typeface="+mn-ea"/>
              </a:rPr>
              <a:t>现金</a:t>
            </a:r>
            <a:r>
              <a:rPr lang="zh-CN" altLang="en-US" sz="2200" b="1" dirty="0">
                <a:latin typeface="+mn-ea"/>
              </a:rPr>
              <a:t>稽核协查业务流程：</a:t>
            </a:r>
          </a:p>
        </p:txBody>
      </p:sp>
      <p:sp>
        <p:nvSpPr>
          <p:cNvPr id="4" name="矩形 3"/>
          <p:cNvSpPr/>
          <p:nvPr/>
        </p:nvSpPr>
        <p:spPr>
          <a:xfrm>
            <a:off x="600710" y="2373630"/>
            <a:ext cx="4929233" cy="3795395"/>
          </a:xfrm>
          <a:prstGeom prst="rect">
            <a:avLst/>
          </a:prstGeom>
          <a:noFill/>
          <a:ln w="3175">
            <a:noFill/>
          </a:ln>
        </p:spPr>
        <p:txBody>
          <a:bodyPr wrap="square" lIns="91440" tIns="45720" rIns="91440" bIns="45720" anchor="t" anchorCtr="0">
            <a:noAutofit/>
          </a:bodyPr>
          <a:lstStyle/>
          <a:p>
            <a:pPr>
              <a:lnSpc>
                <a:spcPct val="200000"/>
              </a:lnSpc>
              <a:buSzPct val="100000"/>
            </a:pPr>
            <a:r>
              <a:rPr lang="zh-CN" altLang="en-US" dirty="0"/>
              <a:t>（</a:t>
            </a:r>
            <a:r>
              <a:rPr lang="en-US" altLang="zh-CN" dirty="0"/>
              <a:t>1</a:t>
            </a:r>
            <a:r>
              <a:rPr lang="zh-CN" altLang="en-US" dirty="0"/>
              <a:t>）</a:t>
            </a:r>
            <a:r>
              <a:rPr lang="zh-CN" altLang="en-US" b="1" dirty="0">
                <a:solidFill>
                  <a:srgbClr val="FF0000"/>
                </a:solidFill>
              </a:rPr>
              <a:t>发起方</a:t>
            </a:r>
            <a:r>
              <a:rPr lang="zh-CN" altLang="en-US" dirty="0"/>
              <a:t>（可为部联网中心、省级稽核管理单位或收费公路经营管理单位）在部级系统发起稽核工单，</a:t>
            </a:r>
            <a:r>
              <a:rPr lang="zh-CN" altLang="en-US" b="1" dirty="0">
                <a:solidFill>
                  <a:srgbClr val="FF0000"/>
                </a:solidFill>
              </a:rPr>
              <a:t>省级稽核管理单位在</a:t>
            </a:r>
            <a:r>
              <a:rPr lang="en-US" altLang="zh-CN" b="1" dirty="0">
                <a:solidFill>
                  <a:srgbClr val="FF0000"/>
                </a:solidFill>
              </a:rPr>
              <a:t>1</a:t>
            </a:r>
            <a:r>
              <a:rPr lang="zh-CN" altLang="en-US" b="1" dirty="0">
                <a:solidFill>
                  <a:srgbClr val="FF0000"/>
                </a:solidFill>
              </a:rPr>
              <a:t>个工作日内审核</a:t>
            </a:r>
            <a:r>
              <a:rPr lang="zh-CN" altLang="en-US" dirty="0"/>
              <a:t>，审核通过后，系统下发工单至其他相关省份及收费公路经营管理单位；</a:t>
            </a:r>
          </a:p>
          <a:p>
            <a:pPr>
              <a:lnSpc>
                <a:spcPct val="200000"/>
              </a:lnSpc>
              <a:buSzPct val="100000"/>
            </a:pPr>
            <a:endParaRPr lang="zh-CN" altLang="zh-CN" dirty="0"/>
          </a:p>
        </p:txBody>
      </p:sp>
      <p:sp>
        <p:nvSpPr>
          <p:cNvPr id="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153" y="1"/>
            <a:ext cx="6421847" cy="684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92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42"/>
          <p:cNvSpPr>
            <a:spLocks noChangeArrowheads="1"/>
          </p:cNvSpPr>
          <p:nvPr/>
        </p:nvSpPr>
        <p:spPr bwMode="auto">
          <a:xfrm>
            <a:off x="424198" y="974442"/>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1.2.2 </a:t>
            </a:r>
            <a:r>
              <a:rPr lang="zh-CN" altLang="en-US" sz="2800" b="1" dirty="0">
                <a:solidFill>
                  <a:srgbClr val="002060"/>
                </a:solidFill>
                <a:latin typeface="+mn-ea"/>
              </a:rPr>
              <a:t>外部稽核</a:t>
            </a:r>
          </a:p>
        </p:txBody>
      </p:sp>
      <p:sp>
        <p:nvSpPr>
          <p:cNvPr id="2" name="矩形 1"/>
          <p:cNvSpPr/>
          <p:nvPr/>
        </p:nvSpPr>
        <p:spPr>
          <a:xfrm>
            <a:off x="768438" y="1762932"/>
            <a:ext cx="3005951" cy="430887"/>
          </a:xfrm>
          <a:prstGeom prst="rect">
            <a:avLst/>
          </a:prstGeom>
        </p:spPr>
        <p:txBody>
          <a:bodyPr wrap="none">
            <a:spAutoFit/>
          </a:bodyPr>
          <a:lstStyle/>
          <a:p>
            <a:r>
              <a:rPr lang="zh-CN" altLang="en-US" sz="2200" b="1" dirty="0">
                <a:solidFill>
                  <a:srgbClr val="FF0000"/>
                </a:solidFill>
                <a:latin typeface="+mn-ea"/>
              </a:rPr>
              <a:t>现金</a:t>
            </a:r>
            <a:r>
              <a:rPr lang="zh-CN" altLang="en-US" sz="2200" b="1" dirty="0">
                <a:latin typeface="+mn-ea"/>
              </a:rPr>
              <a:t>稽核协查业务流程</a:t>
            </a:r>
          </a:p>
        </p:txBody>
      </p:sp>
      <p:sp>
        <p:nvSpPr>
          <p:cNvPr id="4" name="矩形 3"/>
          <p:cNvSpPr/>
          <p:nvPr/>
        </p:nvSpPr>
        <p:spPr>
          <a:xfrm>
            <a:off x="768438" y="2291665"/>
            <a:ext cx="10539211" cy="3886320"/>
          </a:xfrm>
          <a:prstGeom prst="rect">
            <a:avLst/>
          </a:prstGeom>
        </p:spPr>
        <p:txBody>
          <a:bodyPr wrap="square">
            <a:spAutoFit/>
          </a:bodyPr>
          <a:lstStyle/>
          <a:p>
            <a:pPr>
              <a:lnSpc>
                <a:spcPct val="200000"/>
              </a:lnSpc>
              <a:buSzPct val="100000"/>
            </a:pPr>
            <a:r>
              <a:rPr lang="zh-CN" altLang="en-US" dirty="0"/>
              <a:t>（</a:t>
            </a:r>
            <a:r>
              <a:rPr lang="en-US" altLang="zh-CN" dirty="0"/>
              <a:t>2</a:t>
            </a:r>
            <a:r>
              <a:rPr lang="zh-CN" altLang="en-US" dirty="0"/>
              <a:t>）需要其他省份协助完善证据的，其他收费公路经营管理单位</a:t>
            </a:r>
            <a:r>
              <a:rPr lang="zh-CN" altLang="en-US" b="1" dirty="0">
                <a:solidFill>
                  <a:srgbClr val="FF0000"/>
                </a:solidFill>
              </a:rPr>
              <a:t>应在</a:t>
            </a:r>
            <a:r>
              <a:rPr lang="en-US" altLang="zh-CN" b="1" dirty="0">
                <a:solidFill>
                  <a:srgbClr val="FF0000"/>
                </a:solidFill>
              </a:rPr>
              <a:t>3</a:t>
            </a:r>
            <a:r>
              <a:rPr lang="zh-CN" altLang="en-US" b="1" dirty="0">
                <a:solidFill>
                  <a:srgbClr val="FF0000"/>
                </a:solidFill>
              </a:rPr>
              <a:t>个工作日内提交证据信息、核算补费金额并做责任认定</a:t>
            </a:r>
            <a:r>
              <a:rPr lang="zh-CN" altLang="en-US" dirty="0"/>
              <a:t>，由所辖省级稽核管理单位在</a:t>
            </a:r>
            <a:r>
              <a:rPr lang="en-US" altLang="zh-CN" dirty="0"/>
              <a:t>1</a:t>
            </a:r>
            <a:r>
              <a:rPr lang="zh-CN" altLang="en-US" dirty="0"/>
              <a:t>个工作日内完成审核；</a:t>
            </a:r>
          </a:p>
          <a:p>
            <a:pPr>
              <a:lnSpc>
                <a:spcPct val="200000"/>
              </a:lnSpc>
              <a:buSzPct val="100000"/>
            </a:pPr>
            <a:r>
              <a:rPr lang="zh-CN" altLang="en-US" dirty="0"/>
              <a:t>（</a:t>
            </a:r>
            <a:r>
              <a:rPr lang="en-US" altLang="zh-CN" dirty="0"/>
              <a:t>3</a:t>
            </a:r>
            <a:r>
              <a:rPr lang="zh-CN" altLang="en-US" dirty="0"/>
              <a:t>）省级稽核管理单位审核通过后，</a:t>
            </a:r>
            <a:r>
              <a:rPr lang="zh-CN" altLang="en-US" b="1" dirty="0"/>
              <a:t>认定为本省服务方路段责任的，</a:t>
            </a:r>
            <a:r>
              <a:rPr lang="zh-CN" altLang="en-US" dirty="0"/>
              <a:t>由</a:t>
            </a:r>
            <a:r>
              <a:rPr lang="zh-CN" altLang="en-US" b="1" dirty="0">
                <a:solidFill>
                  <a:srgbClr val="FF0000"/>
                </a:solidFill>
              </a:rPr>
              <a:t>服务方路段自行承担通行费损失。</a:t>
            </a:r>
          </a:p>
          <a:p>
            <a:pPr>
              <a:lnSpc>
                <a:spcPct val="200000"/>
              </a:lnSpc>
              <a:buSzPct val="100000"/>
            </a:pPr>
            <a:r>
              <a:rPr lang="zh-CN" altLang="en-US" dirty="0"/>
              <a:t>（</a:t>
            </a:r>
            <a:r>
              <a:rPr lang="en-US" altLang="zh-CN" dirty="0"/>
              <a:t>4</a:t>
            </a:r>
            <a:r>
              <a:rPr lang="zh-CN" altLang="en-US" dirty="0"/>
              <a:t>）认定为</a:t>
            </a:r>
            <a:r>
              <a:rPr lang="zh-CN" altLang="en-US" b="1" dirty="0">
                <a:solidFill>
                  <a:srgbClr val="FF0000"/>
                </a:solidFill>
              </a:rPr>
              <a:t>用户责任的，</a:t>
            </a:r>
            <a:r>
              <a:rPr lang="zh-CN" altLang="en-US" dirty="0"/>
              <a:t>系统</a:t>
            </a:r>
            <a:r>
              <a:rPr lang="zh-CN" altLang="en-US" b="1" dirty="0">
                <a:solidFill>
                  <a:srgbClr val="FF0000"/>
                </a:solidFill>
              </a:rPr>
              <a:t>同时生成补费信息与追缴黑名单，全网限制通行</a:t>
            </a:r>
            <a:r>
              <a:rPr lang="zh-CN" altLang="en-US" dirty="0"/>
              <a:t>。</a:t>
            </a:r>
          </a:p>
          <a:p>
            <a:pPr>
              <a:lnSpc>
                <a:spcPct val="200000"/>
              </a:lnSpc>
              <a:buSzPct val="100000"/>
            </a:pPr>
            <a:r>
              <a:rPr lang="zh-CN" altLang="en-US" dirty="0"/>
              <a:t>（</a:t>
            </a:r>
            <a:r>
              <a:rPr lang="en-US" altLang="zh-CN" dirty="0"/>
              <a:t>5</a:t>
            </a:r>
            <a:r>
              <a:rPr lang="zh-CN" altLang="en-US" dirty="0"/>
              <a:t>）系统自动将通行费补交车辆信息推送至其他通行关联省份省级稽核管理单位，其可依据情况开展重点核查，确认用户责任逃费的可补充证据合并追缴。</a:t>
            </a:r>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1089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42"/>
          <p:cNvSpPr>
            <a:spLocks noChangeArrowheads="1"/>
          </p:cNvSpPr>
          <p:nvPr/>
        </p:nvSpPr>
        <p:spPr bwMode="auto">
          <a:xfrm>
            <a:off x="514350" y="923164"/>
            <a:ext cx="10479265" cy="523220"/>
          </a:xfrm>
          <a:prstGeom prst="rect">
            <a:avLst/>
          </a:prstGeom>
          <a:noFill/>
          <a:ln>
            <a:noFill/>
          </a:ln>
        </p:spPr>
        <p:txBody>
          <a:bodyPr wrap="square">
            <a:spAutoFit/>
          </a:bodyPr>
          <a:lstStyle/>
          <a:p>
            <a:r>
              <a:rPr lang="en-US" altLang="zh-CN" sz="2800" b="1" dirty="0" smtClean="0">
                <a:solidFill>
                  <a:srgbClr val="002060"/>
                </a:solidFill>
                <a:latin typeface="+mn-ea"/>
              </a:rPr>
              <a:t>1.2.3  </a:t>
            </a:r>
            <a:r>
              <a:rPr lang="zh-CN" altLang="en-US" sz="2800" b="1" dirty="0">
                <a:solidFill>
                  <a:srgbClr val="002060"/>
                </a:solidFill>
                <a:latin typeface="+mn-ea"/>
              </a:rPr>
              <a:t>稽核证据</a:t>
            </a:r>
          </a:p>
        </p:txBody>
      </p:sp>
      <p:grpSp>
        <p:nvGrpSpPr>
          <p:cNvPr id="113" name="Group 48"/>
          <p:cNvGrpSpPr/>
          <p:nvPr/>
        </p:nvGrpSpPr>
        <p:grpSpPr>
          <a:xfrm>
            <a:off x="1504689" y="1552214"/>
            <a:ext cx="9182622" cy="1005840"/>
            <a:chOff x="1504688" y="2418003"/>
            <a:chExt cx="9182622" cy="1005840"/>
          </a:xfrm>
        </p:grpSpPr>
        <p:grpSp>
          <p:nvGrpSpPr>
            <p:cNvPr id="114" name="îşľíḑé"/>
            <p:cNvGrpSpPr/>
            <p:nvPr/>
          </p:nvGrpSpPr>
          <p:grpSpPr>
            <a:xfrm>
              <a:off x="1504688" y="2418003"/>
              <a:ext cx="1005840" cy="1005840"/>
              <a:chOff x="1236674" y="3164978"/>
              <a:chExt cx="1005840" cy="1005840"/>
            </a:xfrm>
          </p:grpSpPr>
          <p:sp>
            <p:nvSpPr>
              <p:cNvPr id="124" name="i$ḷïḓè"/>
              <p:cNvSpPr/>
              <p:nvPr/>
            </p:nvSpPr>
            <p:spPr>
              <a:xfrm>
                <a:off x="1236674" y="3164978"/>
                <a:ext cx="1005840" cy="1005840"/>
              </a:xfrm>
              <a:prstGeom prst="ellipse">
                <a:avLst/>
              </a:prstGeom>
              <a:solidFill>
                <a:schemeClr val="bg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en-US" sz="2000" b="1" kern="0">
                  <a:solidFill>
                    <a:prstClr val="black"/>
                  </a:solidFill>
                </a:endParaRPr>
              </a:p>
            </p:txBody>
          </p:sp>
          <p:sp>
            <p:nvSpPr>
              <p:cNvPr id="125" name="iśḷiḓê"/>
              <p:cNvSpPr/>
              <p:nvPr/>
            </p:nvSpPr>
            <p:spPr>
              <a:xfrm>
                <a:off x="1521311" y="3449914"/>
                <a:ext cx="436566" cy="435966"/>
              </a:xfrm>
              <a:custGeom>
                <a:avLst/>
                <a:gdLst>
                  <a:gd name="connsiteX0" fmla="*/ 36170 w 603265"/>
                  <a:gd name="connsiteY0" fmla="*/ 522402 h 602437"/>
                  <a:gd name="connsiteX1" fmla="*/ 36170 w 603265"/>
                  <a:gd name="connsiteY1" fmla="*/ 565001 h 602437"/>
                  <a:gd name="connsiteX2" fmla="*/ 565803 w 603265"/>
                  <a:gd name="connsiteY2" fmla="*/ 565001 h 602437"/>
                  <a:gd name="connsiteX3" fmla="*/ 565803 w 603265"/>
                  <a:gd name="connsiteY3" fmla="*/ 522402 h 602437"/>
                  <a:gd name="connsiteX4" fmla="*/ 0 w 603265"/>
                  <a:gd name="connsiteY4" fmla="*/ 486257 h 602437"/>
                  <a:gd name="connsiteX5" fmla="*/ 603265 w 603265"/>
                  <a:gd name="connsiteY5" fmla="*/ 486257 h 602437"/>
                  <a:gd name="connsiteX6" fmla="*/ 603265 w 603265"/>
                  <a:gd name="connsiteY6" fmla="*/ 602437 h 602437"/>
                  <a:gd name="connsiteX7" fmla="*/ 0 w 603265"/>
                  <a:gd name="connsiteY7" fmla="*/ 602437 h 602437"/>
                  <a:gd name="connsiteX8" fmla="*/ 440489 w 603265"/>
                  <a:gd name="connsiteY8" fmla="*/ 154906 h 602437"/>
                  <a:gd name="connsiteX9" fmla="*/ 603265 w 603265"/>
                  <a:gd name="connsiteY9" fmla="*/ 154906 h 602437"/>
                  <a:gd name="connsiteX10" fmla="*/ 603265 w 603265"/>
                  <a:gd name="connsiteY10" fmla="*/ 446288 h 602437"/>
                  <a:gd name="connsiteX11" fmla="*/ 440489 w 603265"/>
                  <a:gd name="connsiteY11" fmla="*/ 446288 h 602437"/>
                  <a:gd name="connsiteX12" fmla="*/ 219520 w 603265"/>
                  <a:gd name="connsiteY12" fmla="*/ 154906 h 602437"/>
                  <a:gd name="connsiteX13" fmla="*/ 382296 w 603265"/>
                  <a:gd name="connsiteY13" fmla="*/ 154906 h 602437"/>
                  <a:gd name="connsiteX14" fmla="*/ 382296 w 603265"/>
                  <a:gd name="connsiteY14" fmla="*/ 446288 h 602437"/>
                  <a:gd name="connsiteX15" fmla="*/ 219520 w 603265"/>
                  <a:gd name="connsiteY15" fmla="*/ 446288 h 602437"/>
                  <a:gd name="connsiteX16" fmla="*/ 0 w 603265"/>
                  <a:gd name="connsiteY16" fmla="*/ 154906 h 602437"/>
                  <a:gd name="connsiteX17" fmla="*/ 162776 w 603265"/>
                  <a:gd name="connsiteY17" fmla="*/ 154906 h 602437"/>
                  <a:gd name="connsiteX18" fmla="*/ 162776 w 603265"/>
                  <a:gd name="connsiteY18" fmla="*/ 446288 h 602437"/>
                  <a:gd name="connsiteX19" fmla="*/ 0 w 603265"/>
                  <a:gd name="connsiteY19" fmla="*/ 446288 h 602437"/>
                  <a:gd name="connsiteX20" fmla="*/ 36170 w 603265"/>
                  <a:gd name="connsiteY20" fmla="*/ 36145 h 602437"/>
                  <a:gd name="connsiteX21" fmla="*/ 36170 w 603265"/>
                  <a:gd name="connsiteY21" fmla="*/ 78744 h 602437"/>
                  <a:gd name="connsiteX22" fmla="*/ 565803 w 603265"/>
                  <a:gd name="connsiteY22" fmla="*/ 78744 h 602437"/>
                  <a:gd name="connsiteX23" fmla="*/ 565803 w 603265"/>
                  <a:gd name="connsiteY23" fmla="*/ 36145 h 602437"/>
                  <a:gd name="connsiteX24" fmla="*/ 0 w 603265"/>
                  <a:gd name="connsiteY24" fmla="*/ 0 h 602437"/>
                  <a:gd name="connsiteX25" fmla="*/ 603265 w 603265"/>
                  <a:gd name="connsiteY25" fmla="*/ 0 h 602437"/>
                  <a:gd name="connsiteX26" fmla="*/ 603265 w 603265"/>
                  <a:gd name="connsiteY26" fmla="*/ 116180 h 602437"/>
                  <a:gd name="connsiteX27" fmla="*/ 0 w 603265"/>
                  <a:gd name="connsiteY27" fmla="*/ 116180 h 6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3265" h="602437">
                    <a:moveTo>
                      <a:pt x="36170" y="522402"/>
                    </a:moveTo>
                    <a:lnTo>
                      <a:pt x="36170" y="565001"/>
                    </a:lnTo>
                    <a:lnTo>
                      <a:pt x="565803" y="565001"/>
                    </a:lnTo>
                    <a:lnTo>
                      <a:pt x="565803" y="522402"/>
                    </a:lnTo>
                    <a:close/>
                    <a:moveTo>
                      <a:pt x="0" y="486257"/>
                    </a:moveTo>
                    <a:lnTo>
                      <a:pt x="603265" y="486257"/>
                    </a:lnTo>
                    <a:lnTo>
                      <a:pt x="603265" y="602437"/>
                    </a:lnTo>
                    <a:lnTo>
                      <a:pt x="0" y="602437"/>
                    </a:lnTo>
                    <a:close/>
                    <a:moveTo>
                      <a:pt x="440489" y="154906"/>
                    </a:moveTo>
                    <a:lnTo>
                      <a:pt x="603265" y="154906"/>
                    </a:lnTo>
                    <a:lnTo>
                      <a:pt x="603265" y="446288"/>
                    </a:lnTo>
                    <a:lnTo>
                      <a:pt x="440489" y="446288"/>
                    </a:lnTo>
                    <a:close/>
                    <a:moveTo>
                      <a:pt x="219520" y="154906"/>
                    </a:moveTo>
                    <a:lnTo>
                      <a:pt x="382296" y="154906"/>
                    </a:lnTo>
                    <a:lnTo>
                      <a:pt x="382296" y="446288"/>
                    </a:lnTo>
                    <a:lnTo>
                      <a:pt x="219520" y="446288"/>
                    </a:lnTo>
                    <a:close/>
                    <a:moveTo>
                      <a:pt x="0" y="154906"/>
                    </a:moveTo>
                    <a:lnTo>
                      <a:pt x="162776" y="154906"/>
                    </a:lnTo>
                    <a:lnTo>
                      <a:pt x="162776" y="446288"/>
                    </a:lnTo>
                    <a:lnTo>
                      <a:pt x="0" y="446288"/>
                    </a:lnTo>
                    <a:close/>
                    <a:moveTo>
                      <a:pt x="36170" y="36145"/>
                    </a:moveTo>
                    <a:lnTo>
                      <a:pt x="36170" y="78744"/>
                    </a:lnTo>
                    <a:lnTo>
                      <a:pt x="565803" y="78744"/>
                    </a:lnTo>
                    <a:lnTo>
                      <a:pt x="565803" y="36145"/>
                    </a:lnTo>
                    <a:close/>
                    <a:moveTo>
                      <a:pt x="0" y="0"/>
                    </a:moveTo>
                    <a:lnTo>
                      <a:pt x="603265" y="0"/>
                    </a:lnTo>
                    <a:lnTo>
                      <a:pt x="603265" y="116180"/>
                    </a:lnTo>
                    <a:lnTo>
                      <a:pt x="0" y="116180"/>
                    </a:ln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grpSp>
        <p:grpSp>
          <p:nvGrpSpPr>
            <p:cNvPr id="115" name="í$ḷïḋè"/>
            <p:cNvGrpSpPr/>
            <p:nvPr/>
          </p:nvGrpSpPr>
          <p:grpSpPr>
            <a:xfrm>
              <a:off x="6955876" y="2418003"/>
              <a:ext cx="1005840" cy="1005840"/>
              <a:chOff x="4674386" y="3164978"/>
              <a:chExt cx="1005840" cy="1005840"/>
            </a:xfrm>
          </p:grpSpPr>
          <p:sp>
            <p:nvSpPr>
              <p:cNvPr id="122" name="íṥḷîďê"/>
              <p:cNvSpPr/>
              <p:nvPr/>
            </p:nvSpPr>
            <p:spPr>
              <a:xfrm>
                <a:off x="4674386" y="3164978"/>
                <a:ext cx="1005840" cy="1005840"/>
              </a:xfrm>
              <a:prstGeom prst="ellipse">
                <a:avLst/>
              </a:prstGeom>
              <a:solidFill>
                <a:schemeClr val="bg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en-US" sz="2000" b="1" kern="0">
                  <a:solidFill>
                    <a:prstClr val="black"/>
                  </a:solidFill>
                </a:endParaRPr>
              </a:p>
            </p:txBody>
          </p:sp>
          <p:sp>
            <p:nvSpPr>
              <p:cNvPr id="123" name="išliḍè"/>
              <p:cNvSpPr/>
              <p:nvPr/>
            </p:nvSpPr>
            <p:spPr>
              <a:xfrm>
                <a:off x="4959022" y="3495160"/>
                <a:ext cx="436565" cy="345475"/>
              </a:xfrm>
              <a:custGeom>
                <a:avLst/>
                <a:gdLst>
                  <a:gd name="connsiteX0" fmla="*/ 183047 w 608415"/>
                  <a:gd name="connsiteY0" fmla="*/ 292847 h 481468"/>
                  <a:gd name="connsiteX1" fmla="*/ 425297 w 608415"/>
                  <a:gd name="connsiteY1" fmla="*/ 292847 h 481468"/>
                  <a:gd name="connsiteX2" fmla="*/ 445056 w 608415"/>
                  <a:gd name="connsiteY2" fmla="*/ 312693 h 481468"/>
                  <a:gd name="connsiteX3" fmla="*/ 445056 w 608415"/>
                  <a:gd name="connsiteY3" fmla="*/ 331968 h 481468"/>
                  <a:gd name="connsiteX4" fmla="*/ 425297 w 608415"/>
                  <a:gd name="connsiteY4" fmla="*/ 351699 h 481468"/>
                  <a:gd name="connsiteX5" fmla="*/ 183047 w 608415"/>
                  <a:gd name="connsiteY5" fmla="*/ 351699 h 481468"/>
                  <a:gd name="connsiteX6" fmla="*/ 163288 w 608415"/>
                  <a:gd name="connsiteY6" fmla="*/ 331968 h 481468"/>
                  <a:gd name="connsiteX7" fmla="*/ 163288 w 608415"/>
                  <a:gd name="connsiteY7" fmla="*/ 312693 h 481468"/>
                  <a:gd name="connsiteX8" fmla="*/ 183047 w 608415"/>
                  <a:gd name="connsiteY8" fmla="*/ 292847 h 481468"/>
                  <a:gd name="connsiteX9" fmla="*/ 485628 w 608415"/>
                  <a:gd name="connsiteY9" fmla="*/ 206757 h 481468"/>
                  <a:gd name="connsiteX10" fmla="*/ 528230 w 608415"/>
                  <a:gd name="connsiteY10" fmla="*/ 206757 h 481468"/>
                  <a:gd name="connsiteX11" fmla="*/ 541936 w 608415"/>
                  <a:gd name="connsiteY11" fmla="*/ 220441 h 481468"/>
                  <a:gd name="connsiteX12" fmla="*/ 541936 w 608415"/>
                  <a:gd name="connsiteY12" fmla="*/ 422854 h 481468"/>
                  <a:gd name="connsiteX13" fmla="*/ 573116 w 608415"/>
                  <a:gd name="connsiteY13" fmla="*/ 422854 h 481468"/>
                  <a:gd name="connsiteX14" fmla="*/ 586822 w 608415"/>
                  <a:gd name="connsiteY14" fmla="*/ 436538 h 481468"/>
                  <a:gd name="connsiteX15" fmla="*/ 586822 w 608415"/>
                  <a:gd name="connsiteY15" fmla="*/ 467784 h 481468"/>
                  <a:gd name="connsiteX16" fmla="*/ 573116 w 608415"/>
                  <a:gd name="connsiteY16" fmla="*/ 481468 h 481468"/>
                  <a:gd name="connsiteX17" fmla="*/ 440627 w 608415"/>
                  <a:gd name="connsiteY17" fmla="*/ 481468 h 481468"/>
                  <a:gd name="connsiteX18" fmla="*/ 426921 w 608415"/>
                  <a:gd name="connsiteY18" fmla="*/ 467784 h 481468"/>
                  <a:gd name="connsiteX19" fmla="*/ 426921 w 608415"/>
                  <a:gd name="connsiteY19" fmla="*/ 436538 h 481468"/>
                  <a:gd name="connsiteX20" fmla="*/ 440627 w 608415"/>
                  <a:gd name="connsiteY20" fmla="*/ 422854 h 481468"/>
                  <a:gd name="connsiteX21" fmla="*/ 471922 w 608415"/>
                  <a:gd name="connsiteY21" fmla="*/ 422854 h 481468"/>
                  <a:gd name="connsiteX22" fmla="*/ 471922 w 608415"/>
                  <a:gd name="connsiteY22" fmla="*/ 220441 h 481468"/>
                  <a:gd name="connsiteX23" fmla="*/ 485628 w 608415"/>
                  <a:gd name="connsiteY23" fmla="*/ 206757 h 481468"/>
                  <a:gd name="connsiteX24" fmla="*/ 80185 w 608415"/>
                  <a:gd name="connsiteY24" fmla="*/ 206757 h 481468"/>
                  <a:gd name="connsiteX25" fmla="*/ 122901 w 608415"/>
                  <a:gd name="connsiteY25" fmla="*/ 206757 h 481468"/>
                  <a:gd name="connsiteX26" fmla="*/ 136607 w 608415"/>
                  <a:gd name="connsiteY26" fmla="*/ 220441 h 481468"/>
                  <a:gd name="connsiteX27" fmla="*/ 136607 w 608415"/>
                  <a:gd name="connsiteY27" fmla="*/ 422854 h 481468"/>
                  <a:gd name="connsiteX28" fmla="*/ 167788 w 608415"/>
                  <a:gd name="connsiteY28" fmla="*/ 422854 h 481468"/>
                  <a:gd name="connsiteX29" fmla="*/ 181494 w 608415"/>
                  <a:gd name="connsiteY29" fmla="*/ 436538 h 481468"/>
                  <a:gd name="connsiteX30" fmla="*/ 181494 w 608415"/>
                  <a:gd name="connsiteY30" fmla="*/ 467784 h 481468"/>
                  <a:gd name="connsiteX31" fmla="*/ 167788 w 608415"/>
                  <a:gd name="connsiteY31" fmla="*/ 481468 h 481468"/>
                  <a:gd name="connsiteX32" fmla="*/ 35299 w 608415"/>
                  <a:gd name="connsiteY32" fmla="*/ 481468 h 481468"/>
                  <a:gd name="connsiteX33" fmla="*/ 21593 w 608415"/>
                  <a:gd name="connsiteY33" fmla="*/ 467784 h 481468"/>
                  <a:gd name="connsiteX34" fmla="*/ 21593 w 608415"/>
                  <a:gd name="connsiteY34" fmla="*/ 436538 h 481468"/>
                  <a:gd name="connsiteX35" fmla="*/ 35299 w 608415"/>
                  <a:gd name="connsiteY35" fmla="*/ 422854 h 481468"/>
                  <a:gd name="connsiteX36" fmla="*/ 66479 w 608415"/>
                  <a:gd name="connsiteY36" fmla="*/ 422854 h 481468"/>
                  <a:gd name="connsiteX37" fmla="*/ 66479 w 608415"/>
                  <a:gd name="connsiteY37" fmla="*/ 220441 h 481468"/>
                  <a:gd name="connsiteX38" fmla="*/ 80185 w 608415"/>
                  <a:gd name="connsiteY38" fmla="*/ 206757 h 481468"/>
                  <a:gd name="connsiteX39" fmla="*/ 600077 w 608415"/>
                  <a:gd name="connsiteY39" fmla="*/ 84608 h 481468"/>
                  <a:gd name="connsiteX40" fmla="*/ 608415 w 608415"/>
                  <a:gd name="connsiteY40" fmla="*/ 93734 h 481468"/>
                  <a:gd name="connsiteX41" fmla="*/ 608415 w 608415"/>
                  <a:gd name="connsiteY41" fmla="*/ 173355 h 481468"/>
                  <a:gd name="connsiteX42" fmla="*/ 597793 w 608415"/>
                  <a:gd name="connsiteY42" fmla="*/ 183964 h 481468"/>
                  <a:gd name="connsiteX43" fmla="*/ 532687 w 608415"/>
                  <a:gd name="connsiteY43" fmla="*/ 183964 h 481468"/>
                  <a:gd name="connsiteX44" fmla="*/ 524234 w 608415"/>
                  <a:gd name="connsiteY44" fmla="*/ 178945 h 481468"/>
                  <a:gd name="connsiteX45" fmla="*/ 525719 w 608415"/>
                  <a:gd name="connsiteY45" fmla="*/ 169135 h 481468"/>
                  <a:gd name="connsiteX46" fmla="*/ 592995 w 608415"/>
                  <a:gd name="connsiteY46" fmla="*/ 88144 h 481468"/>
                  <a:gd name="connsiteX47" fmla="*/ 600077 w 608415"/>
                  <a:gd name="connsiteY47" fmla="*/ 84608 h 481468"/>
                  <a:gd name="connsiteX48" fmla="*/ 486079 w 608415"/>
                  <a:gd name="connsiteY48" fmla="*/ 0 h 481468"/>
                  <a:gd name="connsiteX49" fmla="*/ 581897 w 608415"/>
                  <a:gd name="connsiteY49" fmla="*/ 0 h 481468"/>
                  <a:gd name="connsiteX50" fmla="*/ 590349 w 608415"/>
                  <a:gd name="connsiteY50" fmla="*/ 4904 h 481468"/>
                  <a:gd name="connsiteX51" fmla="*/ 589092 w 608415"/>
                  <a:gd name="connsiteY51" fmla="*/ 14598 h 481468"/>
                  <a:gd name="connsiteX52" fmla="*/ 463010 w 608415"/>
                  <a:gd name="connsiteY52" fmla="*/ 178603 h 481468"/>
                  <a:gd name="connsiteX53" fmla="*/ 452160 w 608415"/>
                  <a:gd name="connsiteY53" fmla="*/ 183964 h 481468"/>
                  <a:gd name="connsiteX54" fmla="*/ 356342 w 608415"/>
                  <a:gd name="connsiteY54" fmla="*/ 183964 h 481468"/>
                  <a:gd name="connsiteX55" fmla="*/ 348005 w 608415"/>
                  <a:gd name="connsiteY55" fmla="*/ 179060 h 481468"/>
                  <a:gd name="connsiteX56" fmla="*/ 349147 w 608415"/>
                  <a:gd name="connsiteY56" fmla="*/ 169365 h 481468"/>
                  <a:gd name="connsiteX57" fmla="*/ 475230 w 608415"/>
                  <a:gd name="connsiteY57" fmla="*/ 5360 h 481468"/>
                  <a:gd name="connsiteX58" fmla="*/ 486079 w 608415"/>
                  <a:gd name="connsiteY58" fmla="*/ 0 h 481468"/>
                  <a:gd name="connsiteX59" fmla="*/ 309736 w 608415"/>
                  <a:gd name="connsiteY59" fmla="*/ 0 h 481468"/>
                  <a:gd name="connsiteX60" fmla="*/ 405554 w 608415"/>
                  <a:gd name="connsiteY60" fmla="*/ 0 h 481468"/>
                  <a:gd name="connsiteX61" fmla="*/ 414006 w 608415"/>
                  <a:gd name="connsiteY61" fmla="*/ 4904 h 481468"/>
                  <a:gd name="connsiteX62" fmla="*/ 412749 w 608415"/>
                  <a:gd name="connsiteY62" fmla="*/ 14598 h 481468"/>
                  <a:gd name="connsiteX63" fmla="*/ 286781 w 608415"/>
                  <a:gd name="connsiteY63" fmla="*/ 178603 h 481468"/>
                  <a:gd name="connsiteX64" fmla="*/ 275817 w 608415"/>
                  <a:gd name="connsiteY64" fmla="*/ 183964 h 481468"/>
                  <a:gd name="connsiteX65" fmla="*/ 179999 w 608415"/>
                  <a:gd name="connsiteY65" fmla="*/ 183964 h 481468"/>
                  <a:gd name="connsiteX66" fmla="*/ 171662 w 608415"/>
                  <a:gd name="connsiteY66" fmla="*/ 179060 h 481468"/>
                  <a:gd name="connsiteX67" fmla="*/ 172804 w 608415"/>
                  <a:gd name="connsiteY67" fmla="*/ 169365 h 481468"/>
                  <a:gd name="connsiteX68" fmla="*/ 298887 w 608415"/>
                  <a:gd name="connsiteY68" fmla="*/ 5360 h 481468"/>
                  <a:gd name="connsiteX69" fmla="*/ 309736 w 608415"/>
                  <a:gd name="connsiteY69" fmla="*/ 0 h 481468"/>
                  <a:gd name="connsiteX70" fmla="*/ 133506 w 608415"/>
                  <a:gd name="connsiteY70" fmla="*/ 0 h 481468"/>
                  <a:gd name="connsiteX71" fmla="*/ 229210 w 608415"/>
                  <a:gd name="connsiteY71" fmla="*/ 0 h 481468"/>
                  <a:gd name="connsiteX72" fmla="*/ 237662 w 608415"/>
                  <a:gd name="connsiteY72" fmla="*/ 4904 h 481468"/>
                  <a:gd name="connsiteX73" fmla="*/ 236405 w 608415"/>
                  <a:gd name="connsiteY73" fmla="*/ 14598 h 481468"/>
                  <a:gd name="connsiteX74" fmla="*/ 110436 w 608415"/>
                  <a:gd name="connsiteY74" fmla="*/ 178603 h 481468"/>
                  <a:gd name="connsiteX75" fmla="*/ 99473 w 608415"/>
                  <a:gd name="connsiteY75" fmla="*/ 183964 h 481468"/>
                  <a:gd name="connsiteX76" fmla="*/ 10621 w 608415"/>
                  <a:gd name="connsiteY76" fmla="*/ 183964 h 481468"/>
                  <a:gd name="connsiteX77" fmla="*/ 0 w 608415"/>
                  <a:gd name="connsiteY77" fmla="*/ 173357 h 481468"/>
                  <a:gd name="connsiteX78" fmla="*/ 0 w 608415"/>
                  <a:gd name="connsiteY78" fmla="*/ 169593 h 481468"/>
                  <a:gd name="connsiteX79" fmla="*/ 3426 w 608415"/>
                  <a:gd name="connsiteY79" fmla="*/ 159443 h 481468"/>
                  <a:gd name="connsiteX80" fmla="*/ 122542 w 608415"/>
                  <a:gd name="connsiteY80" fmla="*/ 5360 h 481468"/>
                  <a:gd name="connsiteX81" fmla="*/ 133506 w 608415"/>
                  <a:gd name="connsiteY81" fmla="*/ 0 h 481468"/>
                  <a:gd name="connsiteX82" fmla="*/ 10619 w 608415"/>
                  <a:gd name="connsiteY82" fmla="*/ 0 h 481468"/>
                  <a:gd name="connsiteX83" fmla="*/ 52868 w 608415"/>
                  <a:gd name="connsiteY83" fmla="*/ 0 h 481468"/>
                  <a:gd name="connsiteX84" fmla="*/ 61204 w 608415"/>
                  <a:gd name="connsiteY84" fmla="*/ 4787 h 481468"/>
                  <a:gd name="connsiteX85" fmla="*/ 60405 w 608415"/>
                  <a:gd name="connsiteY85" fmla="*/ 14362 h 481468"/>
                  <a:gd name="connsiteX86" fmla="*/ 15643 w 608415"/>
                  <a:gd name="connsiteY86" fmla="*/ 77964 h 481468"/>
                  <a:gd name="connsiteX87" fmla="*/ 8221 w 608415"/>
                  <a:gd name="connsiteY87" fmla="*/ 82068 h 481468"/>
                  <a:gd name="connsiteX88" fmla="*/ 0 w 608415"/>
                  <a:gd name="connsiteY88" fmla="*/ 72949 h 481468"/>
                  <a:gd name="connsiteX89" fmla="*/ 0 w 608415"/>
                  <a:gd name="connsiteY89" fmla="*/ 10600 h 481468"/>
                  <a:gd name="connsiteX90" fmla="*/ 10619 w 608415"/>
                  <a:gd name="connsiteY90" fmla="*/ 0 h 4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8415" h="481468">
                    <a:moveTo>
                      <a:pt x="183047" y="292847"/>
                    </a:moveTo>
                    <a:lnTo>
                      <a:pt x="425297" y="292847"/>
                    </a:lnTo>
                    <a:cubicBezTo>
                      <a:pt x="436147" y="292847"/>
                      <a:pt x="445056" y="301743"/>
                      <a:pt x="445056" y="312693"/>
                    </a:cubicBezTo>
                    <a:lnTo>
                      <a:pt x="445056" y="331968"/>
                    </a:lnTo>
                    <a:cubicBezTo>
                      <a:pt x="445056" y="342803"/>
                      <a:pt x="436147" y="351699"/>
                      <a:pt x="425297" y="351699"/>
                    </a:cubicBezTo>
                    <a:lnTo>
                      <a:pt x="183047" y="351699"/>
                    </a:lnTo>
                    <a:cubicBezTo>
                      <a:pt x="172197" y="351699"/>
                      <a:pt x="163288" y="342803"/>
                      <a:pt x="163288" y="331968"/>
                    </a:cubicBezTo>
                    <a:lnTo>
                      <a:pt x="163288" y="312693"/>
                    </a:lnTo>
                    <a:cubicBezTo>
                      <a:pt x="163288" y="301743"/>
                      <a:pt x="172197" y="292847"/>
                      <a:pt x="183047" y="292847"/>
                    </a:cubicBezTo>
                    <a:close/>
                    <a:moveTo>
                      <a:pt x="485628" y="206757"/>
                    </a:moveTo>
                    <a:lnTo>
                      <a:pt x="528230" y="206757"/>
                    </a:lnTo>
                    <a:cubicBezTo>
                      <a:pt x="535768" y="206757"/>
                      <a:pt x="541936" y="212915"/>
                      <a:pt x="541936" y="220441"/>
                    </a:cubicBezTo>
                    <a:lnTo>
                      <a:pt x="541936" y="422854"/>
                    </a:lnTo>
                    <a:lnTo>
                      <a:pt x="573116" y="422854"/>
                    </a:lnTo>
                    <a:cubicBezTo>
                      <a:pt x="580655" y="422854"/>
                      <a:pt x="586822" y="429012"/>
                      <a:pt x="586822" y="436538"/>
                    </a:cubicBezTo>
                    <a:lnTo>
                      <a:pt x="586822" y="467784"/>
                    </a:lnTo>
                    <a:cubicBezTo>
                      <a:pt x="586822" y="475310"/>
                      <a:pt x="580655" y="481468"/>
                      <a:pt x="573116" y="481468"/>
                    </a:cubicBezTo>
                    <a:lnTo>
                      <a:pt x="440627" y="481468"/>
                    </a:lnTo>
                    <a:cubicBezTo>
                      <a:pt x="433089" y="481468"/>
                      <a:pt x="426921" y="475310"/>
                      <a:pt x="426921" y="467784"/>
                    </a:cubicBezTo>
                    <a:lnTo>
                      <a:pt x="426921" y="436538"/>
                    </a:lnTo>
                    <a:cubicBezTo>
                      <a:pt x="426921" y="429012"/>
                      <a:pt x="433089" y="422854"/>
                      <a:pt x="440627" y="422854"/>
                    </a:cubicBezTo>
                    <a:lnTo>
                      <a:pt x="471922" y="422854"/>
                    </a:lnTo>
                    <a:lnTo>
                      <a:pt x="471922" y="220441"/>
                    </a:lnTo>
                    <a:cubicBezTo>
                      <a:pt x="471922" y="212915"/>
                      <a:pt x="477975" y="206757"/>
                      <a:pt x="485628" y="206757"/>
                    </a:cubicBezTo>
                    <a:close/>
                    <a:moveTo>
                      <a:pt x="80185" y="206757"/>
                    </a:moveTo>
                    <a:lnTo>
                      <a:pt x="122901" y="206757"/>
                    </a:lnTo>
                    <a:cubicBezTo>
                      <a:pt x="130440" y="206757"/>
                      <a:pt x="136607" y="212915"/>
                      <a:pt x="136607" y="220441"/>
                    </a:cubicBezTo>
                    <a:lnTo>
                      <a:pt x="136607" y="422854"/>
                    </a:lnTo>
                    <a:lnTo>
                      <a:pt x="167788" y="422854"/>
                    </a:lnTo>
                    <a:cubicBezTo>
                      <a:pt x="175327" y="422854"/>
                      <a:pt x="181494" y="429012"/>
                      <a:pt x="181494" y="436538"/>
                    </a:cubicBezTo>
                    <a:lnTo>
                      <a:pt x="181494" y="467784"/>
                    </a:lnTo>
                    <a:cubicBezTo>
                      <a:pt x="181494" y="475310"/>
                      <a:pt x="175327" y="481468"/>
                      <a:pt x="167788" y="481468"/>
                    </a:cubicBezTo>
                    <a:lnTo>
                      <a:pt x="35299" y="481468"/>
                    </a:lnTo>
                    <a:cubicBezTo>
                      <a:pt x="27760" y="481468"/>
                      <a:pt x="21593" y="475310"/>
                      <a:pt x="21593" y="467784"/>
                    </a:cubicBezTo>
                    <a:lnTo>
                      <a:pt x="21593" y="436538"/>
                    </a:lnTo>
                    <a:cubicBezTo>
                      <a:pt x="21593" y="429012"/>
                      <a:pt x="27760" y="422854"/>
                      <a:pt x="35299" y="422854"/>
                    </a:cubicBezTo>
                    <a:lnTo>
                      <a:pt x="66479" y="422854"/>
                    </a:lnTo>
                    <a:lnTo>
                      <a:pt x="66479" y="220441"/>
                    </a:lnTo>
                    <a:cubicBezTo>
                      <a:pt x="66479" y="212915"/>
                      <a:pt x="72647" y="206757"/>
                      <a:pt x="80185" y="206757"/>
                    </a:cubicBezTo>
                    <a:close/>
                    <a:moveTo>
                      <a:pt x="600077" y="84608"/>
                    </a:moveTo>
                    <a:cubicBezTo>
                      <a:pt x="604075" y="84608"/>
                      <a:pt x="608415" y="87802"/>
                      <a:pt x="608415" y="93734"/>
                    </a:cubicBezTo>
                    <a:lnTo>
                      <a:pt x="608415" y="173355"/>
                    </a:lnTo>
                    <a:cubicBezTo>
                      <a:pt x="608415" y="179173"/>
                      <a:pt x="603618" y="183964"/>
                      <a:pt x="597793" y="183964"/>
                    </a:cubicBezTo>
                    <a:lnTo>
                      <a:pt x="532687" y="183964"/>
                    </a:lnTo>
                    <a:cubicBezTo>
                      <a:pt x="528917" y="183964"/>
                      <a:pt x="525719" y="182025"/>
                      <a:pt x="524234" y="178945"/>
                    </a:cubicBezTo>
                    <a:cubicBezTo>
                      <a:pt x="522749" y="175751"/>
                      <a:pt x="523320" y="172100"/>
                      <a:pt x="525719" y="169135"/>
                    </a:cubicBezTo>
                    <a:lnTo>
                      <a:pt x="592995" y="88144"/>
                    </a:lnTo>
                    <a:cubicBezTo>
                      <a:pt x="595622" y="85064"/>
                      <a:pt x="598478" y="84608"/>
                      <a:pt x="600077" y="84608"/>
                    </a:cubicBezTo>
                    <a:close/>
                    <a:moveTo>
                      <a:pt x="486079" y="0"/>
                    </a:moveTo>
                    <a:lnTo>
                      <a:pt x="581897" y="0"/>
                    </a:lnTo>
                    <a:cubicBezTo>
                      <a:pt x="585552" y="0"/>
                      <a:pt x="588750" y="1825"/>
                      <a:pt x="590349" y="4904"/>
                    </a:cubicBezTo>
                    <a:cubicBezTo>
                      <a:pt x="591833" y="7983"/>
                      <a:pt x="591376" y="11633"/>
                      <a:pt x="589092" y="14598"/>
                    </a:cubicBezTo>
                    <a:lnTo>
                      <a:pt x="463010" y="178603"/>
                    </a:lnTo>
                    <a:cubicBezTo>
                      <a:pt x="460611" y="181797"/>
                      <a:pt x="456157" y="183964"/>
                      <a:pt x="452160" y="183964"/>
                    </a:cubicBezTo>
                    <a:lnTo>
                      <a:pt x="356342" y="183964"/>
                    </a:lnTo>
                    <a:cubicBezTo>
                      <a:pt x="352688" y="183964"/>
                      <a:pt x="349490" y="182139"/>
                      <a:pt x="348005" y="179060"/>
                    </a:cubicBezTo>
                    <a:cubicBezTo>
                      <a:pt x="346406" y="175866"/>
                      <a:pt x="346863" y="172331"/>
                      <a:pt x="349147" y="169365"/>
                    </a:cubicBezTo>
                    <a:lnTo>
                      <a:pt x="475230" y="5360"/>
                    </a:lnTo>
                    <a:cubicBezTo>
                      <a:pt x="477628" y="2167"/>
                      <a:pt x="482082" y="0"/>
                      <a:pt x="486079" y="0"/>
                    </a:cubicBezTo>
                    <a:close/>
                    <a:moveTo>
                      <a:pt x="309736" y="0"/>
                    </a:moveTo>
                    <a:lnTo>
                      <a:pt x="405554" y="0"/>
                    </a:lnTo>
                    <a:cubicBezTo>
                      <a:pt x="409323" y="0"/>
                      <a:pt x="412407" y="1825"/>
                      <a:pt x="414006" y="4904"/>
                    </a:cubicBezTo>
                    <a:cubicBezTo>
                      <a:pt x="415490" y="7983"/>
                      <a:pt x="415033" y="11633"/>
                      <a:pt x="412749" y="14598"/>
                    </a:cubicBezTo>
                    <a:lnTo>
                      <a:pt x="286781" y="178603"/>
                    </a:lnTo>
                    <a:cubicBezTo>
                      <a:pt x="284268" y="181797"/>
                      <a:pt x="279814" y="183964"/>
                      <a:pt x="275817" y="183964"/>
                    </a:cubicBezTo>
                    <a:lnTo>
                      <a:pt x="179999" y="183964"/>
                    </a:lnTo>
                    <a:cubicBezTo>
                      <a:pt x="176345" y="183964"/>
                      <a:pt x="173147" y="182139"/>
                      <a:pt x="171662" y="179060"/>
                    </a:cubicBezTo>
                    <a:cubicBezTo>
                      <a:pt x="170063" y="175866"/>
                      <a:pt x="170520" y="172331"/>
                      <a:pt x="172804" y="169365"/>
                    </a:cubicBezTo>
                    <a:lnTo>
                      <a:pt x="298887" y="5360"/>
                    </a:lnTo>
                    <a:cubicBezTo>
                      <a:pt x="301285" y="2167"/>
                      <a:pt x="305739" y="0"/>
                      <a:pt x="309736" y="0"/>
                    </a:cubicBezTo>
                    <a:close/>
                    <a:moveTo>
                      <a:pt x="133506" y="0"/>
                    </a:moveTo>
                    <a:lnTo>
                      <a:pt x="229210" y="0"/>
                    </a:lnTo>
                    <a:cubicBezTo>
                      <a:pt x="232979" y="0"/>
                      <a:pt x="236063" y="1825"/>
                      <a:pt x="237662" y="4904"/>
                    </a:cubicBezTo>
                    <a:cubicBezTo>
                      <a:pt x="239146" y="7983"/>
                      <a:pt x="238689" y="11633"/>
                      <a:pt x="236405" y="14598"/>
                    </a:cubicBezTo>
                    <a:lnTo>
                      <a:pt x="110436" y="178603"/>
                    </a:lnTo>
                    <a:cubicBezTo>
                      <a:pt x="107924" y="181797"/>
                      <a:pt x="103470" y="183964"/>
                      <a:pt x="99473" y="183964"/>
                    </a:cubicBezTo>
                    <a:lnTo>
                      <a:pt x="10621" y="183964"/>
                    </a:lnTo>
                    <a:cubicBezTo>
                      <a:pt x="4796" y="183964"/>
                      <a:pt x="0" y="179174"/>
                      <a:pt x="0" y="173357"/>
                    </a:cubicBezTo>
                    <a:lnTo>
                      <a:pt x="0" y="169593"/>
                    </a:lnTo>
                    <a:cubicBezTo>
                      <a:pt x="0" y="166172"/>
                      <a:pt x="1370" y="162180"/>
                      <a:pt x="3426" y="159443"/>
                    </a:cubicBezTo>
                    <a:lnTo>
                      <a:pt x="122542" y="5360"/>
                    </a:lnTo>
                    <a:cubicBezTo>
                      <a:pt x="125055" y="2167"/>
                      <a:pt x="129394" y="0"/>
                      <a:pt x="133506" y="0"/>
                    </a:cubicBezTo>
                    <a:close/>
                    <a:moveTo>
                      <a:pt x="10619" y="0"/>
                    </a:moveTo>
                    <a:lnTo>
                      <a:pt x="52868" y="0"/>
                    </a:lnTo>
                    <a:cubicBezTo>
                      <a:pt x="56522" y="0"/>
                      <a:pt x="59720" y="1710"/>
                      <a:pt x="61204" y="4787"/>
                    </a:cubicBezTo>
                    <a:cubicBezTo>
                      <a:pt x="62803" y="7865"/>
                      <a:pt x="62460" y="11398"/>
                      <a:pt x="60405" y="14362"/>
                    </a:cubicBezTo>
                    <a:lnTo>
                      <a:pt x="15643" y="77964"/>
                    </a:lnTo>
                    <a:cubicBezTo>
                      <a:pt x="13017" y="81498"/>
                      <a:pt x="9934" y="82068"/>
                      <a:pt x="8221" y="82068"/>
                    </a:cubicBezTo>
                    <a:cubicBezTo>
                      <a:pt x="4225" y="82068"/>
                      <a:pt x="0" y="78876"/>
                      <a:pt x="0" y="72949"/>
                    </a:cubicBezTo>
                    <a:lnTo>
                      <a:pt x="0" y="10600"/>
                    </a:lnTo>
                    <a:cubicBezTo>
                      <a:pt x="0" y="4673"/>
                      <a:pt x="4796" y="0"/>
                      <a:pt x="10619" y="0"/>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grpSp>
        <p:grpSp>
          <p:nvGrpSpPr>
            <p:cNvPr id="116" name="îSḻiďe"/>
            <p:cNvGrpSpPr/>
            <p:nvPr/>
          </p:nvGrpSpPr>
          <p:grpSpPr>
            <a:xfrm>
              <a:off x="9681470" y="2418003"/>
              <a:ext cx="1005840" cy="1005840"/>
              <a:chOff x="6499073" y="3164978"/>
              <a:chExt cx="1005840" cy="1005840"/>
            </a:xfrm>
          </p:grpSpPr>
          <p:sp>
            <p:nvSpPr>
              <p:cNvPr id="120" name="íṥļíḓe"/>
              <p:cNvSpPr/>
              <p:nvPr/>
            </p:nvSpPr>
            <p:spPr>
              <a:xfrm>
                <a:off x="6499073" y="3164978"/>
                <a:ext cx="1005840" cy="100584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en-US" sz="2000" b="1" kern="0" dirty="0">
                  <a:solidFill>
                    <a:prstClr val="black"/>
                  </a:solidFill>
                </a:endParaRPr>
              </a:p>
            </p:txBody>
          </p:sp>
          <p:sp>
            <p:nvSpPr>
              <p:cNvPr id="121" name="ïṩľïḋè"/>
              <p:cNvSpPr/>
              <p:nvPr/>
            </p:nvSpPr>
            <p:spPr>
              <a:xfrm>
                <a:off x="6831408" y="3449615"/>
                <a:ext cx="341172" cy="436566"/>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grpSp>
        <p:grpSp>
          <p:nvGrpSpPr>
            <p:cNvPr id="117" name="ísḻídê"/>
            <p:cNvGrpSpPr/>
            <p:nvPr/>
          </p:nvGrpSpPr>
          <p:grpSpPr>
            <a:xfrm>
              <a:off x="4230282" y="2418003"/>
              <a:ext cx="1005840" cy="1005840"/>
              <a:chOff x="2849699" y="3164978"/>
              <a:chExt cx="1005840" cy="1005840"/>
            </a:xfrm>
          </p:grpSpPr>
          <p:sp>
            <p:nvSpPr>
              <p:cNvPr id="118" name="ïṥ1iḑê"/>
              <p:cNvSpPr/>
              <p:nvPr/>
            </p:nvSpPr>
            <p:spPr>
              <a:xfrm>
                <a:off x="2849699" y="3164978"/>
                <a:ext cx="1005840" cy="100584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en-US" sz="2000" b="1" kern="0">
                  <a:solidFill>
                    <a:prstClr val="black"/>
                  </a:solidFill>
                </a:endParaRPr>
              </a:p>
            </p:txBody>
          </p:sp>
          <p:sp>
            <p:nvSpPr>
              <p:cNvPr id="119" name="îşlîḑe"/>
              <p:cNvSpPr/>
              <p:nvPr/>
            </p:nvSpPr>
            <p:spPr>
              <a:xfrm>
                <a:off x="3118200" y="3428552"/>
                <a:ext cx="468836" cy="478692"/>
              </a:xfrm>
              <a:custGeom>
                <a:avLst/>
                <a:gdLst>
                  <a:gd name="connsiteX0" fmla="*/ 349044 w 594231"/>
                  <a:gd name="connsiteY0" fmla="*/ 333567 h 606722"/>
                  <a:gd name="connsiteX1" fmla="*/ 270729 w 594231"/>
                  <a:gd name="connsiteY1" fmla="*/ 469095 h 606722"/>
                  <a:gd name="connsiteX2" fmla="*/ 230771 w 594231"/>
                  <a:gd name="connsiteY2" fmla="*/ 469095 h 606722"/>
                  <a:gd name="connsiteX3" fmla="*/ 198733 w 594231"/>
                  <a:gd name="connsiteY3" fmla="*/ 413728 h 606722"/>
                  <a:gd name="connsiteX4" fmla="*/ 154681 w 594231"/>
                  <a:gd name="connsiteY4" fmla="*/ 489980 h 606722"/>
                  <a:gd name="connsiteX5" fmla="*/ 439552 w 594231"/>
                  <a:gd name="connsiteY5" fmla="*/ 489980 h 606722"/>
                  <a:gd name="connsiteX6" fmla="*/ 165957 w 594231"/>
                  <a:gd name="connsiteY6" fmla="*/ 270548 h 606722"/>
                  <a:gd name="connsiteX7" fmla="*/ 202376 w 594231"/>
                  <a:gd name="connsiteY7" fmla="*/ 270548 h 606722"/>
                  <a:gd name="connsiteX8" fmla="*/ 225527 w 594231"/>
                  <a:gd name="connsiteY8" fmla="*/ 293543 h 606722"/>
                  <a:gd name="connsiteX9" fmla="*/ 202376 w 594231"/>
                  <a:gd name="connsiteY9" fmla="*/ 316627 h 606722"/>
                  <a:gd name="connsiteX10" fmla="*/ 165957 w 594231"/>
                  <a:gd name="connsiteY10" fmla="*/ 316627 h 606722"/>
                  <a:gd name="connsiteX11" fmla="*/ 142895 w 594231"/>
                  <a:gd name="connsiteY11" fmla="*/ 293543 h 606722"/>
                  <a:gd name="connsiteX12" fmla="*/ 165957 w 594231"/>
                  <a:gd name="connsiteY12" fmla="*/ 270548 h 606722"/>
                  <a:gd name="connsiteX13" fmla="*/ 116947 w 594231"/>
                  <a:gd name="connsiteY13" fmla="*/ 244607 h 606722"/>
                  <a:gd name="connsiteX14" fmla="*/ 116947 w 594231"/>
                  <a:gd name="connsiteY14" fmla="*/ 463052 h 606722"/>
                  <a:gd name="connsiteX15" fmla="*/ 178798 w 594231"/>
                  <a:gd name="connsiteY15" fmla="*/ 356140 h 606722"/>
                  <a:gd name="connsiteX16" fmla="*/ 218757 w 594231"/>
                  <a:gd name="connsiteY16" fmla="*/ 356140 h 606722"/>
                  <a:gd name="connsiteX17" fmla="*/ 250706 w 594231"/>
                  <a:gd name="connsiteY17" fmla="*/ 411507 h 606722"/>
                  <a:gd name="connsiteX18" fmla="*/ 329110 w 594231"/>
                  <a:gd name="connsiteY18" fmla="*/ 275978 h 606722"/>
                  <a:gd name="connsiteX19" fmla="*/ 369068 w 594231"/>
                  <a:gd name="connsiteY19" fmla="*/ 275978 h 606722"/>
                  <a:gd name="connsiteX20" fmla="*/ 477285 w 594231"/>
                  <a:gd name="connsiteY20" fmla="*/ 463052 h 606722"/>
                  <a:gd name="connsiteX21" fmla="*/ 477285 w 594231"/>
                  <a:gd name="connsiteY21" fmla="*/ 244607 h 606722"/>
                  <a:gd name="connsiteX22" fmla="*/ 93898 w 594231"/>
                  <a:gd name="connsiteY22" fmla="*/ 198571 h 606722"/>
                  <a:gd name="connsiteX23" fmla="*/ 500335 w 594231"/>
                  <a:gd name="connsiteY23" fmla="*/ 198571 h 606722"/>
                  <a:gd name="connsiteX24" fmla="*/ 523384 w 594231"/>
                  <a:gd name="connsiteY24" fmla="*/ 221589 h 606722"/>
                  <a:gd name="connsiteX25" fmla="*/ 523384 w 594231"/>
                  <a:gd name="connsiteY25" fmla="*/ 512998 h 606722"/>
                  <a:gd name="connsiteX26" fmla="*/ 500335 w 594231"/>
                  <a:gd name="connsiteY26" fmla="*/ 536015 h 606722"/>
                  <a:gd name="connsiteX27" fmla="*/ 93898 w 594231"/>
                  <a:gd name="connsiteY27" fmla="*/ 536015 h 606722"/>
                  <a:gd name="connsiteX28" fmla="*/ 70848 w 594231"/>
                  <a:gd name="connsiteY28" fmla="*/ 512998 h 606722"/>
                  <a:gd name="connsiteX29" fmla="*/ 70848 w 594231"/>
                  <a:gd name="connsiteY29" fmla="*/ 221589 h 606722"/>
                  <a:gd name="connsiteX30" fmla="*/ 93898 w 594231"/>
                  <a:gd name="connsiteY30" fmla="*/ 198571 h 606722"/>
                  <a:gd name="connsiteX31" fmla="*/ 46190 w 594231"/>
                  <a:gd name="connsiteY31" fmla="*/ 173921 h 606722"/>
                  <a:gd name="connsiteX32" fmla="*/ 46190 w 594231"/>
                  <a:gd name="connsiteY32" fmla="*/ 560598 h 606722"/>
                  <a:gd name="connsiteX33" fmla="*/ 548042 w 594231"/>
                  <a:gd name="connsiteY33" fmla="*/ 560598 h 606722"/>
                  <a:gd name="connsiteX34" fmla="*/ 548042 w 594231"/>
                  <a:gd name="connsiteY34" fmla="*/ 173921 h 606722"/>
                  <a:gd name="connsiteX35" fmla="*/ 275890 w 594231"/>
                  <a:gd name="connsiteY35" fmla="*/ 72075 h 606722"/>
                  <a:gd name="connsiteX36" fmla="*/ 139903 w 594231"/>
                  <a:gd name="connsiteY36" fmla="*/ 127797 h 606722"/>
                  <a:gd name="connsiteX37" fmla="*/ 454239 w 594231"/>
                  <a:gd name="connsiteY37" fmla="*/ 127797 h 606722"/>
                  <a:gd name="connsiteX38" fmla="*/ 318252 w 594231"/>
                  <a:gd name="connsiteY38" fmla="*/ 72075 h 606722"/>
                  <a:gd name="connsiteX39" fmla="*/ 275890 w 594231"/>
                  <a:gd name="connsiteY39" fmla="*/ 72075 h 606722"/>
                  <a:gd name="connsiteX40" fmla="*/ 297071 w 594231"/>
                  <a:gd name="connsiteY40" fmla="*/ 0 h 606722"/>
                  <a:gd name="connsiteX41" fmla="*/ 334984 w 594231"/>
                  <a:gd name="connsiteY41" fmla="*/ 29061 h 606722"/>
                  <a:gd name="connsiteX42" fmla="*/ 579903 w 594231"/>
                  <a:gd name="connsiteY42" fmla="*/ 129574 h 606722"/>
                  <a:gd name="connsiteX43" fmla="*/ 594231 w 594231"/>
                  <a:gd name="connsiteY43" fmla="*/ 150814 h 606722"/>
                  <a:gd name="connsiteX44" fmla="*/ 594231 w 594231"/>
                  <a:gd name="connsiteY44" fmla="*/ 150903 h 606722"/>
                  <a:gd name="connsiteX45" fmla="*/ 594231 w 594231"/>
                  <a:gd name="connsiteY45" fmla="*/ 583616 h 606722"/>
                  <a:gd name="connsiteX46" fmla="*/ 571092 w 594231"/>
                  <a:gd name="connsiteY46" fmla="*/ 606722 h 606722"/>
                  <a:gd name="connsiteX47" fmla="*/ 23050 w 594231"/>
                  <a:gd name="connsiteY47" fmla="*/ 606722 h 606722"/>
                  <a:gd name="connsiteX48" fmla="*/ 0 w 594231"/>
                  <a:gd name="connsiteY48" fmla="*/ 583616 h 606722"/>
                  <a:gd name="connsiteX49" fmla="*/ 0 w 594231"/>
                  <a:gd name="connsiteY49" fmla="*/ 150814 h 606722"/>
                  <a:gd name="connsiteX50" fmla="*/ 14240 w 594231"/>
                  <a:gd name="connsiteY50" fmla="*/ 129574 h 606722"/>
                  <a:gd name="connsiteX51" fmla="*/ 14329 w 594231"/>
                  <a:gd name="connsiteY51" fmla="*/ 129574 h 606722"/>
                  <a:gd name="connsiteX52" fmla="*/ 259248 w 594231"/>
                  <a:gd name="connsiteY52" fmla="*/ 29061 h 606722"/>
                  <a:gd name="connsiteX53" fmla="*/ 297071 w 594231"/>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94231" h="606722">
                    <a:moveTo>
                      <a:pt x="349044" y="333567"/>
                    </a:moveTo>
                    <a:lnTo>
                      <a:pt x="270729" y="469095"/>
                    </a:lnTo>
                    <a:cubicBezTo>
                      <a:pt x="261830" y="484470"/>
                      <a:pt x="239670" y="484470"/>
                      <a:pt x="230771" y="469095"/>
                    </a:cubicBezTo>
                    <a:lnTo>
                      <a:pt x="198733" y="413728"/>
                    </a:lnTo>
                    <a:lnTo>
                      <a:pt x="154681" y="489980"/>
                    </a:lnTo>
                    <a:lnTo>
                      <a:pt x="439552" y="489980"/>
                    </a:lnTo>
                    <a:close/>
                    <a:moveTo>
                      <a:pt x="165957" y="270548"/>
                    </a:moveTo>
                    <a:lnTo>
                      <a:pt x="202376" y="270548"/>
                    </a:lnTo>
                    <a:cubicBezTo>
                      <a:pt x="215109" y="270548"/>
                      <a:pt x="225527" y="280847"/>
                      <a:pt x="225527" y="293543"/>
                    </a:cubicBezTo>
                    <a:cubicBezTo>
                      <a:pt x="225527" y="306239"/>
                      <a:pt x="215109" y="316627"/>
                      <a:pt x="202376" y="316627"/>
                    </a:cubicBezTo>
                    <a:lnTo>
                      <a:pt x="165957" y="316627"/>
                    </a:lnTo>
                    <a:cubicBezTo>
                      <a:pt x="153224" y="316627"/>
                      <a:pt x="142895" y="306239"/>
                      <a:pt x="142895" y="293543"/>
                    </a:cubicBezTo>
                    <a:cubicBezTo>
                      <a:pt x="142895" y="280847"/>
                      <a:pt x="153224" y="270548"/>
                      <a:pt x="165957" y="270548"/>
                    </a:cubicBezTo>
                    <a:close/>
                    <a:moveTo>
                      <a:pt x="116947" y="244607"/>
                    </a:moveTo>
                    <a:lnTo>
                      <a:pt x="116947" y="463052"/>
                    </a:lnTo>
                    <a:lnTo>
                      <a:pt x="178798" y="356140"/>
                    </a:lnTo>
                    <a:cubicBezTo>
                      <a:pt x="187609" y="340854"/>
                      <a:pt x="209857" y="340765"/>
                      <a:pt x="218757" y="356140"/>
                    </a:cubicBezTo>
                    <a:lnTo>
                      <a:pt x="250706" y="411507"/>
                    </a:lnTo>
                    <a:lnTo>
                      <a:pt x="329110" y="275978"/>
                    </a:lnTo>
                    <a:cubicBezTo>
                      <a:pt x="338009" y="260603"/>
                      <a:pt x="360169" y="260603"/>
                      <a:pt x="369068" y="275978"/>
                    </a:cubicBezTo>
                    <a:lnTo>
                      <a:pt x="477285" y="463052"/>
                    </a:lnTo>
                    <a:lnTo>
                      <a:pt x="477285" y="244607"/>
                    </a:lnTo>
                    <a:close/>
                    <a:moveTo>
                      <a:pt x="93898" y="198571"/>
                    </a:moveTo>
                    <a:lnTo>
                      <a:pt x="500335" y="198571"/>
                    </a:lnTo>
                    <a:cubicBezTo>
                      <a:pt x="513061" y="198571"/>
                      <a:pt x="523384" y="208880"/>
                      <a:pt x="523384" y="221589"/>
                    </a:cubicBezTo>
                    <a:lnTo>
                      <a:pt x="523384" y="512998"/>
                    </a:lnTo>
                    <a:cubicBezTo>
                      <a:pt x="523384" y="525706"/>
                      <a:pt x="513061" y="536015"/>
                      <a:pt x="500335" y="536015"/>
                    </a:cubicBezTo>
                    <a:lnTo>
                      <a:pt x="93898" y="536015"/>
                    </a:lnTo>
                    <a:cubicBezTo>
                      <a:pt x="81172" y="536015"/>
                      <a:pt x="70848" y="525706"/>
                      <a:pt x="70848" y="512998"/>
                    </a:cubicBezTo>
                    <a:lnTo>
                      <a:pt x="70848" y="221589"/>
                    </a:lnTo>
                    <a:cubicBezTo>
                      <a:pt x="70848" y="208880"/>
                      <a:pt x="81172" y="198571"/>
                      <a:pt x="93898" y="198571"/>
                    </a:cubicBezTo>
                    <a:close/>
                    <a:moveTo>
                      <a:pt x="46190" y="173921"/>
                    </a:moveTo>
                    <a:lnTo>
                      <a:pt x="46190" y="560598"/>
                    </a:lnTo>
                    <a:lnTo>
                      <a:pt x="548042" y="560598"/>
                    </a:lnTo>
                    <a:lnTo>
                      <a:pt x="548042" y="173921"/>
                    </a:lnTo>
                    <a:close/>
                    <a:moveTo>
                      <a:pt x="275890" y="72075"/>
                    </a:moveTo>
                    <a:lnTo>
                      <a:pt x="139903" y="127797"/>
                    </a:lnTo>
                    <a:lnTo>
                      <a:pt x="454239" y="127797"/>
                    </a:lnTo>
                    <a:lnTo>
                      <a:pt x="318252" y="72075"/>
                    </a:lnTo>
                    <a:cubicBezTo>
                      <a:pt x="305348" y="80340"/>
                      <a:pt x="288795" y="80340"/>
                      <a:pt x="275890" y="72075"/>
                    </a:cubicBezTo>
                    <a:close/>
                    <a:moveTo>
                      <a:pt x="297071" y="0"/>
                    </a:moveTo>
                    <a:cubicBezTo>
                      <a:pt x="315227" y="0"/>
                      <a:pt x="330534" y="12353"/>
                      <a:pt x="334984" y="29061"/>
                    </a:cubicBezTo>
                    <a:lnTo>
                      <a:pt x="579903" y="129574"/>
                    </a:lnTo>
                    <a:cubicBezTo>
                      <a:pt x="588357" y="133040"/>
                      <a:pt x="594142" y="141305"/>
                      <a:pt x="594231" y="150814"/>
                    </a:cubicBezTo>
                    <a:cubicBezTo>
                      <a:pt x="594231" y="150814"/>
                      <a:pt x="594231" y="150814"/>
                      <a:pt x="594231" y="150903"/>
                    </a:cubicBezTo>
                    <a:lnTo>
                      <a:pt x="594231" y="583616"/>
                    </a:lnTo>
                    <a:cubicBezTo>
                      <a:pt x="594231" y="596413"/>
                      <a:pt x="583908" y="606722"/>
                      <a:pt x="571092" y="606722"/>
                    </a:cubicBezTo>
                    <a:lnTo>
                      <a:pt x="23050" y="606722"/>
                    </a:lnTo>
                    <a:cubicBezTo>
                      <a:pt x="10324" y="606722"/>
                      <a:pt x="0" y="596413"/>
                      <a:pt x="0" y="583616"/>
                    </a:cubicBezTo>
                    <a:lnTo>
                      <a:pt x="0" y="150814"/>
                    </a:lnTo>
                    <a:cubicBezTo>
                      <a:pt x="0" y="141483"/>
                      <a:pt x="5696" y="133129"/>
                      <a:pt x="14240" y="129574"/>
                    </a:cubicBezTo>
                    <a:cubicBezTo>
                      <a:pt x="14240" y="129574"/>
                      <a:pt x="14329" y="129574"/>
                      <a:pt x="14329" y="129574"/>
                    </a:cubicBezTo>
                    <a:lnTo>
                      <a:pt x="259248" y="29061"/>
                    </a:lnTo>
                    <a:cubicBezTo>
                      <a:pt x="263697" y="12353"/>
                      <a:pt x="278916" y="0"/>
                      <a:pt x="297071" y="0"/>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solidFill>
                    <a:schemeClr val="tx2"/>
                  </a:solidFill>
                </a:endParaRPr>
              </a:p>
            </p:txBody>
          </p:sp>
        </p:grpSp>
      </p:grpSp>
      <p:grpSp>
        <p:nvGrpSpPr>
          <p:cNvPr id="62" name="组合 61"/>
          <p:cNvGrpSpPr/>
          <p:nvPr/>
        </p:nvGrpSpPr>
        <p:grpSpPr>
          <a:xfrm>
            <a:off x="673099" y="2558054"/>
            <a:ext cx="10845800" cy="4299948"/>
            <a:chOff x="673099" y="3415300"/>
            <a:chExt cx="10845800" cy="1711431"/>
          </a:xfrm>
        </p:grpSpPr>
        <p:sp>
          <p:nvSpPr>
            <p:cNvPr id="63" name="îšľîďê"/>
            <p:cNvSpPr/>
            <p:nvPr/>
          </p:nvSpPr>
          <p:spPr bwMode="auto">
            <a:xfrm>
              <a:off x="8849881" y="3627865"/>
              <a:ext cx="2669018" cy="149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07950" indent="-107950" defTabSz="913765">
                <a:lnSpc>
                  <a:spcPct val="150000"/>
                </a:lnSpc>
                <a:spcBef>
                  <a:spcPct val="0"/>
                </a:spcBef>
                <a:buFont typeface="Arial" panose="020B0604020202020204" pitchFamily="34" charset="0"/>
                <a:buChar char="•"/>
              </a:pPr>
              <a:r>
                <a:rPr lang="zh-CN" altLang="en-US" sz="1600" b="1" u="sng" dirty="0"/>
                <a:t>用户发行信息</a:t>
              </a:r>
              <a:r>
                <a:rPr lang="zh-CN" altLang="en-US" sz="1600" dirty="0"/>
                <a:t>：</a:t>
              </a:r>
              <a:r>
                <a:rPr lang="zh-CN" altLang="zh-CN" sz="1600" dirty="0"/>
                <a:t>发行服务机构信息、客户信息、用户状态名单信息等。</a:t>
              </a:r>
              <a:endParaRPr lang="en-US" altLang="zh-CN" sz="1600" dirty="0"/>
            </a:p>
            <a:p>
              <a:pPr marL="107950" indent="-107950" defTabSz="913765">
                <a:lnSpc>
                  <a:spcPct val="150000"/>
                </a:lnSpc>
                <a:spcBef>
                  <a:spcPct val="0"/>
                </a:spcBef>
                <a:buFont typeface="Arial" panose="020B0604020202020204" pitchFamily="34" charset="0"/>
                <a:buChar char="•"/>
              </a:pPr>
              <a:r>
                <a:rPr lang="zh-CN" altLang="en-US" sz="1600" b="1" u="sng" dirty="0"/>
                <a:t>其他信息：</a:t>
              </a:r>
              <a:endParaRPr lang="en-US" altLang="zh-CN" sz="1600" b="1" u="sng" dirty="0"/>
            </a:p>
            <a:p>
              <a:pPr marL="107950" indent="-107950" defTabSz="913765">
                <a:lnSpc>
                  <a:spcPct val="150000"/>
                </a:lnSpc>
                <a:spcBef>
                  <a:spcPct val="0"/>
                </a:spcBef>
                <a:buFont typeface="Arial" panose="020B0604020202020204" pitchFamily="34" charset="0"/>
                <a:buChar char="•"/>
              </a:pPr>
              <a:r>
                <a:rPr lang="zh-CN" altLang="en-US" sz="1600" dirty="0"/>
                <a:t>公安交管、“两客一危”、通行轨迹数据及</a:t>
              </a:r>
              <a:r>
                <a:rPr lang="zh-CN" altLang="en-US" sz="1600" b="1" u="sng" dirty="0">
                  <a:solidFill>
                    <a:srgbClr val="FF0000"/>
                  </a:solidFill>
                </a:rPr>
                <a:t>其它部门</a:t>
              </a:r>
              <a:r>
                <a:rPr lang="zh-CN" altLang="en-US" sz="1600" dirty="0"/>
                <a:t>共享数据；</a:t>
              </a:r>
            </a:p>
            <a:p>
              <a:pPr marL="107950" indent="-107950" defTabSz="913765">
                <a:lnSpc>
                  <a:spcPct val="150000"/>
                </a:lnSpc>
                <a:spcBef>
                  <a:spcPct val="0"/>
                </a:spcBef>
                <a:buFont typeface="Arial" panose="020B0604020202020204" pitchFamily="34" charset="0"/>
                <a:buChar char="•"/>
              </a:pPr>
              <a:r>
                <a:rPr lang="zh-CN" altLang="en-US" sz="1600" dirty="0"/>
                <a:t>当事人陈述、证人证言、电子、视频资料以及其它</a:t>
              </a:r>
              <a:r>
                <a:rPr lang="zh-CN" altLang="en-US" sz="1600" b="1" u="sng" dirty="0">
                  <a:solidFill>
                    <a:srgbClr val="FF0000"/>
                  </a:solidFill>
                </a:rPr>
                <a:t>证据材料</a:t>
              </a:r>
              <a:r>
                <a:rPr lang="zh-CN" altLang="en-US" sz="1600" dirty="0"/>
                <a:t>等。</a:t>
              </a:r>
            </a:p>
            <a:p>
              <a:pPr marL="107950" indent="-107950" defTabSz="913765">
                <a:lnSpc>
                  <a:spcPct val="150000"/>
                </a:lnSpc>
                <a:spcBef>
                  <a:spcPct val="0"/>
                </a:spcBef>
                <a:buFont typeface="Arial" panose="020B0604020202020204" pitchFamily="34" charset="0"/>
                <a:buChar char="•"/>
              </a:pPr>
              <a:endParaRPr lang="zh-CN" altLang="zh-CN" sz="1600" dirty="0"/>
            </a:p>
          </p:txBody>
        </p:sp>
        <p:sp>
          <p:nvSpPr>
            <p:cNvPr id="64" name="işḷîḑè"/>
            <p:cNvSpPr txBox="1"/>
            <p:nvPr/>
          </p:nvSpPr>
          <p:spPr bwMode="auto">
            <a:xfrm>
              <a:off x="8849881" y="3415300"/>
              <a:ext cx="2669018" cy="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CN" altLang="en-US" sz="2000" b="1" dirty="0"/>
                <a:t>用户发行信息及其他</a:t>
              </a:r>
              <a:endParaRPr lang="en-US" altLang="zh-CN" sz="2000" b="1" dirty="0"/>
            </a:p>
          </p:txBody>
        </p:sp>
        <p:sp>
          <p:nvSpPr>
            <p:cNvPr id="65" name="îṣļïḍè"/>
            <p:cNvSpPr/>
            <p:nvPr/>
          </p:nvSpPr>
          <p:spPr bwMode="auto">
            <a:xfrm>
              <a:off x="3425976" y="3627865"/>
              <a:ext cx="2669018" cy="138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07950" indent="-107950" defTabSz="913765">
                <a:lnSpc>
                  <a:spcPct val="150000"/>
                </a:lnSpc>
                <a:spcBef>
                  <a:spcPct val="0"/>
                </a:spcBef>
                <a:buFont typeface="Arial" panose="020B0604020202020204" pitchFamily="34" charset="0"/>
                <a:buChar char="•"/>
              </a:pPr>
              <a:r>
                <a:rPr lang="zh-CN" altLang="zh-CN" sz="1600" b="1" dirty="0"/>
                <a:t>车辆</a:t>
              </a:r>
              <a:r>
                <a:rPr lang="zh-CN" altLang="zh-CN" sz="1600" b="1" dirty="0">
                  <a:solidFill>
                    <a:srgbClr val="FF0000"/>
                  </a:solidFill>
                </a:rPr>
                <a:t>（</a:t>
              </a:r>
              <a:r>
                <a:rPr lang="zh-CN" altLang="zh-CN" sz="1600" b="1" u="sng" dirty="0">
                  <a:solidFill>
                    <a:srgbClr val="FF0000"/>
                  </a:solidFill>
                </a:rPr>
                <a:t>车头、车尾）</a:t>
              </a:r>
              <a:r>
                <a:rPr lang="zh-CN" altLang="zh-CN" sz="1600" dirty="0"/>
                <a:t>抓拍图片</a:t>
              </a:r>
              <a:endParaRPr lang="en-US" altLang="zh-CN" sz="1600" dirty="0"/>
            </a:p>
            <a:p>
              <a:pPr marL="107950" indent="-107950" defTabSz="913765">
                <a:lnSpc>
                  <a:spcPct val="150000"/>
                </a:lnSpc>
                <a:spcBef>
                  <a:spcPct val="0"/>
                </a:spcBef>
                <a:buFont typeface="Arial" panose="020B0604020202020204" pitchFamily="34" charset="0"/>
                <a:buChar char="•"/>
              </a:pPr>
              <a:r>
                <a:rPr lang="zh-CN" altLang="zh-CN" sz="1600" b="1" dirty="0"/>
                <a:t>车牌</a:t>
              </a:r>
              <a:r>
                <a:rPr lang="zh-CN" altLang="zh-CN" sz="1600" b="1" u="sng" dirty="0">
                  <a:solidFill>
                    <a:srgbClr val="FF0000"/>
                  </a:solidFill>
                </a:rPr>
                <a:t>（车头、车尾）</a:t>
              </a:r>
              <a:r>
                <a:rPr lang="zh-CN" altLang="zh-CN" sz="1600" dirty="0"/>
                <a:t>抓拍图片</a:t>
              </a:r>
              <a:endParaRPr lang="en-US" altLang="zh-CN" sz="1600" dirty="0"/>
            </a:p>
            <a:p>
              <a:pPr marL="107950" indent="-107950" defTabSz="913765">
                <a:lnSpc>
                  <a:spcPct val="150000"/>
                </a:lnSpc>
                <a:spcBef>
                  <a:spcPct val="0"/>
                </a:spcBef>
                <a:buFont typeface="Arial" panose="020B0604020202020204" pitchFamily="34" charset="0"/>
                <a:buChar char="•"/>
              </a:pPr>
              <a:r>
                <a:rPr lang="zh-CN" altLang="zh-CN" sz="1600" b="1" u="sng" dirty="0">
                  <a:solidFill>
                    <a:srgbClr val="FF0000"/>
                  </a:solidFill>
                </a:rPr>
                <a:t>车辆通行图像信息</a:t>
              </a:r>
              <a:r>
                <a:rPr lang="zh-CN" altLang="zh-CN" sz="1600" dirty="0"/>
                <a:t>等。</a:t>
              </a:r>
            </a:p>
          </p:txBody>
        </p:sp>
        <p:sp>
          <p:nvSpPr>
            <p:cNvPr id="66" name="îṥľíḑè"/>
            <p:cNvSpPr txBox="1"/>
            <p:nvPr/>
          </p:nvSpPr>
          <p:spPr bwMode="auto">
            <a:xfrm>
              <a:off x="3398693" y="3415334"/>
              <a:ext cx="2669018" cy="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t>图像数据</a:t>
              </a:r>
              <a:endParaRPr lang="en-US" altLang="zh-CN" sz="2000" b="1" dirty="0"/>
            </a:p>
          </p:txBody>
        </p:sp>
        <p:sp>
          <p:nvSpPr>
            <p:cNvPr id="67" name="ï$líḑé"/>
            <p:cNvSpPr/>
            <p:nvPr/>
          </p:nvSpPr>
          <p:spPr bwMode="auto">
            <a:xfrm>
              <a:off x="6124288" y="3627865"/>
              <a:ext cx="2669018" cy="138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07950" indent="-107950" defTabSz="913765">
                <a:lnSpc>
                  <a:spcPct val="150000"/>
                </a:lnSpc>
                <a:spcBef>
                  <a:spcPct val="0"/>
                </a:spcBef>
                <a:buFont typeface="Arial" panose="020B0604020202020204" pitchFamily="34" charset="0"/>
                <a:buChar char="•"/>
              </a:pPr>
              <a:r>
                <a:rPr lang="en-US" altLang="zh-CN" sz="1600" dirty="0"/>
                <a:t>ETC</a:t>
              </a:r>
              <a:r>
                <a:rPr lang="zh-CN" altLang="en-US" sz="1600" dirty="0"/>
                <a:t>通行交易异常时，</a:t>
              </a:r>
              <a:r>
                <a:rPr lang="zh-CN" altLang="en-US" sz="1600" b="1" u="sng" dirty="0">
                  <a:solidFill>
                    <a:srgbClr val="FF0000"/>
                  </a:solidFill>
                </a:rPr>
                <a:t>车道软件记录</a:t>
              </a:r>
              <a:r>
                <a:rPr lang="zh-CN" altLang="en-US" sz="1600" dirty="0"/>
                <a:t>相关操作和操作结果</a:t>
              </a:r>
              <a:endParaRPr lang="en-US" altLang="zh-CN" sz="1600" dirty="0"/>
            </a:p>
            <a:p>
              <a:pPr marL="107950" indent="-107950" defTabSz="913765">
                <a:lnSpc>
                  <a:spcPct val="150000"/>
                </a:lnSpc>
                <a:spcBef>
                  <a:spcPct val="0"/>
                </a:spcBef>
                <a:buFont typeface="Arial" panose="020B0604020202020204" pitchFamily="34" charset="0"/>
                <a:buChar char="•"/>
              </a:pPr>
              <a:r>
                <a:rPr lang="zh-CN" altLang="en-US" sz="1600" dirty="0"/>
                <a:t>每个日志文件由</a:t>
              </a:r>
              <a:r>
                <a:rPr lang="zh-CN" altLang="en-US" sz="1600" b="1" u="sng" dirty="0"/>
                <a:t>日志记录组成</a:t>
              </a:r>
              <a:endParaRPr lang="en-US" altLang="zh-CN" sz="1600" b="1" u="sng" dirty="0"/>
            </a:p>
            <a:p>
              <a:pPr marL="107950" indent="-107950" defTabSz="913765">
                <a:lnSpc>
                  <a:spcPct val="150000"/>
                </a:lnSpc>
                <a:spcBef>
                  <a:spcPct val="0"/>
                </a:spcBef>
                <a:buFont typeface="Arial" panose="020B0604020202020204" pitchFamily="34" charset="0"/>
                <a:buChar char="•"/>
              </a:pPr>
              <a:r>
                <a:rPr lang="zh-CN" altLang="en-US" sz="1600" dirty="0"/>
                <a:t>每条日志记录</a:t>
              </a:r>
              <a:r>
                <a:rPr lang="zh-CN" altLang="en-US" sz="1600" u="sng" dirty="0">
                  <a:solidFill>
                    <a:srgbClr val="FF0000"/>
                  </a:solidFill>
                </a:rPr>
                <a:t>描述了一次单独</a:t>
              </a:r>
              <a:r>
                <a:rPr lang="zh-CN" altLang="en-US" sz="1600" dirty="0"/>
                <a:t>的</a:t>
              </a:r>
              <a:r>
                <a:rPr lang="zh-CN" altLang="en-US" sz="1600" b="1" u="sng" dirty="0"/>
                <a:t>系统事件</a:t>
              </a:r>
              <a:r>
                <a:rPr lang="zh-CN" altLang="en-US" sz="1600" dirty="0"/>
                <a:t>。</a:t>
              </a:r>
              <a:endParaRPr lang="en-US" altLang="zh-CN" sz="1600" dirty="0"/>
            </a:p>
          </p:txBody>
        </p:sp>
        <p:sp>
          <p:nvSpPr>
            <p:cNvPr id="68" name="ïš1îďê"/>
            <p:cNvSpPr txBox="1"/>
            <p:nvPr/>
          </p:nvSpPr>
          <p:spPr bwMode="auto">
            <a:xfrm>
              <a:off x="6124288" y="3415300"/>
              <a:ext cx="2669018" cy="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t>车道日志</a:t>
              </a:r>
              <a:endParaRPr lang="en-US" altLang="zh-CN" sz="2000" b="1" dirty="0"/>
            </a:p>
          </p:txBody>
        </p:sp>
        <p:sp>
          <p:nvSpPr>
            <p:cNvPr id="69" name="îSļîḑe"/>
            <p:cNvSpPr/>
            <p:nvPr/>
          </p:nvSpPr>
          <p:spPr bwMode="auto">
            <a:xfrm>
              <a:off x="673099" y="3627865"/>
              <a:ext cx="2669018" cy="138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07950" indent="-107950">
                <a:lnSpc>
                  <a:spcPct val="150000"/>
                </a:lnSpc>
                <a:spcBef>
                  <a:spcPct val="0"/>
                </a:spcBef>
                <a:buFont typeface="Arial" panose="020B0604020202020204" pitchFamily="34" charset="0"/>
                <a:buChar char="•"/>
              </a:pPr>
              <a:r>
                <a:rPr lang="en-US" altLang="zh-CN" sz="1600" dirty="0"/>
                <a:t>ETC</a:t>
              </a:r>
              <a:r>
                <a:rPr lang="zh-CN" altLang="en-US" sz="1600" dirty="0"/>
                <a:t>交易流水（或通行凭证）、</a:t>
              </a:r>
              <a:r>
                <a:rPr lang="en-US" altLang="zh-CN" sz="1600" dirty="0"/>
                <a:t>ETC</a:t>
              </a:r>
              <a:r>
                <a:rPr lang="zh-CN" altLang="en-US" sz="1600" dirty="0"/>
                <a:t>通行记录、</a:t>
              </a:r>
              <a:r>
                <a:rPr lang="en-US" altLang="zh-CN" sz="1600" dirty="0"/>
                <a:t>CPC</a:t>
              </a:r>
              <a:r>
                <a:rPr lang="zh-CN" altLang="en-US" sz="1600" dirty="0"/>
                <a:t>卡通行记录、图像流水、拓展服务交易数据及相关记账数据等</a:t>
              </a:r>
              <a:r>
                <a:rPr lang="zh-CN" altLang="en-US" sz="1600" b="1" u="sng" dirty="0">
                  <a:solidFill>
                    <a:srgbClr val="FF0000"/>
                  </a:solidFill>
                </a:rPr>
                <a:t>交易数据</a:t>
              </a:r>
              <a:endParaRPr lang="en-US" altLang="zh-CN" sz="1600" u="sng" dirty="0"/>
            </a:p>
            <a:p>
              <a:pPr marL="107950" indent="-107950">
                <a:lnSpc>
                  <a:spcPct val="150000"/>
                </a:lnSpc>
                <a:spcBef>
                  <a:spcPct val="0"/>
                </a:spcBef>
                <a:buFont typeface="Arial" panose="020B0604020202020204" pitchFamily="34" charset="0"/>
                <a:buChar char="•"/>
              </a:pPr>
              <a:r>
                <a:rPr lang="zh-CN" altLang="en-US" sz="1600" dirty="0"/>
                <a:t>车牌识别数据、入出口站（含</a:t>
              </a:r>
              <a:r>
                <a:rPr lang="en-US" altLang="zh-CN" sz="1600" dirty="0"/>
                <a:t>ETC</a:t>
              </a:r>
              <a:r>
                <a:rPr lang="zh-CN" altLang="en-US" sz="1600" dirty="0"/>
                <a:t>门架）等</a:t>
              </a:r>
              <a:r>
                <a:rPr lang="zh-CN" altLang="en-US" sz="1600" b="1" u="sng" dirty="0">
                  <a:solidFill>
                    <a:srgbClr val="FF0000"/>
                  </a:solidFill>
                </a:rPr>
                <a:t>通行记录数据</a:t>
              </a:r>
              <a:endParaRPr lang="en-US" altLang="zh-CN" sz="1600" b="1" u="sng" dirty="0">
                <a:solidFill>
                  <a:srgbClr val="FF0000"/>
                </a:solidFill>
              </a:endParaRPr>
            </a:p>
            <a:p>
              <a:pPr marL="107950" indent="-107950">
                <a:lnSpc>
                  <a:spcPct val="150000"/>
                </a:lnSpc>
                <a:spcBef>
                  <a:spcPct val="0"/>
                </a:spcBef>
                <a:buFont typeface="Arial" panose="020B0604020202020204" pitchFamily="34" charset="0"/>
                <a:buChar char="•"/>
              </a:pPr>
              <a:r>
                <a:rPr lang="zh-CN" altLang="en-US" sz="1600" b="1" dirty="0"/>
                <a:t>以及</a:t>
              </a:r>
              <a:r>
                <a:rPr lang="zh-CN" altLang="en-US" sz="1600" b="1" u="sng" dirty="0">
                  <a:solidFill>
                    <a:srgbClr val="FF0000"/>
                  </a:solidFill>
                </a:rPr>
                <a:t>特情交易数据</a:t>
              </a:r>
              <a:r>
                <a:rPr lang="zh-CN" altLang="en-US" sz="1600" dirty="0"/>
                <a:t>。</a:t>
              </a:r>
              <a:endParaRPr lang="en-US" altLang="zh-CN" sz="1600" dirty="0"/>
            </a:p>
          </p:txBody>
        </p:sp>
        <p:sp>
          <p:nvSpPr>
            <p:cNvPr id="70" name="îṩḻïḋê"/>
            <p:cNvSpPr txBox="1"/>
            <p:nvPr/>
          </p:nvSpPr>
          <p:spPr bwMode="auto">
            <a:xfrm>
              <a:off x="673099" y="3415334"/>
              <a:ext cx="2669018" cy="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2000" b="1" dirty="0"/>
                <a:t>结构化数据</a:t>
              </a:r>
              <a:endParaRPr lang="en-US" altLang="zh-CN" sz="2000" b="1" dirty="0"/>
            </a:p>
          </p:txBody>
        </p:sp>
        <p:cxnSp>
          <p:nvCxnSpPr>
            <p:cNvPr id="71" name="直接连接符 70"/>
            <p:cNvCxnSpPr/>
            <p:nvPr/>
          </p:nvCxnSpPr>
          <p:spPr>
            <a:xfrm>
              <a:off x="3370406" y="3682005"/>
              <a:ext cx="0" cy="139602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096000" y="3682005"/>
              <a:ext cx="0" cy="139602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821594" y="3682005"/>
              <a:ext cx="0" cy="139602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91719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70530" y="1736733"/>
            <a:ext cx="2250937" cy="461665"/>
          </a:xfrm>
          <a:prstGeom prst="rect">
            <a:avLst/>
          </a:prstGeom>
        </p:spPr>
        <p:txBody>
          <a:bodyPr wrap="none">
            <a:spAutoFit/>
          </a:bodyPr>
          <a:lstStyle/>
          <a:p>
            <a:r>
              <a:rPr lang="en-US" altLang="zh-CN" sz="2400" b="1" dirty="0" smtClean="0">
                <a:solidFill>
                  <a:srgbClr val="002060"/>
                </a:solidFill>
                <a:latin typeface="+mn-ea"/>
              </a:rPr>
              <a:t>1.3.1 </a:t>
            </a:r>
            <a:r>
              <a:rPr lang="zh-CN" altLang="en-US" sz="2400" b="1" dirty="0">
                <a:solidFill>
                  <a:srgbClr val="002060"/>
                </a:solidFill>
                <a:latin typeface="+mn-ea"/>
              </a:rPr>
              <a:t>有关要求</a:t>
            </a:r>
            <a:endParaRPr lang="zh-CN" altLang="en-US" sz="2400" dirty="0">
              <a:solidFill>
                <a:srgbClr val="002060"/>
              </a:solidFill>
            </a:endParaRPr>
          </a:p>
        </p:txBody>
      </p:sp>
      <p:sp>
        <p:nvSpPr>
          <p:cNvPr id="4" name="ïśḷîdê"/>
          <p:cNvSpPr txBox="1"/>
          <p:nvPr/>
        </p:nvSpPr>
        <p:spPr>
          <a:xfrm>
            <a:off x="815657" y="2327644"/>
            <a:ext cx="10560685" cy="4048215"/>
          </a:xfrm>
          <a:prstGeom prst="rect">
            <a:avLst/>
          </a:prstGeom>
          <a:noFill/>
          <a:ln w="3175">
            <a:solidFill>
              <a:schemeClr val="accent1"/>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ts val="1200"/>
              </a:spcBef>
              <a:buSzPct val="100000"/>
              <a:buFont typeface="Wingdings" panose="05000000000000000000" pitchFamily="2" charset="2"/>
              <a:buChar char="p"/>
            </a:pPr>
            <a:r>
              <a:rPr lang="zh-CN" altLang="zh-CN" sz="2000" b="1" dirty="0"/>
              <a:t>追缴黑名单</a:t>
            </a:r>
            <a:r>
              <a:rPr lang="zh-CN" altLang="zh-CN" sz="2000" dirty="0"/>
              <a:t>用于拦截存在未交、少交、拒交通行费且证据确凿的车辆，</a:t>
            </a:r>
            <a:r>
              <a:rPr lang="zh-CN" altLang="zh-CN" sz="2000" b="1" dirty="0">
                <a:solidFill>
                  <a:srgbClr val="FF0000"/>
                </a:solidFill>
              </a:rPr>
              <a:t>限制通行</a:t>
            </a:r>
            <a:r>
              <a:rPr lang="zh-CN" altLang="zh-CN" sz="2000" dirty="0"/>
              <a:t>收费公路，进行通行费追缴</a:t>
            </a:r>
            <a:r>
              <a:rPr lang="zh-CN" altLang="zh-CN" dirty="0"/>
              <a:t>。</a:t>
            </a:r>
            <a:endParaRPr lang="en-US" altLang="zh-CN" dirty="0"/>
          </a:p>
          <a:p>
            <a:pPr marL="285750" indent="-285750">
              <a:lnSpc>
                <a:spcPct val="150000"/>
              </a:lnSpc>
              <a:spcBef>
                <a:spcPts val="1200"/>
              </a:spcBef>
              <a:buSzPct val="100000"/>
              <a:buFont typeface="Wingdings" panose="05000000000000000000" pitchFamily="2" charset="2"/>
              <a:buChar char="p"/>
            </a:pPr>
            <a:r>
              <a:rPr lang="zh-CN" altLang="zh-CN" sz="2000" dirty="0"/>
              <a:t>完成通行费</a:t>
            </a:r>
            <a:r>
              <a:rPr lang="zh-CN" altLang="zh-CN" sz="2000" b="1" dirty="0">
                <a:solidFill>
                  <a:srgbClr val="FF0000"/>
                </a:solidFill>
              </a:rPr>
              <a:t>全额追缴</a:t>
            </a:r>
            <a:r>
              <a:rPr lang="zh-CN" altLang="zh-CN" sz="2000" dirty="0"/>
              <a:t>的车辆，将从追缴黑名单中</a:t>
            </a:r>
            <a:r>
              <a:rPr lang="zh-CN" altLang="zh-CN" sz="2000" b="1" u="sng" dirty="0"/>
              <a:t>解除</a:t>
            </a:r>
            <a:r>
              <a:rPr lang="zh-CN" altLang="zh-CN" sz="2000" dirty="0"/>
              <a:t>；未完成通行费全额追缴车辆，仍在追缴黑名单内。</a:t>
            </a:r>
            <a:endParaRPr lang="en-US" altLang="zh-CN" sz="2000" dirty="0"/>
          </a:p>
          <a:p>
            <a:pPr marL="285750" indent="-285750">
              <a:lnSpc>
                <a:spcPct val="150000"/>
              </a:lnSpc>
              <a:spcBef>
                <a:spcPts val="1200"/>
              </a:spcBef>
              <a:buSzPct val="100000"/>
              <a:buFont typeface="Wingdings" panose="05000000000000000000" pitchFamily="2" charset="2"/>
              <a:buChar char="p"/>
            </a:pPr>
            <a:r>
              <a:rPr lang="zh-CN" altLang="zh-CN" sz="2000" dirty="0"/>
              <a:t>追缴黑名单内应确定</a:t>
            </a:r>
            <a:r>
              <a:rPr lang="zh-CN" altLang="zh-CN" sz="2000" b="1" u="sng" dirty="0">
                <a:solidFill>
                  <a:srgbClr val="FF0000"/>
                </a:solidFill>
              </a:rPr>
              <a:t>稽核类型</a:t>
            </a:r>
            <a:r>
              <a:rPr lang="zh-CN" altLang="zh-CN" sz="2000" dirty="0"/>
              <a:t>及</a:t>
            </a:r>
            <a:r>
              <a:rPr lang="zh-CN" altLang="zh-CN" sz="2000" b="1" u="sng" dirty="0">
                <a:solidFill>
                  <a:srgbClr val="FF0000"/>
                </a:solidFill>
              </a:rPr>
              <a:t>责任主体</a:t>
            </a:r>
            <a:r>
              <a:rPr lang="zh-CN" altLang="en-US" sz="2000" dirty="0"/>
              <a:t>。</a:t>
            </a:r>
            <a:endParaRPr lang="en-US" altLang="zh-CN" sz="2000" dirty="0"/>
          </a:p>
          <a:p>
            <a:pPr marL="285750" indent="-285750">
              <a:lnSpc>
                <a:spcPct val="150000"/>
              </a:lnSpc>
              <a:spcBef>
                <a:spcPts val="1200"/>
              </a:spcBef>
              <a:buSzPct val="100000"/>
              <a:buFont typeface="Wingdings" panose="05000000000000000000" pitchFamily="2" charset="2"/>
              <a:buChar char="p"/>
            </a:pPr>
            <a:r>
              <a:rPr lang="zh-CN" altLang="en-US" sz="2000" dirty="0"/>
              <a:t>偷逃通行费及列入追缴黑名单的车辆，</a:t>
            </a:r>
            <a:r>
              <a:rPr lang="zh-CN" altLang="en-US" sz="2000" b="1" dirty="0">
                <a:solidFill>
                  <a:srgbClr val="FF0000"/>
                </a:solidFill>
              </a:rPr>
              <a:t>其逃费行为根据其情节作为</a:t>
            </a:r>
            <a:r>
              <a:rPr lang="zh-CN" altLang="en-US" sz="2000" dirty="0"/>
              <a:t>行业信用评价的重要依据。</a:t>
            </a:r>
          </a:p>
        </p:txBody>
      </p:sp>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1927" y="1019246"/>
            <a:ext cx="2555508" cy="492443"/>
          </a:xfrm>
          <a:prstGeom prst="rect">
            <a:avLst/>
          </a:prstGeom>
        </p:spPr>
        <p:txBody>
          <a:bodyPr wrap="none">
            <a:spAutoFit/>
          </a:bodyPr>
          <a:lstStyle/>
          <a:p>
            <a:r>
              <a:rPr lang="en-US" altLang="zh-CN" sz="2600" b="1" dirty="0" smtClean="0">
                <a:solidFill>
                  <a:srgbClr val="002060"/>
                </a:solidFill>
                <a:latin typeface="+mn-ea"/>
              </a:rPr>
              <a:t>1.3  </a:t>
            </a:r>
            <a:r>
              <a:rPr lang="zh-CN" altLang="en-US" sz="2600" b="1" dirty="0">
                <a:solidFill>
                  <a:srgbClr val="002060"/>
                </a:solidFill>
                <a:latin typeface="+mn-ea"/>
              </a:rPr>
              <a:t>追缴黑名单</a:t>
            </a:r>
            <a:endParaRPr lang="zh-CN" altLang="en-US" sz="2600" dirty="0">
              <a:solidFill>
                <a:srgbClr val="002060"/>
              </a:solidFill>
            </a:endParaRPr>
          </a:p>
        </p:txBody>
      </p:sp>
      <p:sp>
        <p:nvSpPr>
          <p:cNvPr id="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118666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46975" y="1865512"/>
            <a:ext cx="10921284" cy="3622675"/>
          </a:xfrm>
          <a:prstGeom prst="rect">
            <a:avLst/>
          </a:prstGeom>
          <a:ln>
            <a:solidFill>
              <a:schemeClr val="accent4"/>
            </a:solidFill>
          </a:ln>
        </p:spPr>
        <p:txBody>
          <a:bodyPr wrap="square">
            <a:spAutoFit/>
          </a:bodyPr>
          <a:lstStyle/>
          <a:p>
            <a:pPr indent="0">
              <a:lnSpc>
                <a:spcPct val="150000"/>
              </a:lnSpc>
              <a:spcBef>
                <a:spcPts val="1200"/>
              </a:spcBef>
              <a:buSzPct val="100000"/>
              <a:buFont typeface="Wingdings" panose="05000000000000000000" pitchFamily="2" charset="2"/>
              <a:buNone/>
            </a:pPr>
            <a:r>
              <a:rPr lang="en-US" altLang="zh-CN" sz="1900" b="1" u="sng" dirty="0"/>
              <a:t>ETC</a:t>
            </a:r>
            <a:r>
              <a:rPr lang="zh-CN" altLang="zh-CN" sz="1900" b="1" u="sng" dirty="0"/>
              <a:t>用户</a:t>
            </a:r>
            <a:r>
              <a:rPr lang="zh-CN" altLang="zh-CN" sz="1900" dirty="0"/>
              <a:t>超过补交时限</a:t>
            </a:r>
            <a:r>
              <a:rPr lang="zh-CN" altLang="zh-CN" sz="1900" b="1" dirty="0">
                <a:solidFill>
                  <a:srgbClr val="FF0000"/>
                </a:solidFill>
              </a:rPr>
              <a:t>未全额补费</a:t>
            </a:r>
            <a:r>
              <a:rPr lang="zh-CN" altLang="zh-CN" sz="1900" dirty="0"/>
              <a:t>的，应将车辆</a:t>
            </a:r>
            <a:r>
              <a:rPr lang="zh-CN" altLang="zh-CN" sz="1900" b="1" u="sng" dirty="0"/>
              <a:t>列入追缴黑名单</a:t>
            </a:r>
            <a:r>
              <a:rPr lang="zh-CN" altLang="zh-CN" sz="1900" dirty="0"/>
              <a:t>；</a:t>
            </a:r>
            <a:r>
              <a:rPr lang="zh-CN" altLang="zh-CN" sz="1900" b="1" u="sng" dirty="0">
                <a:solidFill>
                  <a:srgbClr val="FF0000"/>
                </a:solidFill>
              </a:rPr>
              <a:t>非</a:t>
            </a:r>
            <a:r>
              <a:rPr lang="en-US" altLang="zh-CN" sz="1900" b="1" u="sng" dirty="0">
                <a:solidFill>
                  <a:srgbClr val="FF0000"/>
                </a:solidFill>
              </a:rPr>
              <a:t>ETC</a:t>
            </a:r>
            <a:r>
              <a:rPr lang="zh-CN" altLang="zh-CN" sz="1900" b="1" u="sng" dirty="0">
                <a:solidFill>
                  <a:srgbClr val="FF0000"/>
                </a:solidFill>
              </a:rPr>
              <a:t>用户</a:t>
            </a:r>
            <a:r>
              <a:rPr lang="zh-CN" altLang="zh-CN" sz="1900" dirty="0"/>
              <a:t>在稽核结论确认后，应将车辆</a:t>
            </a:r>
            <a:r>
              <a:rPr lang="zh-CN" altLang="zh-CN" sz="1900" b="1" u="sng" dirty="0"/>
              <a:t>直接列入追缴黑名单</a:t>
            </a:r>
            <a:r>
              <a:rPr lang="zh-CN" altLang="zh-CN" sz="1900" dirty="0"/>
              <a:t>。</a:t>
            </a:r>
            <a:endParaRPr lang="en-US" altLang="zh-CN" sz="1900" dirty="0"/>
          </a:p>
          <a:p>
            <a:pPr marL="285750" indent="-285750">
              <a:lnSpc>
                <a:spcPct val="150000"/>
              </a:lnSpc>
              <a:spcBef>
                <a:spcPts val="1200"/>
              </a:spcBef>
              <a:buSzPct val="100000"/>
              <a:buFont typeface="Wingdings" panose="05000000000000000000" pitchFamily="2" charset="2"/>
              <a:buChar char="p"/>
            </a:pPr>
            <a:r>
              <a:rPr lang="zh-CN" altLang="en-US" sz="1900" dirty="0"/>
              <a:t>已在追缴黑名单内的车辆，</a:t>
            </a:r>
            <a:r>
              <a:rPr lang="zh-CN" altLang="en-US" sz="1900" b="1" dirty="0">
                <a:solidFill>
                  <a:srgbClr val="FF0000"/>
                </a:solidFill>
              </a:rPr>
              <a:t>发现存在其他逃费行为且证据确凿时</a:t>
            </a:r>
            <a:r>
              <a:rPr lang="zh-CN" altLang="en-US" sz="1900" dirty="0"/>
              <a:t>，可在已有的追缴黑名单</a:t>
            </a:r>
            <a:r>
              <a:rPr lang="zh-CN" altLang="en-US" sz="1900" b="1" dirty="0">
                <a:solidFill>
                  <a:srgbClr val="FF0000"/>
                </a:solidFill>
              </a:rPr>
              <a:t>追加录入合并追缴</a:t>
            </a:r>
            <a:r>
              <a:rPr lang="zh-CN" altLang="en-US" sz="1900" dirty="0"/>
              <a:t>。</a:t>
            </a:r>
            <a:endParaRPr lang="en-US" altLang="zh-CN" sz="1900" dirty="0"/>
          </a:p>
          <a:p>
            <a:pPr>
              <a:lnSpc>
                <a:spcPct val="150000"/>
              </a:lnSpc>
              <a:spcBef>
                <a:spcPts val="1200"/>
              </a:spcBef>
              <a:buSzPct val="100000"/>
            </a:pPr>
            <a:r>
              <a:rPr lang="zh-CN" altLang="en-US" sz="1900" b="1" dirty="0"/>
              <a:t>追缴黑名单审核：</a:t>
            </a:r>
            <a:endParaRPr lang="en-US" altLang="zh-CN" sz="1900" b="1" dirty="0"/>
          </a:p>
          <a:p>
            <a:pPr marL="285750" indent="-285750">
              <a:lnSpc>
                <a:spcPct val="150000"/>
              </a:lnSpc>
              <a:spcBef>
                <a:spcPts val="1200"/>
              </a:spcBef>
              <a:buSzPct val="100000"/>
              <a:buFont typeface="Wingdings" panose="05000000000000000000" pitchFamily="2" charset="2"/>
              <a:buChar char="p"/>
            </a:pPr>
            <a:r>
              <a:rPr lang="zh-CN" altLang="zh-CN" sz="1900" dirty="0"/>
              <a:t>省级稽核管理单位应对本省录入的</a:t>
            </a:r>
            <a:r>
              <a:rPr lang="zh-CN" altLang="zh-CN" sz="1900" b="1" dirty="0">
                <a:solidFill>
                  <a:srgbClr val="FF0000"/>
                </a:solidFill>
              </a:rPr>
              <a:t>追缴黑名单信息进行审核并承担相应责任</a:t>
            </a:r>
            <a:r>
              <a:rPr lang="zh-CN" altLang="zh-CN" sz="1900" dirty="0"/>
              <a:t>，审核通过后自动生成追缴黑名单，审核不通过则返回至录入方。</a:t>
            </a:r>
          </a:p>
        </p:txBody>
      </p:sp>
      <p:sp>
        <p:nvSpPr>
          <p:cNvPr id="9" name="矩形 8"/>
          <p:cNvSpPr/>
          <p:nvPr/>
        </p:nvSpPr>
        <p:spPr>
          <a:xfrm>
            <a:off x="4508866" y="1142648"/>
            <a:ext cx="3174267" cy="461665"/>
          </a:xfrm>
          <a:prstGeom prst="rect">
            <a:avLst/>
          </a:prstGeom>
        </p:spPr>
        <p:txBody>
          <a:bodyPr wrap="none">
            <a:spAutoFit/>
          </a:bodyPr>
          <a:lstStyle/>
          <a:p>
            <a:r>
              <a:rPr lang="en-US" altLang="zh-CN" sz="2400" b="1" dirty="0" smtClean="0">
                <a:solidFill>
                  <a:srgbClr val="002060"/>
                </a:solidFill>
                <a:latin typeface="+mn-ea"/>
              </a:rPr>
              <a:t>1.3.2 </a:t>
            </a:r>
            <a:r>
              <a:rPr lang="zh-CN" altLang="en-US" sz="2400" b="1" dirty="0">
                <a:solidFill>
                  <a:srgbClr val="002060"/>
                </a:solidFill>
                <a:latin typeface="+mn-ea"/>
              </a:rPr>
              <a:t>追缴黑名单录入</a:t>
            </a:r>
            <a:endParaRPr lang="zh-CN" altLang="en-US" sz="2400" dirty="0">
              <a:solidFill>
                <a:srgbClr val="002060"/>
              </a:solidFill>
            </a:endParaRPr>
          </a:p>
        </p:txBody>
      </p:sp>
      <p:sp>
        <p:nvSpPr>
          <p:cNvPr id="10"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34489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0142" y="1234529"/>
            <a:ext cx="3482043" cy="461665"/>
          </a:xfrm>
          <a:prstGeom prst="rect">
            <a:avLst/>
          </a:prstGeom>
        </p:spPr>
        <p:txBody>
          <a:bodyPr wrap="none">
            <a:spAutoFit/>
          </a:bodyPr>
          <a:lstStyle/>
          <a:p>
            <a:r>
              <a:rPr lang="en-US" altLang="zh-CN" sz="2400" b="1" dirty="0" smtClean="0">
                <a:solidFill>
                  <a:srgbClr val="002060"/>
                </a:solidFill>
                <a:latin typeface="+mn-ea"/>
              </a:rPr>
              <a:t>1.3.3 </a:t>
            </a:r>
            <a:r>
              <a:rPr lang="zh-CN" altLang="en-US" sz="2400" b="1" dirty="0">
                <a:solidFill>
                  <a:srgbClr val="002060"/>
                </a:solidFill>
                <a:latin typeface="+mn-ea"/>
              </a:rPr>
              <a:t>黑名单生成及下发</a:t>
            </a:r>
            <a:endParaRPr lang="zh-CN" altLang="en-US" sz="2400" dirty="0">
              <a:solidFill>
                <a:srgbClr val="002060"/>
              </a:solidFill>
            </a:endParaRPr>
          </a:p>
        </p:txBody>
      </p:sp>
      <p:sp>
        <p:nvSpPr>
          <p:cNvPr id="4" name="ïśḷîdê"/>
          <p:cNvSpPr txBox="1"/>
          <p:nvPr/>
        </p:nvSpPr>
        <p:spPr>
          <a:xfrm>
            <a:off x="811368" y="1839954"/>
            <a:ext cx="10590727" cy="4110085"/>
          </a:xfrm>
          <a:prstGeom prst="rect">
            <a:avLst/>
          </a:prstGeom>
          <a:noFill/>
          <a:ln w="3175">
            <a:solidFill>
              <a:schemeClr val="accent1"/>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ts val="1800"/>
              </a:spcBef>
              <a:buSzPct val="100000"/>
              <a:buFont typeface="Wingdings" panose="05000000000000000000" pitchFamily="2" charset="2"/>
              <a:buChar char="p"/>
            </a:pPr>
            <a:r>
              <a:rPr lang="zh-CN" altLang="en-US" sz="2000" dirty="0"/>
              <a:t>部联网中心通过</a:t>
            </a:r>
            <a:r>
              <a:rPr lang="zh-CN" altLang="en-US" sz="2000" b="1" dirty="0">
                <a:solidFill>
                  <a:srgbClr val="FF0000"/>
                </a:solidFill>
              </a:rPr>
              <a:t>部级系统</a:t>
            </a:r>
            <a:r>
              <a:rPr lang="zh-CN" altLang="en-US" sz="2000" dirty="0"/>
              <a:t>将各省级稽核管理单位审核通过的稽核结论形成的追缴黑名单汇聚，</a:t>
            </a:r>
            <a:r>
              <a:rPr lang="zh-CN" altLang="en-US" sz="2000" b="1" dirty="0">
                <a:solidFill>
                  <a:srgbClr val="FF0000"/>
                </a:solidFill>
              </a:rPr>
              <a:t>生成全网追缴黑名单</a:t>
            </a:r>
            <a:r>
              <a:rPr lang="zh-CN" altLang="en-US" sz="2000" dirty="0"/>
              <a:t>。</a:t>
            </a:r>
          </a:p>
          <a:p>
            <a:pPr marL="285750" indent="-285750">
              <a:lnSpc>
                <a:spcPct val="150000"/>
              </a:lnSpc>
              <a:spcBef>
                <a:spcPts val="1800"/>
              </a:spcBef>
              <a:buSzPct val="100000"/>
              <a:buFont typeface="Wingdings" panose="05000000000000000000" pitchFamily="2" charset="2"/>
              <a:buChar char="p"/>
            </a:pPr>
            <a:r>
              <a:rPr lang="zh-CN" altLang="en-US" sz="2000" dirty="0"/>
              <a:t>部级系统生成追缴黑名单后，下发至车道和发行服务机构时间</a:t>
            </a:r>
            <a:r>
              <a:rPr lang="zh-CN" altLang="en-US" sz="2000" b="1" dirty="0">
                <a:solidFill>
                  <a:srgbClr val="FF0000"/>
                </a:solidFill>
              </a:rPr>
              <a:t>不应超过</a:t>
            </a:r>
            <a:r>
              <a:rPr lang="en-US" altLang="zh-CN" sz="2000" b="1" dirty="0">
                <a:solidFill>
                  <a:srgbClr val="FF0000"/>
                </a:solidFill>
              </a:rPr>
              <a:t>4</a:t>
            </a:r>
            <a:r>
              <a:rPr lang="zh-CN" altLang="en-US" sz="2000" b="1" dirty="0">
                <a:solidFill>
                  <a:srgbClr val="FF0000"/>
                </a:solidFill>
              </a:rPr>
              <a:t>小时</a:t>
            </a:r>
            <a:r>
              <a:rPr lang="zh-CN" altLang="en-US" sz="2000" dirty="0"/>
              <a:t>。其中部级系统至省级系统</a:t>
            </a:r>
            <a:r>
              <a:rPr lang="zh-CN" altLang="en-US" sz="2000" b="1" dirty="0">
                <a:solidFill>
                  <a:srgbClr val="FF0000"/>
                </a:solidFill>
              </a:rPr>
              <a:t>不超过</a:t>
            </a:r>
            <a:r>
              <a:rPr lang="en-US" altLang="zh-CN" sz="2000" b="1" dirty="0">
                <a:solidFill>
                  <a:srgbClr val="FF0000"/>
                </a:solidFill>
              </a:rPr>
              <a:t>1</a:t>
            </a:r>
            <a:r>
              <a:rPr lang="zh-CN" altLang="en-US" sz="2000" b="1" dirty="0">
                <a:solidFill>
                  <a:srgbClr val="FF0000"/>
                </a:solidFill>
              </a:rPr>
              <a:t>小时</a:t>
            </a:r>
            <a:r>
              <a:rPr lang="zh-CN" altLang="en-US" sz="2000" dirty="0"/>
              <a:t>，省级系统至路段系统</a:t>
            </a:r>
            <a:r>
              <a:rPr lang="zh-CN" altLang="en-US" sz="2000" b="1" dirty="0">
                <a:solidFill>
                  <a:srgbClr val="FF0000"/>
                </a:solidFill>
              </a:rPr>
              <a:t>不超过</a:t>
            </a:r>
            <a:r>
              <a:rPr lang="en-US" altLang="zh-CN" sz="2000" b="1" dirty="0">
                <a:solidFill>
                  <a:srgbClr val="FF0000"/>
                </a:solidFill>
              </a:rPr>
              <a:t>1</a:t>
            </a:r>
            <a:r>
              <a:rPr lang="zh-CN" altLang="en-US" sz="2000" b="1" dirty="0">
                <a:solidFill>
                  <a:srgbClr val="FF0000"/>
                </a:solidFill>
              </a:rPr>
              <a:t>小时</a:t>
            </a:r>
            <a:r>
              <a:rPr lang="zh-CN" altLang="en-US" sz="2000" dirty="0"/>
              <a:t>，路段系统至收费车道</a:t>
            </a:r>
            <a:r>
              <a:rPr lang="zh-CN" altLang="en-US" sz="2000" b="1" dirty="0">
                <a:solidFill>
                  <a:srgbClr val="FF0000"/>
                </a:solidFill>
              </a:rPr>
              <a:t>不超过</a:t>
            </a:r>
            <a:r>
              <a:rPr lang="en-US" altLang="zh-CN" sz="2000" b="1" dirty="0">
                <a:solidFill>
                  <a:srgbClr val="FF0000"/>
                </a:solidFill>
              </a:rPr>
              <a:t>2</a:t>
            </a:r>
            <a:r>
              <a:rPr lang="zh-CN" altLang="en-US" sz="2000" b="1" dirty="0">
                <a:solidFill>
                  <a:srgbClr val="FF0000"/>
                </a:solidFill>
              </a:rPr>
              <a:t>小时</a:t>
            </a:r>
            <a:r>
              <a:rPr lang="zh-CN" altLang="en-US" sz="2000" dirty="0"/>
              <a:t>。</a:t>
            </a:r>
          </a:p>
          <a:p>
            <a:pPr marL="285750" indent="-285750">
              <a:lnSpc>
                <a:spcPct val="150000"/>
              </a:lnSpc>
              <a:spcBef>
                <a:spcPts val="1800"/>
              </a:spcBef>
              <a:buSzPct val="100000"/>
              <a:buFont typeface="Wingdings" panose="05000000000000000000" pitchFamily="2" charset="2"/>
              <a:buChar char="p"/>
            </a:pPr>
            <a:r>
              <a:rPr lang="zh-CN" altLang="en-US" sz="2000" dirty="0"/>
              <a:t>省级稽核管理单位、收费公路经营管理单位、发行服务机构应建立追缴黑名单参数接收下发校验机制，</a:t>
            </a:r>
            <a:r>
              <a:rPr lang="zh-CN" altLang="en-US" sz="2000" b="1" dirty="0">
                <a:solidFill>
                  <a:srgbClr val="FF0000"/>
                </a:solidFill>
              </a:rPr>
              <a:t>定期检查</a:t>
            </a:r>
            <a:r>
              <a:rPr lang="zh-CN" altLang="en-US" sz="2000" dirty="0"/>
              <a:t>是否下发成功、生效启用，定期检查时间间隔</a:t>
            </a:r>
            <a:r>
              <a:rPr lang="zh-CN" altLang="en-US" sz="2000" b="1" dirty="0">
                <a:solidFill>
                  <a:srgbClr val="FF0000"/>
                </a:solidFill>
              </a:rPr>
              <a:t>不得长于</a:t>
            </a:r>
            <a:r>
              <a:rPr lang="en-US" altLang="zh-CN" sz="2000" b="1" dirty="0">
                <a:solidFill>
                  <a:srgbClr val="FF0000"/>
                </a:solidFill>
              </a:rPr>
              <a:t>24</a:t>
            </a:r>
            <a:r>
              <a:rPr lang="zh-CN" altLang="en-US" sz="2000" b="1" dirty="0">
                <a:solidFill>
                  <a:srgbClr val="FF0000"/>
                </a:solidFill>
              </a:rPr>
              <a:t>小时</a:t>
            </a:r>
            <a:r>
              <a:rPr lang="zh-CN" altLang="en-US" sz="2000" dirty="0"/>
              <a:t>。</a:t>
            </a:r>
          </a:p>
        </p:txBody>
      </p:sp>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26277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16643" y="947927"/>
            <a:ext cx="2558714" cy="461665"/>
          </a:xfrm>
          <a:prstGeom prst="rect">
            <a:avLst/>
          </a:prstGeom>
        </p:spPr>
        <p:txBody>
          <a:bodyPr wrap="none">
            <a:spAutoFit/>
          </a:bodyPr>
          <a:lstStyle/>
          <a:p>
            <a:r>
              <a:rPr lang="en-US" altLang="zh-CN" sz="2400" b="1" dirty="0" smtClean="0">
                <a:solidFill>
                  <a:srgbClr val="002060"/>
                </a:solidFill>
                <a:latin typeface="+mn-ea"/>
              </a:rPr>
              <a:t>1.3.4 </a:t>
            </a:r>
            <a:r>
              <a:rPr lang="zh-CN" altLang="en-US" sz="2400" b="1" dirty="0">
                <a:solidFill>
                  <a:srgbClr val="002060"/>
                </a:solidFill>
                <a:latin typeface="+mn-ea"/>
              </a:rPr>
              <a:t>黑名单变更</a:t>
            </a:r>
            <a:endParaRPr lang="zh-CN" altLang="en-US" sz="2400" dirty="0">
              <a:solidFill>
                <a:srgbClr val="002060"/>
              </a:solidFill>
            </a:endParaRPr>
          </a:p>
        </p:txBody>
      </p:sp>
      <p:sp>
        <p:nvSpPr>
          <p:cNvPr id="4" name="ïśḷîdê"/>
          <p:cNvSpPr txBox="1"/>
          <p:nvPr/>
        </p:nvSpPr>
        <p:spPr>
          <a:xfrm>
            <a:off x="681263" y="1538838"/>
            <a:ext cx="10832450" cy="5123438"/>
          </a:xfrm>
          <a:prstGeom prst="rect">
            <a:avLst/>
          </a:prstGeom>
          <a:noFill/>
          <a:ln w="3175">
            <a:solidFill>
              <a:schemeClr val="accent1"/>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ts val="1800"/>
              </a:spcBef>
              <a:buSzPct val="100000"/>
              <a:buFont typeface="Wingdings" panose="05000000000000000000" pitchFamily="2" charset="2"/>
              <a:buChar char="p"/>
            </a:pPr>
            <a:r>
              <a:rPr lang="zh-CN" altLang="en-US" sz="2000" b="1" dirty="0"/>
              <a:t>追缴黑名单解除：</a:t>
            </a:r>
            <a:r>
              <a:rPr lang="zh-CN" altLang="en-US" sz="2000" dirty="0"/>
              <a:t>追缴黑名单车辆</a:t>
            </a:r>
            <a:r>
              <a:rPr lang="zh-CN" altLang="en-US" sz="2000" b="1" dirty="0">
                <a:solidFill>
                  <a:srgbClr val="FF0000"/>
                </a:solidFill>
              </a:rPr>
              <a:t>全额补交通行费</a:t>
            </a:r>
            <a:r>
              <a:rPr lang="zh-CN" altLang="en-US" sz="2000" dirty="0"/>
              <a:t>后，</a:t>
            </a:r>
            <a:r>
              <a:rPr lang="zh-CN" altLang="en-US" sz="2000" b="1" dirty="0">
                <a:solidFill>
                  <a:srgbClr val="FF0000"/>
                </a:solidFill>
              </a:rPr>
              <a:t>系统</a:t>
            </a:r>
            <a:r>
              <a:rPr lang="en-US" altLang="zh-CN" sz="2000" b="1" dirty="0">
                <a:solidFill>
                  <a:srgbClr val="FF0000"/>
                </a:solidFill>
              </a:rPr>
              <a:t>4</a:t>
            </a:r>
            <a:r>
              <a:rPr lang="zh-CN" altLang="en-US" sz="2000" b="1" dirty="0">
                <a:solidFill>
                  <a:srgbClr val="FF0000"/>
                </a:solidFill>
              </a:rPr>
              <a:t>小时内自动解除</a:t>
            </a:r>
            <a:r>
              <a:rPr lang="zh-CN" altLang="en-US" sz="2000" dirty="0"/>
              <a:t>该车辆追缴黑名单，并对客户进行提示。若为</a:t>
            </a:r>
            <a:r>
              <a:rPr lang="en-US" altLang="zh-CN" sz="2000" b="1" dirty="0">
                <a:solidFill>
                  <a:srgbClr val="FF0000"/>
                </a:solidFill>
              </a:rPr>
              <a:t>ETC</a:t>
            </a:r>
            <a:r>
              <a:rPr lang="zh-CN" altLang="en-US" sz="2000" b="1" dirty="0">
                <a:solidFill>
                  <a:srgbClr val="FF0000"/>
                </a:solidFill>
              </a:rPr>
              <a:t>用户</a:t>
            </a:r>
            <a:r>
              <a:rPr lang="zh-CN" altLang="en-US" sz="2000" dirty="0"/>
              <a:t>，系统自动传达指令至发行服务机构，车型（车种）不符已更改为正确信息的应</a:t>
            </a:r>
            <a:r>
              <a:rPr lang="zh-CN" altLang="en-US" sz="2000" b="1" dirty="0">
                <a:solidFill>
                  <a:srgbClr val="FF0000"/>
                </a:solidFill>
              </a:rPr>
              <a:t>解除状态名单</a:t>
            </a:r>
            <a:r>
              <a:rPr lang="zh-CN" altLang="en-US" sz="2000" dirty="0"/>
              <a:t>。</a:t>
            </a:r>
          </a:p>
          <a:p>
            <a:pPr marL="285750" indent="-285750">
              <a:lnSpc>
                <a:spcPct val="150000"/>
              </a:lnSpc>
              <a:spcBef>
                <a:spcPts val="1800"/>
              </a:spcBef>
              <a:buSzPct val="100000"/>
              <a:buFont typeface="Wingdings" panose="05000000000000000000" pitchFamily="2" charset="2"/>
              <a:buChar char="p"/>
            </a:pPr>
            <a:r>
              <a:rPr lang="zh-CN" altLang="en-US" sz="2000" b="1" dirty="0"/>
              <a:t>追缴黑名单更新：</a:t>
            </a:r>
            <a:r>
              <a:rPr lang="zh-CN" altLang="en-US" sz="2000" dirty="0"/>
              <a:t>当相关参与方发现</a:t>
            </a:r>
            <a:r>
              <a:rPr lang="zh-CN" altLang="en-US" sz="2000" u="sng" dirty="0">
                <a:solidFill>
                  <a:srgbClr val="FF0000"/>
                </a:solidFill>
              </a:rPr>
              <a:t>追缴黑名单车辆信息变化、信息录入错误时</a:t>
            </a:r>
            <a:r>
              <a:rPr lang="zh-CN" altLang="en-US" sz="2000" dirty="0"/>
              <a:t>，可通过部级系统发起信息更新申请，省级稽核管理单位</a:t>
            </a:r>
            <a:r>
              <a:rPr lang="en-US" altLang="zh-CN" sz="2000" b="1" dirty="0">
                <a:solidFill>
                  <a:srgbClr val="FF0000"/>
                </a:solidFill>
              </a:rPr>
              <a:t>1</a:t>
            </a:r>
            <a:r>
              <a:rPr lang="zh-CN" altLang="en-US" sz="2000" b="1" dirty="0">
                <a:solidFill>
                  <a:srgbClr val="FF0000"/>
                </a:solidFill>
              </a:rPr>
              <a:t>个工作日内完成信息更新及审核</a:t>
            </a:r>
            <a:r>
              <a:rPr lang="zh-CN" altLang="en-US" sz="2000" dirty="0"/>
              <a:t>，审核通过后，系统自动更新追缴黑名单信息。</a:t>
            </a:r>
          </a:p>
          <a:p>
            <a:pPr marL="285750" indent="-285750">
              <a:lnSpc>
                <a:spcPct val="150000"/>
              </a:lnSpc>
              <a:spcBef>
                <a:spcPts val="1800"/>
              </a:spcBef>
              <a:buSzPct val="100000"/>
              <a:buFont typeface="Wingdings" panose="05000000000000000000" pitchFamily="2" charset="2"/>
              <a:buChar char="p"/>
            </a:pPr>
            <a:r>
              <a:rPr lang="zh-CN" altLang="en-US" sz="2000" b="1" dirty="0"/>
              <a:t>追缴黑名单撤销：</a:t>
            </a:r>
            <a:r>
              <a:rPr lang="zh-CN" altLang="en-US" sz="2000" dirty="0"/>
              <a:t>当相关参与方发现</a:t>
            </a:r>
            <a:r>
              <a:rPr lang="zh-CN" altLang="en-US" sz="2000" u="sng" dirty="0">
                <a:solidFill>
                  <a:srgbClr val="FF0000"/>
                </a:solidFill>
              </a:rPr>
              <a:t>追缴黑名单车牌信息错误、被套牌车、证据无效或不足等情况时</a:t>
            </a:r>
            <a:r>
              <a:rPr lang="zh-CN" altLang="en-US" sz="2000" dirty="0"/>
              <a:t>，可通过部级</a:t>
            </a:r>
            <a:r>
              <a:rPr lang="zh-CN" altLang="en-US" sz="2000" b="1" dirty="0">
                <a:solidFill>
                  <a:srgbClr val="FF0000"/>
                </a:solidFill>
              </a:rPr>
              <a:t>系统提交撤销申请</a:t>
            </a:r>
            <a:r>
              <a:rPr lang="zh-CN" altLang="en-US" sz="2000" dirty="0"/>
              <a:t>，</a:t>
            </a:r>
            <a:r>
              <a:rPr lang="zh-CN" altLang="en-US" sz="2000" b="1" dirty="0">
                <a:solidFill>
                  <a:srgbClr val="FF0000"/>
                </a:solidFill>
              </a:rPr>
              <a:t>并提供相关证据资料</a:t>
            </a:r>
            <a:r>
              <a:rPr lang="zh-CN" altLang="en-US" sz="2000" dirty="0"/>
              <a:t>，追缴黑名单信息录入省级稽核管理单位应在</a:t>
            </a:r>
            <a:r>
              <a:rPr lang="en-US" altLang="zh-CN" sz="2000" dirty="0"/>
              <a:t>1</a:t>
            </a:r>
            <a:r>
              <a:rPr lang="zh-CN" altLang="en-US" sz="2000" dirty="0"/>
              <a:t>个工作日内完成信息核实，若核实追缴黑名单车辆信息存在问题，系统自动撤销并更新相关信息。</a:t>
            </a:r>
          </a:p>
        </p:txBody>
      </p:sp>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14001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3313" y="1054286"/>
            <a:ext cx="4405373" cy="461665"/>
          </a:xfrm>
          <a:prstGeom prst="rect">
            <a:avLst/>
          </a:prstGeom>
        </p:spPr>
        <p:txBody>
          <a:bodyPr wrap="none">
            <a:spAutoFit/>
          </a:bodyPr>
          <a:lstStyle/>
          <a:p>
            <a:r>
              <a:rPr lang="en-US" altLang="zh-CN" sz="2400" b="1" dirty="0" smtClean="0">
                <a:solidFill>
                  <a:srgbClr val="002060"/>
                </a:solidFill>
                <a:latin typeface="+mn-ea"/>
              </a:rPr>
              <a:t>1.3.5 </a:t>
            </a:r>
            <a:r>
              <a:rPr lang="zh-CN" altLang="en-US" sz="2400" b="1" dirty="0">
                <a:solidFill>
                  <a:srgbClr val="002060"/>
                </a:solidFill>
                <a:latin typeface="+mn-ea"/>
              </a:rPr>
              <a:t>追缴黑名单车辆处理方式</a:t>
            </a:r>
            <a:endParaRPr lang="zh-CN" altLang="en-US" sz="2400" dirty="0">
              <a:solidFill>
                <a:srgbClr val="002060"/>
              </a:solidFill>
            </a:endParaRPr>
          </a:p>
        </p:txBody>
      </p:sp>
      <p:sp>
        <p:nvSpPr>
          <p:cNvPr id="5"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405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0718" y="1683834"/>
            <a:ext cx="10850563" cy="5045376"/>
            <a:chOff x="669925" y="1232074"/>
            <a:chExt cx="10850563" cy="5045376"/>
          </a:xfrm>
        </p:grpSpPr>
        <p:grpSp>
          <p:nvGrpSpPr>
            <p:cNvPr id="8" name="iŝḻiḋé"/>
            <p:cNvGrpSpPr/>
            <p:nvPr/>
          </p:nvGrpSpPr>
          <p:grpSpPr>
            <a:xfrm>
              <a:off x="4389592" y="1757363"/>
              <a:ext cx="3461727" cy="3762374"/>
              <a:chOff x="4213224" y="1176338"/>
              <a:chExt cx="3838576" cy="4171950"/>
            </a:xfrm>
            <a:solidFill>
              <a:schemeClr val="bg1">
                <a:lumMod val="95000"/>
              </a:schemeClr>
            </a:solidFill>
          </p:grpSpPr>
          <p:sp>
            <p:nvSpPr>
              <p:cNvPr id="44" name="îslíḋê"/>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45" name="îs1ídè"/>
              <p:cNvSpPr/>
              <p:nvPr/>
            </p:nvSpPr>
            <p:spPr>
              <a:xfrm rot="16200000">
                <a:off x="5028161" y="1691234"/>
                <a:ext cx="1619250" cy="589457"/>
              </a:xfrm>
              <a:prstGeom prst="triangl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a:p>
            </p:txBody>
          </p:sp>
        </p:grpSp>
        <p:grpSp>
          <p:nvGrpSpPr>
            <p:cNvPr id="9" name="ísľíḋê"/>
            <p:cNvGrpSpPr/>
            <p:nvPr/>
          </p:nvGrpSpPr>
          <p:grpSpPr>
            <a:xfrm>
              <a:off x="4168103" y="2501662"/>
              <a:ext cx="3132963" cy="1287211"/>
              <a:chOff x="4168103" y="2130188"/>
              <a:chExt cx="3132963" cy="1287211"/>
            </a:xfrm>
          </p:grpSpPr>
          <p:sp>
            <p:nvSpPr>
              <p:cNvPr id="42" name="ï$lîḓe"/>
              <p:cNvSpPr/>
              <p:nvPr/>
            </p:nvSpPr>
            <p:spPr>
              <a:xfrm>
                <a:off x="4168103" y="2130188"/>
                <a:ext cx="3132963" cy="1287211"/>
              </a:xfrm>
              <a:prstGeom prst="roundRect">
                <a:avLst/>
              </a:prstGeom>
              <a:solidFill>
                <a:schemeClr val="bg1">
                  <a:lumMod val="75000"/>
                </a:schemeClr>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43" name="ïṥḻïdê"/>
              <p:cNvSpPr/>
              <p:nvPr/>
            </p:nvSpPr>
            <p:spPr>
              <a:xfrm>
                <a:off x="4248275" y="2210360"/>
                <a:ext cx="2924464"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zh-CN" altLang="en-US" sz="2400" b="1" i="1" dirty="0">
                    <a:solidFill>
                      <a:schemeClr val="tx1"/>
                    </a:solidFill>
                  </a:rPr>
                  <a:t>处理方式</a:t>
                </a:r>
                <a:endParaRPr sz="2400" b="1" i="1" dirty="0">
                  <a:solidFill>
                    <a:schemeClr val="tx1"/>
                  </a:solidFill>
                </a:endParaRPr>
              </a:p>
            </p:txBody>
          </p:sp>
        </p:grpSp>
        <p:cxnSp>
          <p:nvCxnSpPr>
            <p:cNvPr id="10" name="直接连接符 9"/>
            <p:cNvCxnSpPr/>
            <p:nvPr/>
          </p:nvCxnSpPr>
          <p:spPr>
            <a:xfrm flipH="1">
              <a:off x="669925" y="5519737"/>
              <a:ext cx="54505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20458" y="2058008"/>
              <a:ext cx="540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îṥḷiďé"/>
            <p:cNvGrpSpPr/>
            <p:nvPr/>
          </p:nvGrpSpPr>
          <p:grpSpPr>
            <a:xfrm>
              <a:off x="669926" y="1232074"/>
              <a:ext cx="2962527" cy="1188208"/>
              <a:chOff x="669926" y="1861752"/>
              <a:chExt cx="2962527" cy="1188208"/>
            </a:xfrm>
          </p:grpSpPr>
          <p:cxnSp>
            <p:nvCxnSpPr>
              <p:cNvPr id="38" name="直接连接符 37"/>
              <p:cNvCxnSpPr/>
              <p:nvPr/>
            </p:nvCxnSpPr>
            <p:spPr>
              <a:xfrm flipH="1">
                <a:off x="669926" y="2254264"/>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9" name="iśḷîďe"/>
              <p:cNvSpPr txBox="1"/>
              <p:nvPr/>
            </p:nvSpPr>
            <p:spPr>
              <a:xfrm>
                <a:off x="671513" y="1861752"/>
                <a:ext cx="2909887" cy="392512"/>
              </a:xfrm>
              <a:prstGeom prst="rect">
                <a:avLst/>
              </a:prstGeom>
              <a:noFill/>
              <a:ln>
                <a:noFill/>
              </a:ln>
            </p:spPr>
            <p:txBody>
              <a:bodyPr wrap="none" lIns="91440" tIns="45720" rIns="91440" bIns="45720" anchor="ctr" anchorCtr="0">
                <a:normAutofit lnSpcReduction="10000"/>
              </a:bodyPr>
              <a:lstStyle/>
              <a:p>
                <a:pPr>
                  <a:buSzPct val="25000"/>
                </a:pPr>
                <a:r>
                  <a:rPr lang="zh-CN" altLang="en-US" sz="2000" b="1" dirty="0"/>
                  <a:t>收费车道限制通行</a:t>
                </a:r>
                <a:endParaRPr lang="de-DE" sz="2000" b="1" dirty="0"/>
              </a:p>
            </p:txBody>
          </p:sp>
          <p:sp>
            <p:nvSpPr>
              <p:cNvPr id="40" name="íṩľiḑê"/>
              <p:cNvSpPr txBox="1"/>
              <p:nvPr/>
            </p:nvSpPr>
            <p:spPr>
              <a:xfrm>
                <a:off x="671513" y="2254263"/>
                <a:ext cx="2909887" cy="795697"/>
              </a:xfrm>
              <a:prstGeom prst="rect">
                <a:avLst/>
              </a:prstGeom>
              <a:noFill/>
              <a:ln>
                <a:noFill/>
              </a:ln>
            </p:spPr>
            <p:txBody>
              <a:bodyPr lIns="91440" tIns="45720" rIns="91440" bIns="45720" anchor="t" anchorCtr="0">
                <a:normAutofit lnSpcReduction="10000"/>
              </a:bodyPr>
              <a:lstStyle/>
              <a:p>
                <a:pPr>
                  <a:lnSpc>
                    <a:spcPct val="150000"/>
                  </a:lnSpc>
                  <a:buSzPct val="25000"/>
                </a:pPr>
                <a:r>
                  <a:rPr lang="zh-CN" altLang="en-US" sz="1600" dirty="0"/>
                  <a:t>收费车道现场限制通行，查询、核实追缴通行费</a:t>
                </a:r>
                <a:endParaRPr lang="de-DE" sz="1600" dirty="0"/>
              </a:p>
            </p:txBody>
          </p:sp>
          <p:sp>
            <p:nvSpPr>
              <p:cNvPr id="41" name="íŝ1ïďê" title="WSpneox6o6"/>
              <p:cNvSpPr/>
              <p:nvPr/>
            </p:nvSpPr>
            <p:spPr bwMode="auto">
              <a:xfrm>
                <a:off x="3317453" y="1880043"/>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1"/>
              </a:solidFill>
              <a:ln>
                <a:noFill/>
              </a:ln>
            </p:spPr>
            <p:txBody>
              <a:bodyPr anchor="ctr">
                <a:normAutofit lnSpcReduction="10000"/>
              </a:bodyPr>
              <a:lstStyle/>
              <a:p>
                <a:pPr algn="ctr"/>
                <a:endParaRPr/>
              </a:p>
            </p:txBody>
          </p:sp>
        </p:grpSp>
        <p:grpSp>
          <p:nvGrpSpPr>
            <p:cNvPr id="13" name="ï$1ïdê"/>
            <p:cNvGrpSpPr/>
            <p:nvPr/>
          </p:nvGrpSpPr>
          <p:grpSpPr>
            <a:xfrm>
              <a:off x="669926" y="2718625"/>
              <a:ext cx="3400509" cy="1207712"/>
              <a:chOff x="669926" y="1861752"/>
              <a:chExt cx="3400509" cy="1207712"/>
            </a:xfrm>
          </p:grpSpPr>
          <p:cxnSp>
            <p:nvCxnSpPr>
              <p:cNvPr id="34" name="直接连接符 33"/>
              <p:cNvCxnSpPr/>
              <p:nvPr/>
            </p:nvCxnSpPr>
            <p:spPr>
              <a:xfrm flipH="1">
                <a:off x="669926" y="2254264"/>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5" name="îṡľïḍé"/>
              <p:cNvSpPr txBox="1"/>
              <p:nvPr/>
            </p:nvSpPr>
            <p:spPr>
              <a:xfrm>
                <a:off x="671513" y="1861752"/>
                <a:ext cx="2909887" cy="392512"/>
              </a:xfrm>
              <a:prstGeom prst="rect">
                <a:avLst/>
              </a:prstGeom>
              <a:noFill/>
              <a:ln>
                <a:noFill/>
              </a:ln>
            </p:spPr>
            <p:txBody>
              <a:bodyPr wrap="none" lIns="91440" tIns="45720" rIns="91440" bIns="45720" anchor="ctr" anchorCtr="0">
                <a:normAutofit lnSpcReduction="10000"/>
              </a:bodyPr>
              <a:lstStyle/>
              <a:p>
                <a:pPr>
                  <a:buSzPct val="25000"/>
                </a:pPr>
                <a:r>
                  <a:rPr lang="zh-CN" altLang="en-US" sz="2000" b="1" dirty="0"/>
                  <a:t>律师函或告知书处理</a:t>
                </a:r>
                <a:endParaRPr lang="de-DE" sz="2000" b="1" dirty="0"/>
              </a:p>
            </p:txBody>
          </p:sp>
          <p:sp>
            <p:nvSpPr>
              <p:cNvPr id="36" name="îşľïḑê"/>
              <p:cNvSpPr txBox="1"/>
              <p:nvPr/>
            </p:nvSpPr>
            <p:spPr>
              <a:xfrm>
                <a:off x="671513" y="2254263"/>
                <a:ext cx="3398922" cy="815201"/>
              </a:xfrm>
              <a:prstGeom prst="rect">
                <a:avLst/>
              </a:prstGeom>
              <a:noFill/>
              <a:ln>
                <a:noFill/>
              </a:ln>
            </p:spPr>
            <p:txBody>
              <a:bodyPr lIns="91440" tIns="45720" rIns="91440" bIns="45720" anchor="t" anchorCtr="0">
                <a:noAutofit/>
              </a:bodyPr>
              <a:lstStyle>
                <a:defPPr>
                  <a:defRPr lang="zh-CN"/>
                </a:defPPr>
                <a:lvl1pPr>
                  <a:lnSpc>
                    <a:spcPct val="150000"/>
                  </a:lnSpc>
                  <a:buSzPct val="25000"/>
                  <a:defRPr sz="1600"/>
                </a:lvl1pPr>
              </a:lstStyle>
              <a:p>
                <a:r>
                  <a:rPr lang="zh-CN" altLang="zh-CN" dirty="0"/>
                  <a:t>证据确凿却拘不补费的，可通过律师函或告知书等方式执行处理</a:t>
                </a:r>
                <a:endParaRPr lang="de-DE" dirty="0"/>
              </a:p>
            </p:txBody>
          </p:sp>
          <p:sp>
            <p:nvSpPr>
              <p:cNvPr id="37" name="îŝ1íḋe" title="WSpneox6o6"/>
              <p:cNvSpPr/>
              <p:nvPr/>
            </p:nvSpPr>
            <p:spPr bwMode="auto">
              <a:xfrm>
                <a:off x="3317453" y="1880043"/>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1"/>
              </a:solidFill>
              <a:ln>
                <a:noFill/>
              </a:ln>
            </p:spPr>
            <p:txBody>
              <a:bodyPr anchor="ctr">
                <a:normAutofit lnSpcReduction="10000"/>
              </a:bodyPr>
              <a:lstStyle/>
              <a:p>
                <a:pPr algn="ctr"/>
                <a:endParaRPr/>
              </a:p>
            </p:txBody>
          </p:sp>
        </p:grpSp>
        <p:grpSp>
          <p:nvGrpSpPr>
            <p:cNvPr id="14" name="íSliḓê"/>
            <p:cNvGrpSpPr/>
            <p:nvPr/>
          </p:nvGrpSpPr>
          <p:grpSpPr>
            <a:xfrm>
              <a:off x="669926" y="4205177"/>
              <a:ext cx="5189168" cy="1260630"/>
              <a:chOff x="669926" y="1861752"/>
              <a:chExt cx="5189168" cy="1260630"/>
            </a:xfrm>
          </p:grpSpPr>
          <p:cxnSp>
            <p:nvCxnSpPr>
              <p:cNvPr id="30" name="直接连接符 29"/>
              <p:cNvCxnSpPr/>
              <p:nvPr/>
            </p:nvCxnSpPr>
            <p:spPr>
              <a:xfrm flipH="1">
                <a:off x="669926" y="2254264"/>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 name="iSliďé"/>
              <p:cNvSpPr txBox="1"/>
              <p:nvPr/>
            </p:nvSpPr>
            <p:spPr>
              <a:xfrm>
                <a:off x="671513" y="1861752"/>
                <a:ext cx="2909887" cy="392512"/>
              </a:xfrm>
              <a:prstGeom prst="rect">
                <a:avLst/>
              </a:prstGeom>
              <a:noFill/>
              <a:ln>
                <a:noFill/>
              </a:ln>
            </p:spPr>
            <p:txBody>
              <a:bodyPr wrap="none" lIns="91440" tIns="45720" rIns="91440" bIns="45720" anchor="ctr" anchorCtr="0">
                <a:normAutofit lnSpcReduction="10000"/>
              </a:bodyPr>
              <a:lstStyle/>
              <a:p>
                <a:pPr>
                  <a:buSzPct val="25000"/>
                </a:pPr>
                <a:r>
                  <a:rPr lang="zh-CN" altLang="en-US" sz="2000" b="1" dirty="0"/>
                  <a:t>移交相关部门处理</a:t>
                </a:r>
                <a:endParaRPr lang="de-DE" sz="2000" b="1" dirty="0"/>
              </a:p>
            </p:txBody>
          </p:sp>
          <p:sp>
            <p:nvSpPr>
              <p:cNvPr id="32" name="ïŝḷiḋe"/>
              <p:cNvSpPr txBox="1"/>
              <p:nvPr/>
            </p:nvSpPr>
            <p:spPr>
              <a:xfrm>
                <a:off x="671513" y="2254264"/>
                <a:ext cx="5187581" cy="868118"/>
              </a:xfrm>
              <a:prstGeom prst="rect">
                <a:avLst/>
              </a:prstGeom>
              <a:noFill/>
              <a:ln>
                <a:noFill/>
              </a:ln>
            </p:spPr>
            <p:txBody>
              <a:bodyPr lIns="91440" tIns="45720" rIns="91440" bIns="45720" anchor="t" anchorCtr="0">
                <a:noAutofit/>
              </a:bodyPr>
              <a:lstStyle>
                <a:defPPr>
                  <a:defRPr lang="zh-CN"/>
                </a:defPPr>
                <a:lvl1pPr>
                  <a:lnSpc>
                    <a:spcPct val="150000"/>
                  </a:lnSpc>
                  <a:buSzPct val="25000"/>
                  <a:defRPr sz="1600"/>
                </a:lvl1pPr>
              </a:lstStyle>
              <a:p>
                <a:r>
                  <a:rPr lang="zh-CN" altLang="zh-CN" dirty="0"/>
                  <a:t>超限、违反《道路交通安全法》、逃费金额达到立案标准等行为的，追缴通行费后可联合相关部门</a:t>
                </a:r>
                <a:r>
                  <a:rPr lang="zh-CN" altLang="en-US" dirty="0"/>
                  <a:t>对应处理</a:t>
                </a:r>
                <a:endParaRPr lang="de-DE" dirty="0"/>
              </a:p>
            </p:txBody>
          </p:sp>
          <p:sp>
            <p:nvSpPr>
              <p:cNvPr id="33" name="i$ļiḍé" title="WSpneox6o6"/>
              <p:cNvSpPr/>
              <p:nvPr/>
            </p:nvSpPr>
            <p:spPr bwMode="auto">
              <a:xfrm>
                <a:off x="3317453" y="1880043"/>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accent1"/>
              </a:solidFill>
              <a:ln>
                <a:noFill/>
              </a:ln>
            </p:spPr>
            <p:txBody>
              <a:bodyPr anchor="ctr">
                <a:normAutofit lnSpcReduction="10000"/>
              </a:bodyPr>
              <a:lstStyle/>
              <a:p>
                <a:pPr algn="ctr"/>
                <a:endParaRPr/>
              </a:p>
            </p:txBody>
          </p:sp>
        </p:grpSp>
        <p:grpSp>
          <p:nvGrpSpPr>
            <p:cNvPr id="15" name="ïṥ1íḋè"/>
            <p:cNvGrpSpPr/>
            <p:nvPr/>
          </p:nvGrpSpPr>
          <p:grpSpPr>
            <a:xfrm>
              <a:off x="7980931" y="2306159"/>
              <a:ext cx="3537969" cy="1179200"/>
              <a:chOff x="7931466" y="1861752"/>
              <a:chExt cx="3537969" cy="1179200"/>
            </a:xfrm>
          </p:grpSpPr>
          <p:cxnSp>
            <p:nvCxnSpPr>
              <p:cNvPr id="26" name="直接连接符 25"/>
              <p:cNvCxnSpPr/>
              <p:nvPr/>
            </p:nvCxnSpPr>
            <p:spPr>
              <a:xfrm flipH="1">
                <a:off x="8557961" y="2254264"/>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7" name="ísḷidê"/>
              <p:cNvSpPr txBox="1"/>
              <p:nvPr/>
            </p:nvSpPr>
            <p:spPr>
              <a:xfrm>
                <a:off x="8559548" y="1861752"/>
                <a:ext cx="2909887" cy="392512"/>
              </a:xfrm>
              <a:prstGeom prst="rect">
                <a:avLst/>
              </a:prstGeom>
              <a:noFill/>
              <a:ln>
                <a:noFill/>
              </a:ln>
            </p:spPr>
            <p:txBody>
              <a:bodyPr wrap="none" lIns="91440" tIns="45720" rIns="91440" bIns="45720" anchor="ctr" anchorCtr="0">
                <a:normAutofit lnSpcReduction="10000"/>
              </a:bodyPr>
              <a:lstStyle/>
              <a:p>
                <a:pPr algn="r">
                  <a:buSzPct val="25000"/>
                </a:pPr>
                <a:r>
                  <a:rPr lang="zh-CN" altLang="en-US" sz="2000" b="1" dirty="0"/>
                  <a:t>诉讼处理</a:t>
                </a:r>
                <a:endParaRPr lang="de-DE" sz="2000" b="1" dirty="0"/>
              </a:p>
            </p:txBody>
          </p:sp>
          <p:sp>
            <p:nvSpPr>
              <p:cNvPr id="28" name="îśḻîḍê"/>
              <p:cNvSpPr txBox="1"/>
              <p:nvPr/>
            </p:nvSpPr>
            <p:spPr>
              <a:xfrm>
                <a:off x="7931466" y="2254264"/>
                <a:ext cx="3537969" cy="786688"/>
              </a:xfrm>
              <a:prstGeom prst="rect">
                <a:avLst/>
              </a:prstGeom>
              <a:noFill/>
              <a:ln>
                <a:noFill/>
              </a:ln>
            </p:spPr>
            <p:txBody>
              <a:bodyPr lIns="91440" tIns="45720" rIns="91440" bIns="45720" anchor="t" anchorCtr="0">
                <a:noAutofit/>
              </a:bodyPr>
              <a:lstStyle>
                <a:defPPr>
                  <a:defRPr lang="zh-CN"/>
                </a:defPPr>
                <a:lvl1pPr>
                  <a:lnSpc>
                    <a:spcPct val="150000"/>
                  </a:lnSpc>
                  <a:buSzPct val="25000"/>
                  <a:defRPr sz="1600"/>
                </a:lvl1pPr>
              </a:lstStyle>
              <a:p>
                <a:r>
                  <a:rPr lang="zh-CN" altLang="zh-CN" dirty="0"/>
                  <a:t>发律师函或告知书追缴无效</a:t>
                </a:r>
                <a:r>
                  <a:rPr lang="zh-CN" altLang="en-US" dirty="0"/>
                  <a:t>的</a:t>
                </a:r>
                <a:r>
                  <a:rPr lang="zh-CN" altLang="zh-CN" dirty="0"/>
                  <a:t>，对符合起诉条件的可通过司法程序追缴</a:t>
                </a:r>
                <a:endParaRPr lang="de-DE" dirty="0"/>
              </a:p>
            </p:txBody>
          </p:sp>
          <p:sp>
            <p:nvSpPr>
              <p:cNvPr id="29" name="ïṧľiḓê" title="WSpneox6o6"/>
              <p:cNvSpPr/>
              <p:nvPr/>
            </p:nvSpPr>
            <p:spPr bwMode="auto">
              <a:xfrm>
                <a:off x="8502011" y="1880043"/>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bg1">
                  <a:lumMod val="65000"/>
                </a:schemeClr>
              </a:solidFill>
              <a:ln>
                <a:noFill/>
              </a:ln>
            </p:spPr>
            <p:txBody>
              <a:bodyPr anchor="ctr">
                <a:normAutofit lnSpcReduction="10000"/>
              </a:bodyPr>
              <a:lstStyle/>
              <a:p>
                <a:pPr algn="r"/>
                <a:endParaRPr/>
              </a:p>
            </p:txBody>
          </p:sp>
        </p:grpSp>
        <p:grpSp>
          <p:nvGrpSpPr>
            <p:cNvPr id="16" name="isḷíďè"/>
            <p:cNvGrpSpPr/>
            <p:nvPr/>
          </p:nvGrpSpPr>
          <p:grpSpPr>
            <a:xfrm>
              <a:off x="7494711" y="3717764"/>
              <a:ext cx="4024189" cy="1179200"/>
              <a:chOff x="7445246" y="3130746"/>
              <a:chExt cx="4024189" cy="1179200"/>
            </a:xfrm>
          </p:grpSpPr>
          <p:cxnSp>
            <p:nvCxnSpPr>
              <p:cNvPr id="22" name="直接连接符 21"/>
              <p:cNvCxnSpPr/>
              <p:nvPr/>
            </p:nvCxnSpPr>
            <p:spPr>
              <a:xfrm flipH="1">
                <a:off x="8557961" y="3523258"/>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3" name="îṩľïdé"/>
              <p:cNvSpPr txBox="1"/>
              <p:nvPr/>
            </p:nvSpPr>
            <p:spPr>
              <a:xfrm>
                <a:off x="8559548" y="3130746"/>
                <a:ext cx="2909887" cy="392512"/>
              </a:xfrm>
              <a:prstGeom prst="rect">
                <a:avLst/>
              </a:prstGeom>
              <a:noFill/>
              <a:ln>
                <a:noFill/>
              </a:ln>
            </p:spPr>
            <p:txBody>
              <a:bodyPr wrap="none" lIns="91440" tIns="45720" rIns="91440" bIns="45720" anchor="ctr" anchorCtr="0">
                <a:normAutofit lnSpcReduction="10000"/>
              </a:bodyPr>
              <a:lstStyle/>
              <a:p>
                <a:pPr algn="r">
                  <a:buSzPct val="25000"/>
                </a:pPr>
                <a:r>
                  <a:rPr lang="zh-CN" altLang="en-US" sz="2000" b="1" dirty="0"/>
                  <a:t>专项行动处理</a:t>
                </a:r>
                <a:endParaRPr lang="de-DE" sz="2000" b="1" dirty="0"/>
              </a:p>
            </p:txBody>
          </p:sp>
          <p:sp>
            <p:nvSpPr>
              <p:cNvPr id="24" name="ïṩļíďè"/>
              <p:cNvSpPr txBox="1"/>
              <p:nvPr/>
            </p:nvSpPr>
            <p:spPr>
              <a:xfrm>
                <a:off x="7445246" y="3523258"/>
                <a:ext cx="4024189" cy="786688"/>
              </a:xfrm>
              <a:prstGeom prst="rect">
                <a:avLst/>
              </a:prstGeom>
              <a:noFill/>
              <a:ln>
                <a:noFill/>
              </a:ln>
            </p:spPr>
            <p:txBody>
              <a:bodyPr lIns="91440" tIns="45720" rIns="91440" bIns="45720" anchor="t" anchorCtr="0">
                <a:noAutofit/>
              </a:bodyPr>
              <a:lstStyle>
                <a:defPPr>
                  <a:defRPr lang="zh-CN"/>
                </a:defPPr>
                <a:lvl1pPr>
                  <a:lnSpc>
                    <a:spcPct val="150000"/>
                  </a:lnSpc>
                  <a:buSzPct val="25000"/>
                  <a:defRPr sz="1600"/>
                </a:lvl1pPr>
              </a:lstStyle>
              <a:p>
                <a:r>
                  <a:rPr lang="zh-CN" altLang="zh-CN" dirty="0"/>
                  <a:t>对相对集中、问题突出的领域、区域或用户群体进行分析，牵头组织专项治理行动。</a:t>
                </a:r>
                <a:endParaRPr lang="de-DE" dirty="0"/>
              </a:p>
            </p:txBody>
          </p:sp>
          <p:sp>
            <p:nvSpPr>
              <p:cNvPr id="25" name="íṣlíde" title="WSpneox6o6"/>
              <p:cNvSpPr/>
              <p:nvPr/>
            </p:nvSpPr>
            <p:spPr bwMode="auto">
              <a:xfrm>
                <a:off x="8502011" y="3149037"/>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bg1">
                  <a:lumMod val="65000"/>
                </a:schemeClr>
              </a:solidFill>
              <a:ln>
                <a:noFill/>
              </a:ln>
            </p:spPr>
            <p:txBody>
              <a:bodyPr anchor="ctr">
                <a:normAutofit lnSpcReduction="10000"/>
              </a:bodyPr>
              <a:lstStyle/>
              <a:p>
                <a:pPr algn="r"/>
                <a:endParaRPr/>
              </a:p>
            </p:txBody>
          </p:sp>
        </p:grpSp>
        <p:grpSp>
          <p:nvGrpSpPr>
            <p:cNvPr id="17" name="íṡ1îḋê"/>
            <p:cNvGrpSpPr/>
            <p:nvPr/>
          </p:nvGrpSpPr>
          <p:grpSpPr>
            <a:xfrm>
              <a:off x="6760615" y="5129370"/>
              <a:ext cx="4758285" cy="1148080"/>
              <a:chOff x="6711150" y="4399739"/>
              <a:chExt cx="4758285" cy="1148080"/>
            </a:xfrm>
          </p:grpSpPr>
          <p:cxnSp>
            <p:nvCxnSpPr>
              <p:cNvPr id="18" name="直接连接符 17"/>
              <p:cNvCxnSpPr/>
              <p:nvPr/>
            </p:nvCxnSpPr>
            <p:spPr>
              <a:xfrm flipH="1">
                <a:off x="8557961" y="4792251"/>
                <a:ext cx="291147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9" name="iş1íḍé"/>
              <p:cNvSpPr txBox="1"/>
              <p:nvPr/>
            </p:nvSpPr>
            <p:spPr>
              <a:xfrm>
                <a:off x="8559548" y="4399739"/>
                <a:ext cx="2909887" cy="392512"/>
              </a:xfrm>
              <a:prstGeom prst="rect">
                <a:avLst/>
              </a:prstGeom>
              <a:noFill/>
              <a:ln>
                <a:noFill/>
              </a:ln>
            </p:spPr>
            <p:txBody>
              <a:bodyPr wrap="none" lIns="91440" tIns="45720" rIns="91440" bIns="45720" anchor="ctr" anchorCtr="0">
                <a:normAutofit lnSpcReduction="10000"/>
              </a:bodyPr>
              <a:lstStyle/>
              <a:p>
                <a:pPr algn="r">
                  <a:buSzPct val="25000"/>
                </a:pPr>
                <a:r>
                  <a:rPr lang="zh-CN" altLang="en-US" sz="2000" b="1" dirty="0"/>
                  <a:t>追缴黑名单信息查询处理</a:t>
                </a:r>
                <a:endParaRPr lang="de-DE" sz="2000" b="1" dirty="0"/>
              </a:p>
            </p:txBody>
          </p:sp>
          <p:sp>
            <p:nvSpPr>
              <p:cNvPr id="20" name="îśľïḋè"/>
              <p:cNvSpPr txBox="1"/>
              <p:nvPr/>
            </p:nvSpPr>
            <p:spPr>
              <a:xfrm>
                <a:off x="6711150" y="4792250"/>
                <a:ext cx="4758285" cy="755569"/>
              </a:xfrm>
              <a:prstGeom prst="rect">
                <a:avLst/>
              </a:prstGeom>
              <a:noFill/>
              <a:ln>
                <a:noFill/>
              </a:ln>
            </p:spPr>
            <p:txBody>
              <a:bodyPr lIns="91440" tIns="45720" rIns="91440" bIns="45720" anchor="t" anchorCtr="0">
                <a:noAutofit/>
              </a:bodyPr>
              <a:lstStyle>
                <a:defPPr>
                  <a:defRPr lang="zh-CN"/>
                </a:defPPr>
                <a:lvl1pPr>
                  <a:lnSpc>
                    <a:spcPct val="150000"/>
                  </a:lnSpc>
                  <a:buSzPct val="25000"/>
                  <a:defRPr sz="1600"/>
                </a:lvl1pPr>
              </a:lstStyle>
              <a:p>
                <a:r>
                  <a:rPr lang="zh-CN" altLang="en-US" dirty="0"/>
                  <a:t>各参与方</a:t>
                </a:r>
                <a:r>
                  <a:rPr lang="zh-CN" altLang="zh-CN" dirty="0"/>
                  <a:t>均可通过车牌号查询全网黑名单信息，查询时应严格做好操作记录</a:t>
                </a:r>
                <a:endParaRPr lang="de-DE" dirty="0"/>
              </a:p>
            </p:txBody>
          </p:sp>
          <p:sp>
            <p:nvSpPr>
              <p:cNvPr id="21" name="îşľïḑê" title="WSpneox6o6"/>
              <p:cNvSpPr/>
              <p:nvPr/>
            </p:nvSpPr>
            <p:spPr bwMode="auto">
              <a:xfrm>
                <a:off x="8121011" y="4418030"/>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bg1">
                  <a:lumMod val="65000"/>
                </a:schemeClr>
              </a:solidFill>
              <a:ln>
                <a:noFill/>
              </a:ln>
            </p:spPr>
            <p:txBody>
              <a:bodyPr anchor="ctr">
                <a:normAutofit lnSpcReduction="10000"/>
              </a:bodyPr>
              <a:lstStyle/>
              <a:p>
                <a:pPr algn="r"/>
                <a:endParaRPr/>
              </a:p>
            </p:txBody>
          </p:sp>
        </p:grpSp>
      </p:grpSp>
      <p:sp>
        <p:nvSpPr>
          <p:cNvPr id="46" name="ísḷidê"/>
          <p:cNvSpPr txBox="1"/>
          <p:nvPr/>
        </p:nvSpPr>
        <p:spPr>
          <a:xfrm>
            <a:off x="8820504" y="2104137"/>
            <a:ext cx="2909887" cy="392512"/>
          </a:xfrm>
          <a:prstGeom prst="rect">
            <a:avLst/>
          </a:prstGeom>
          <a:noFill/>
          <a:ln>
            <a:noFill/>
          </a:ln>
        </p:spPr>
        <p:txBody>
          <a:bodyPr wrap="none" lIns="91440" tIns="45720" rIns="91440" bIns="45720" anchor="ctr" anchorCtr="0">
            <a:normAutofit lnSpcReduction="10000"/>
          </a:bodyPr>
          <a:lstStyle/>
          <a:p>
            <a:pPr algn="r">
              <a:buSzPct val="25000"/>
            </a:pPr>
            <a:r>
              <a:rPr lang="zh-CN" altLang="en-US" sz="2000" b="1" dirty="0"/>
              <a:t>异议处理（用户异议处理）</a:t>
            </a:r>
            <a:endParaRPr lang="de-DE" sz="2000" b="1" dirty="0"/>
          </a:p>
        </p:txBody>
      </p:sp>
      <p:sp>
        <p:nvSpPr>
          <p:cNvPr id="47" name="ïṧľiḓê" title="WSpneox6o6"/>
          <p:cNvSpPr/>
          <p:nvPr/>
        </p:nvSpPr>
        <p:spPr bwMode="auto">
          <a:xfrm>
            <a:off x="7794575" y="2140868"/>
            <a:ext cx="315000" cy="361102"/>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chemeClr val="bg1">
              <a:lumMod val="65000"/>
            </a:schemeClr>
          </a:solidFill>
          <a:ln>
            <a:noFill/>
          </a:ln>
        </p:spPr>
        <p:txBody>
          <a:bodyPr anchor="ctr">
            <a:normAutofit lnSpcReduction="10000"/>
          </a:bodyPr>
          <a:lstStyle/>
          <a:p>
            <a:pPr algn="r"/>
            <a:endParaRPr/>
          </a:p>
        </p:txBody>
      </p:sp>
      <p:sp>
        <p:nvSpPr>
          <p:cNvPr id="4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14376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79346" y="2144907"/>
            <a:ext cx="645261" cy="2677656"/>
          </a:xfrm>
          <a:prstGeom prst="rect">
            <a:avLst/>
          </a:prstGeom>
        </p:spPr>
        <p:txBody>
          <a:bodyPr wrap="square">
            <a:spAutoFit/>
          </a:bodyPr>
          <a:lstStyle/>
          <a:p>
            <a:r>
              <a:rPr lang="zh-CN" altLang="en-US" sz="2400" b="1" dirty="0">
                <a:solidFill>
                  <a:srgbClr val="002060"/>
                </a:solidFill>
                <a:latin typeface="+mn-ea"/>
              </a:rPr>
              <a:t>追缴黑名单流程</a:t>
            </a:r>
            <a:endParaRPr lang="zh-CN" altLang="en-US" sz="2400" dirty="0">
              <a:solidFill>
                <a:srgbClr val="002060"/>
              </a:solidFill>
            </a:endParaRPr>
          </a:p>
        </p:txBody>
      </p:sp>
      <p:sp>
        <p:nvSpPr>
          <p:cNvPr id="5"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390" y="105873"/>
            <a:ext cx="7499610" cy="685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6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43778" y="1017879"/>
            <a:ext cx="3482043" cy="461665"/>
          </a:xfrm>
          <a:prstGeom prst="rect">
            <a:avLst/>
          </a:prstGeom>
        </p:spPr>
        <p:txBody>
          <a:bodyPr wrap="none">
            <a:spAutoFit/>
          </a:bodyPr>
          <a:lstStyle/>
          <a:p>
            <a:r>
              <a:rPr lang="en-US" altLang="zh-CN" sz="2400" b="1" dirty="0" smtClean="0">
                <a:solidFill>
                  <a:srgbClr val="002060"/>
                </a:solidFill>
                <a:latin typeface="+mn-ea"/>
              </a:rPr>
              <a:t>1.4.1 </a:t>
            </a:r>
            <a:r>
              <a:rPr lang="zh-CN" altLang="en-US" sz="2400" b="1" dirty="0">
                <a:solidFill>
                  <a:srgbClr val="002060"/>
                </a:solidFill>
                <a:latin typeface="+mn-ea"/>
              </a:rPr>
              <a:t>灰名单定义与模式</a:t>
            </a:r>
            <a:endParaRPr lang="zh-CN" altLang="en-US" sz="2400" dirty="0">
              <a:solidFill>
                <a:srgbClr val="002060"/>
              </a:solidFill>
            </a:endParaRPr>
          </a:p>
        </p:txBody>
      </p:sp>
      <p:sp>
        <p:nvSpPr>
          <p:cNvPr id="4" name="ïśḷîdê"/>
          <p:cNvSpPr txBox="1"/>
          <p:nvPr/>
        </p:nvSpPr>
        <p:spPr>
          <a:xfrm>
            <a:off x="681263" y="1615973"/>
            <a:ext cx="10560676" cy="1185064"/>
          </a:xfrm>
          <a:prstGeom prst="rect">
            <a:avLst/>
          </a:prstGeom>
          <a:noFill/>
          <a:ln w="3175">
            <a:solidFill>
              <a:schemeClr val="accent1"/>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Bef>
                <a:spcPts val="1200"/>
              </a:spcBef>
              <a:buSzPct val="100000"/>
              <a:buFont typeface="Wingdings" panose="05000000000000000000" pitchFamily="2" charset="2"/>
              <a:buChar char="p"/>
            </a:pPr>
            <a:r>
              <a:rPr lang="zh-CN" altLang="en-US" b="1" dirty="0"/>
              <a:t>灰名单</a:t>
            </a:r>
            <a:r>
              <a:rPr lang="zh-CN" altLang="en-US" dirty="0"/>
              <a:t>：是指存在逃费嫌疑、通行行为异常、需持续观察等情况的车辆。</a:t>
            </a:r>
          </a:p>
          <a:p>
            <a:pPr marL="285750" indent="-285750">
              <a:lnSpc>
                <a:spcPct val="150000"/>
              </a:lnSpc>
              <a:spcBef>
                <a:spcPts val="1200"/>
              </a:spcBef>
              <a:buSzPct val="100000"/>
              <a:buFont typeface="Wingdings" panose="05000000000000000000" pitchFamily="2" charset="2"/>
              <a:buChar char="p"/>
            </a:pPr>
            <a:r>
              <a:rPr lang="zh-CN" altLang="en-US" dirty="0"/>
              <a:t>灰名单采取</a:t>
            </a:r>
            <a:r>
              <a:rPr lang="zh-CN" altLang="en-US" b="1" dirty="0">
                <a:solidFill>
                  <a:srgbClr val="FF0000"/>
                </a:solidFill>
              </a:rPr>
              <a:t>部、省、路段三级管理模式</a:t>
            </a:r>
            <a:r>
              <a:rPr lang="zh-CN" altLang="en-US" dirty="0"/>
              <a:t>，各级负责本级单位灰名单管理工作。</a:t>
            </a:r>
          </a:p>
        </p:txBody>
      </p:sp>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1263" y="3423806"/>
            <a:ext cx="10560676" cy="3305392"/>
          </a:xfrm>
          <a:prstGeom prst="rect">
            <a:avLst/>
          </a:prstGeom>
          <a:ln>
            <a:solidFill>
              <a:schemeClr val="accent4"/>
            </a:solidFill>
          </a:ln>
        </p:spPr>
        <p:txBody>
          <a:bodyPr wrap="square">
            <a:spAutoFit/>
          </a:bodyPr>
          <a:lstStyle/>
          <a:p>
            <a:pPr marL="285750" indent="-285750">
              <a:lnSpc>
                <a:spcPct val="140000"/>
              </a:lnSpc>
              <a:spcBef>
                <a:spcPts val="1200"/>
              </a:spcBef>
              <a:buSzPct val="100000"/>
              <a:buFont typeface="Wingdings" panose="05000000000000000000" pitchFamily="2" charset="2"/>
              <a:buChar char="p"/>
            </a:pPr>
            <a:r>
              <a:rPr lang="zh-CN" altLang="en-US" dirty="0"/>
              <a:t>有逃费嫌疑但证据不足的车辆；</a:t>
            </a:r>
          </a:p>
          <a:p>
            <a:pPr marL="285750" indent="-285750">
              <a:lnSpc>
                <a:spcPct val="140000"/>
              </a:lnSpc>
              <a:spcBef>
                <a:spcPts val="1200"/>
              </a:spcBef>
              <a:buSzPct val="100000"/>
              <a:buFont typeface="Wingdings" panose="05000000000000000000" pitchFamily="2" charset="2"/>
              <a:buChar char="p"/>
            </a:pPr>
            <a:r>
              <a:rPr lang="zh-CN" altLang="en-US" dirty="0"/>
              <a:t>需要特殊提示相关信息辅助收费的车辆；</a:t>
            </a:r>
          </a:p>
          <a:p>
            <a:pPr marL="285750" indent="-285750">
              <a:lnSpc>
                <a:spcPct val="140000"/>
              </a:lnSpc>
              <a:spcBef>
                <a:spcPts val="1200"/>
              </a:spcBef>
              <a:buSzPct val="100000"/>
              <a:buFont typeface="Wingdings" panose="05000000000000000000" pitchFamily="2" charset="2"/>
              <a:buChar char="p"/>
            </a:pPr>
            <a:r>
              <a:rPr lang="zh-CN" altLang="en-US" dirty="0"/>
              <a:t>路网通行时存在多次异常事件或异常行为的车辆；</a:t>
            </a:r>
          </a:p>
          <a:p>
            <a:pPr marL="285750" indent="-285750">
              <a:lnSpc>
                <a:spcPct val="140000"/>
              </a:lnSpc>
              <a:spcBef>
                <a:spcPts val="1200"/>
              </a:spcBef>
              <a:buSzPct val="100000"/>
              <a:buFont typeface="Wingdings" panose="05000000000000000000" pitchFamily="2" charset="2"/>
              <a:buChar char="p"/>
            </a:pPr>
            <a:r>
              <a:rPr lang="zh-CN" altLang="en-US" dirty="0"/>
              <a:t>追缴黑名单车辆补交处理完毕一段时间观察期内的车辆；</a:t>
            </a:r>
          </a:p>
          <a:p>
            <a:pPr marL="285750" indent="-285750">
              <a:lnSpc>
                <a:spcPct val="140000"/>
              </a:lnSpc>
              <a:spcBef>
                <a:spcPts val="1200"/>
              </a:spcBef>
              <a:buSzPct val="100000"/>
              <a:buFont typeface="Wingdings" panose="05000000000000000000" pitchFamily="2" charset="2"/>
              <a:buChar char="p"/>
            </a:pPr>
            <a:r>
              <a:rPr lang="zh-CN" altLang="en-US" dirty="0"/>
              <a:t>现场发现并简易处理完毕的逃费车辆；</a:t>
            </a:r>
          </a:p>
          <a:p>
            <a:pPr marL="285750" indent="-285750">
              <a:lnSpc>
                <a:spcPct val="140000"/>
              </a:lnSpc>
              <a:spcBef>
                <a:spcPts val="1200"/>
              </a:spcBef>
              <a:buSzPct val="100000"/>
              <a:buFont typeface="Wingdings" panose="05000000000000000000" pitchFamily="2" charset="2"/>
              <a:buChar char="p"/>
            </a:pPr>
            <a:r>
              <a:rPr lang="zh-CN" altLang="en-US" dirty="0"/>
              <a:t>其它业务要求提示信息车辆。</a:t>
            </a:r>
          </a:p>
        </p:txBody>
      </p:sp>
      <p:sp>
        <p:nvSpPr>
          <p:cNvPr id="9" name="矩形 8"/>
          <p:cNvSpPr/>
          <p:nvPr/>
        </p:nvSpPr>
        <p:spPr>
          <a:xfrm>
            <a:off x="3859893" y="2911983"/>
            <a:ext cx="2558714" cy="461665"/>
          </a:xfrm>
          <a:prstGeom prst="rect">
            <a:avLst/>
          </a:prstGeom>
        </p:spPr>
        <p:txBody>
          <a:bodyPr wrap="none">
            <a:spAutoFit/>
          </a:bodyPr>
          <a:lstStyle/>
          <a:p>
            <a:r>
              <a:rPr lang="en-US" altLang="zh-CN" sz="2400" b="1" dirty="0" smtClean="0">
                <a:solidFill>
                  <a:srgbClr val="002060"/>
                </a:solidFill>
                <a:latin typeface="+mn-ea"/>
              </a:rPr>
              <a:t>1.4.2 </a:t>
            </a:r>
            <a:r>
              <a:rPr lang="zh-CN" altLang="en-US" sz="2400" b="1" dirty="0">
                <a:solidFill>
                  <a:srgbClr val="002060"/>
                </a:solidFill>
                <a:latin typeface="+mn-ea"/>
              </a:rPr>
              <a:t>灰名单类型</a:t>
            </a:r>
            <a:endParaRPr lang="zh-CN" altLang="en-US" sz="2400" dirty="0">
              <a:solidFill>
                <a:srgbClr val="002060"/>
              </a:solidFill>
            </a:endParaRPr>
          </a:p>
        </p:txBody>
      </p:sp>
      <p:sp>
        <p:nvSpPr>
          <p:cNvPr id="10" name="TextBox 142"/>
          <p:cNvSpPr>
            <a:spLocks noChangeArrowheads="1"/>
          </p:cNvSpPr>
          <p:nvPr/>
        </p:nvSpPr>
        <p:spPr bwMode="auto">
          <a:xfrm>
            <a:off x="681263" y="1003650"/>
            <a:ext cx="1789272" cy="492443"/>
          </a:xfrm>
          <a:prstGeom prst="rect">
            <a:avLst/>
          </a:prstGeom>
        </p:spPr>
        <p:txBody>
          <a:bodyPr wrap="none">
            <a:spAutoFit/>
          </a:bodyPr>
          <a:lstStyle/>
          <a:p>
            <a:r>
              <a:rPr lang="en-US" altLang="zh-CN" sz="2600" b="1" dirty="0" smtClean="0">
                <a:solidFill>
                  <a:srgbClr val="002060"/>
                </a:solidFill>
                <a:latin typeface="+mn-ea"/>
              </a:rPr>
              <a:t>1.4 </a:t>
            </a:r>
            <a:r>
              <a:rPr lang="zh-CN" altLang="en-US" sz="2600" b="1" dirty="0">
                <a:solidFill>
                  <a:srgbClr val="002060"/>
                </a:solidFill>
                <a:latin typeface="+mn-ea"/>
              </a:rPr>
              <a:t>灰名单</a:t>
            </a:r>
          </a:p>
        </p:txBody>
      </p:sp>
      <p:sp>
        <p:nvSpPr>
          <p:cNvPr id="11"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40315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3" name="TextBox 12"/>
          <p:cNvSpPr txBox="1"/>
          <p:nvPr/>
        </p:nvSpPr>
        <p:spPr>
          <a:xfrm>
            <a:off x="4618674" y="105873"/>
            <a:ext cx="2926080" cy="624840"/>
          </a:xfrm>
          <a:prstGeom prst="rect">
            <a:avLst/>
          </a:prstGeom>
          <a:noFill/>
        </p:spPr>
        <p:txBody>
          <a:bodyPr wrap="none" rtlCol="0">
            <a:spAutoFit/>
          </a:bodyPr>
          <a:lstStyle/>
          <a:p>
            <a:pPr algn="ctr"/>
            <a:r>
              <a:rPr lang="zh-CN" altLang="en-US" sz="3600" b="1" dirty="0">
                <a:solidFill>
                  <a:schemeClr val="bg1"/>
                </a:solidFill>
                <a:effectLst>
                  <a:outerShdw blurRad="38100" dist="38100" dir="2700000" algn="tl">
                    <a:srgbClr val="000000">
                      <a:alpha val="43137"/>
                    </a:srgbClr>
                  </a:outerShdw>
                </a:effectLst>
                <a:latin typeface="+mj-lt"/>
              </a:rPr>
              <a:t>下步工作计划</a:t>
            </a:r>
            <a:endParaRPr lang="en-US" sz="3600" b="1" dirty="0">
              <a:solidFill>
                <a:schemeClr val="bg1"/>
              </a:solidFill>
              <a:effectLst>
                <a:outerShdw blurRad="38100" dist="38100" dir="2700000" algn="tl">
                  <a:srgbClr val="000000">
                    <a:alpha val="43137"/>
                  </a:srgbClr>
                </a:outerShdw>
              </a:effectLst>
              <a:latin typeface="+mj-lt"/>
            </a:endParaRPr>
          </a:p>
        </p:txBody>
      </p:sp>
      <p:sp>
        <p:nvSpPr>
          <p:cNvPr id="1049185" name="矩形 32"/>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50570" y="2309858"/>
            <a:ext cx="10662285" cy="4184650"/>
          </a:xfrm>
          <a:prstGeom prst="rect">
            <a:avLst/>
          </a:prstGeom>
          <a:noFill/>
          <a:ln>
            <a:solidFill>
              <a:srgbClr val="0070C0"/>
            </a:solidFill>
          </a:ln>
        </p:spPr>
        <p:txBody>
          <a:bodyPr wrap="square" rtlCol="0">
            <a:spAutoFit/>
          </a:bodyPr>
          <a:lstStyle/>
          <a:p>
            <a:pPr marL="107950" indent="-342900">
              <a:lnSpc>
                <a:spcPct val="175000"/>
              </a:lnSpc>
              <a:buClr>
                <a:schemeClr val="accent3"/>
              </a:buClr>
              <a:buSzPct val="120000"/>
              <a:buFont typeface="Wingdings" panose="05000000000000000000" pitchFamily="2" charset="2"/>
              <a:buChar char="ü"/>
            </a:pPr>
            <a:r>
              <a:rPr lang="zh-CN" altLang="en-US" sz="1900" dirty="0"/>
              <a:t>全网稽核业务主要针对人为原因造成的</a:t>
            </a:r>
            <a:r>
              <a:rPr lang="zh-CN" altLang="en-US" sz="1900" b="1" dirty="0">
                <a:solidFill>
                  <a:srgbClr val="FF0000"/>
                </a:solidFill>
              </a:rPr>
              <a:t>少交、未交、拒交通行费行为</a:t>
            </a:r>
            <a:r>
              <a:rPr lang="zh-CN" altLang="en-US" sz="1900" dirty="0"/>
              <a:t>，包括收费人员不规范操作、收费运营管理单位管理漏洞、发行服务机构违规发行、车辆驾驶人员恶意逃费、用户使用虚假行驶证等。</a:t>
            </a:r>
          </a:p>
          <a:p>
            <a:pPr marL="107950" indent="-342900">
              <a:lnSpc>
                <a:spcPct val="175000"/>
              </a:lnSpc>
              <a:buClr>
                <a:schemeClr val="accent3"/>
              </a:buClr>
              <a:buSzPct val="120000"/>
              <a:buFont typeface="Wingdings" panose="05000000000000000000" pitchFamily="2" charset="2"/>
              <a:buChar char="ü"/>
            </a:pPr>
            <a:r>
              <a:rPr lang="zh-CN" altLang="zh-CN" sz="1900" dirty="0"/>
              <a:t>各稽核单位在开展稽核业务时，应</a:t>
            </a:r>
            <a:r>
              <a:rPr lang="zh-CN" altLang="zh-CN" sz="1900" b="1" dirty="0">
                <a:solidFill>
                  <a:srgbClr val="FF0000"/>
                </a:solidFill>
              </a:rPr>
              <a:t>以事后稽核、数据稽核为主</a:t>
            </a:r>
            <a:r>
              <a:rPr lang="zh-CN" altLang="zh-CN" sz="1900" dirty="0"/>
              <a:t>，减少或避免收费站现场排查造成的收费站现场秩序紊乱。</a:t>
            </a:r>
          </a:p>
          <a:p>
            <a:pPr marL="107950" lvl="3" indent="-342900">
              <a:lnSpc>
                <a:spcPct val="175000"/>
              </a:lnSpc>
              <a:buClr>
                <a:schemeClr val="accent3"/>
              </a:buClr>
              <a:buSzPct val="120000"/>
              <a:buFont typeface="Wingdings" panose="05000000000000000000" pitchFamily="2" charset="2"/>
              <a:buChar char="ü"/>
            </a:pPr>
            <a:r>
              <a:rPr lang="zh-CN" altLang="zh-CN" sz="1900" dirty="0"/>
              <a:t>由于</a:t>
            </a:r>
            <a:r>
              <a:rPr lang="zh-CN" altLang="zh-CN" sz="1900" b="1" dirty="0">
                <a:solidFill>
                  <a:srgbClr val="FF0000"/>
                </a:solidFill>
              </a:rPr>
              <a:t>发行方原因出现大车小标、车种不符</a:t>
            </a:r>
            <a:r>
              <a:rPr lang="zh-CN" altLang="zh-CN" sz="1900" dirty="0"/>
              <a:t>等情况造成通行费损失的，</a:t>
            </a:r>
            <a:r>
              <a:rPr lang="zh-CN" altLang="zh-CN" sz="1900" b="1" dirty="0">
                <a:solidFill>
                  <a:srgbClr val="FF0000"/>
                </a:solidFill>
              </a:rPr>
              <a:t>应由发行方先行垫付损失通行费</a:t>
            </a:r>
            <a:r>
              <a:rPr lang="zh-CN" altLang="zh-CN" sz="1900" dirty="0"/>
              <a:t>，再由发行方自行追缴漏收通行费。同时系统记录相关发行方质量考核评分，有关责任人员给予内部纪律处罚。</a:t>
            </a:r>
          </a:p>
        </p:txBody>
      </p:sp>
      <p:sp>
        <p:nvSpPr>
          <p:cNvPr id="7" name="TextBox 142"/>
          <p:cNvSpPr>
            <a:spLocks noChangeArrowheads="1"/>
          </p:cNvSpPr>
          <p:nvPr/>
        </p:nvSpPr>
        <p:spPr bwMode="auto">
          <a:xfrm>
            <a:off x="711927" y="1697456"/>
            <a:ext cx="10479265" cy="461665"/>
          </a:xfrm>
          <a:prstGeom prst="rect">
            <a:avLst/>
          </a:prstGeom>
          <a:noFill/>
          <a:ln>
            <a:noFill/>
          </a:ln>
        </p:spPr>
        <p:txBody>
          <a:bodyPr wrap="square">
            <a:spAutoFit/>
          </a:bodyPr>
          <a:lstStyle/>
          <a:p>
            <a:r>
              <a:rPr lang="en-US" altLang="zh-CN" sz="2400" b="1" dirty="0" smtClean="0">
                <a:solidFill>
                  <a:srgbClr val="002060"/>
                </a:solidFill>
                <a:latin typeface="+mn-ea"/>
              </a:rPr>
              <a:t>1.1.1</a:t>
            </a:r>
            <a:r>
              <a:rPr lang="zh-CN" altLang="en-US" sz="2400" b="1" dirty="0">
                <a:solidFill>
                  <a:srgbClr val="002060"/>
                </a:solidFill>
                <a:latin typeface="+mn-ea"/>
              </a:rPr>
              <a:t>一般规定</a:t>
            </a:r>
          </a:p>
        </p:txBody>
      </p:sp>
      <p:sp>
        <p:nvSpPr>
          <p:cNvPr id="9" name="矩形 8"/>
          <p:cNvSpPr/>
          <p:nvPr/>
        </p:nvSpPr>
        <p:spPr>
          <a:xfrm>
            <a:off x="711927" y="940550"/>
            <a:ext cx="2222083" cy="492443"/>
          </a:xfrm>
          <a:prstGeom prst="rect">
            <a:avLst/>
          </a:prstGeom>
        </p:spPr>
        <p:txBody>
          <a:bodyPr wrap="none">
            <a:spAutoFit/>
          </a:bodyPr>
          <a:lstStyle/>
          <a:p>
            <a:r>
              <a:rPr lang="en-US" altLang="zh-CN" sz="2600" b="1" dirty="0" smtClean="0">
                <a:solidFill>
                  <a:srgbClr val="002060"/>
                </a:solidFill>
                <a:latin typeface="+mn-ea"/>
              </a:rPr>
              <a:t>1.1  </a:t>
            </a:r>
            <a:r>
              <a:rPr lang="zh-CN" altLang="en-US" sz="2600" b="1" dirty="0">
                <a:solidFill>
                  <a:srgbClr val="002060"/>
                </a:solidFill>
                <a:latin typeface="+mn-ea"/>
              </a:rPr>
              <a:t>基本原则</a:t>
            </a:r>
            <a:endParaRPr lang="zh-CN" altLang="en-US" sz="2600" dirty="0">
              <a:solidFill>
                <a:srgbClr val="002060"/>
              </a:solidFill>
            </a:endParaRPr>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419196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7177" y="1531482"/>
            <a:ext cx="10457645" cy="1908215"/>
          </a:xfrm>
          <a:prstGeom prst="rect">
            <a:avLst/>
          </a:prstGeom>
          <a:ln>
            <a:solidFill>
              <a:schemeClr val="accent4"/>
            </a:solidFill>
          </a:ln>
        </p:spPr>
        <p:txBody>
          <a:bodyPr wrap="square">
            <a:spAutoFit/>
          </a:bodyPr>
          <a:lstStyle/>
          <a:p>
            <a:pPr marL="285750" indent="-285750">
              <a:lnSpc>
                <a:spcPct val="150000"/>
              </a:lnSpc>
              <a:spcBef>
                <a:spcPts val="1200"/>
              </a:spcBef>
              <a:buSzPct val="100000"/>
              <a:buFont typeface="Wingdings" panose="05000000000000000000" pitchFamily="2" charset="2"/>
              <a:buChar char="p"/>
            </a:pPr>
            <a:r>
              <a:rPr lang="zh-CN" altLang="en-US" dirty="0"/>
              <a:t>各相关单位在路网</a:t>
            </a:r>
            <a:r>
              <a:rPr lang="zh-CN" altLang="en-US" b="1" dirty="0">
                <a:solidFill>
                  <a:srgbClr val="FF0000"/>
                </a:solidFill>
              </a:rPr>
              <a:t>异常流水稽核或异常事件登记</a:t>
            </a:r>
            <a:r>
              <a:rPr lang="zh-CN" altLang="en-US" dirty="0"/>
              <a:t>的相关车辆信息；或发现并在省或部级系统统一登记的</a:t>
            </a:r>
            <a:r>
              <a:rPr lang="zh-CN" altLang="en-US" b="1" dirty="0">
                <a:solidFill>
                  <a:srgbClr val="FF0000"/>
                </a:solidFill>
              </a:rPr>
              <a:t>疑似逃费车辆或异常车辆</a:t>
            </a:r>
            <a:r>
              <a:rPr lang="zh-CN" altLang="en-US" dirty="0"/>
              <a:t>信息；</a:t>
            </a:r>
          </a:p>
          <a:p>
            <a:pPr marL="285750" indent="-285750">
              <a:lnSpc>
                <a:spcPct val="150000"/>
              </a:lnSpc>
              <a:spcBef>
                <a:spcPts val="1200"/>
              </a:spcBef>
              <a:buSzPct val="100000"/>
              <a:buFont typeface="Wingdings" panose="05000000000000000000" pitchFamily="2" charset="2"/>
              <a:buChar char="p"/>
            </a:pPr>
            <a:r>
              <a:rPr lang="zh-CN" altLang="en-US" dirty="0"/>
              <a:t>通过部级系统大数据分析自动生成的异常车辆信息；追缴黑名单逃费车辆补交完所有欠费后一年内的车辆。</a:t>
            </a:r>
          </a:p>
        </p:txBody>
      </p:sp>
      <p:sp>
        <p:nvSpPr>
          <p:cNvPr id="9" name="矩形 8"/>
          <p:cNvSpPr/>
          <p:nvPr/>
        </p:nvSpPr>
        <p:spPr>
          <a:xfrm>
            <a:off x="4648525" y="1033194"/>
            <a:ext cx="2558714" cy="461665"/>
          </a:xfrm>
          <a:prstGeom prst="rect">
            <a:avLst/>
          </a:prstGeom>
        </p:spPr>
        <p:txBody>
          <a:bodyPr wrap="none">
            <a:spAutoFit/>
          </a:bodyPr>
          <a:lstStyle/>
          <a:p>
            <a:r>
              <a:rPr lang="en-US" altLang="zh-CN" sz="2400" b="1" dirty="0" smtClean="0">
                <a:solidFill>
                  <a:srgbClr val="002060"/>
                </a:solidFill>
                <a:latin typeface="+mn-ea"/>
              </a:rPr>
              <a:t>1.4.3 </a:t>
            </a:r>
            <a:r>
              <a:rPr lang="zh-CN" altLang="en-US" sz="2400" b="1" dirty="0">
                <a:solidFill>
                  <a:srgbClr val="002060"/>
                </a:solidFill>
                <a:latin typeface="+mn-ea"/>
              </a:rPr>
              <a:t>灰名单来源</a:t>
            </a:r>
            <a:endParaRPr lang="zh-CN" altLang="en-US" sz="2400" dirty="0">
              <a:solidFill>
                <a:srgbClr val="002060"/>
              </a:solidFill>
            </a:endParaRPr>
          </a:p>
        </p:txBody>
      </p:sp>
      <p:sp>
        <p:nvSpPr>
          <p:cNvPr id="10" name="矩形 9"/>
          <p:cNvSpPr/>
          <p:nvPr/>
        </p:nvSpPr>
        <p:spPr>
          <a:xfrm>
            <a:off x="867176" y="4080478"/>
            <a:ext cx="10457645" cy="2631490"/>
          </a:xfrm>
          <a:prstGeom prst="rect">
            <a:avLst/>
          </a:prstGeom>
          <a:ln>
            <a:solidFill>
              <a:schemeClr val="accent4"/>
            </a:solidFill>
          </a:ln>
        </p:spPr>
        <p:txBody>
          <a:bodyPr wrap="square">
            <a:spAutoFit/>
          </a:bodyPr>
          <a:lstStyle/>
          <a:p>
            <a:pPr marL="285750" indent="-285750">
              <a:lnSpc>
                <a:spcPct val="150000"/>
              </a:lnSpc>
              <a:spcBef>
                <a:spcPts val="1200"/>
              </a:spcBef>
              <a:buSzPct val="100000"/>
              <a:buFont typeface="Wingdings" panose="05000000000000000000" pitchFamily="2" charset="2"/>
              <a:buChar char="p"/>
            </a:pPr>
            <a:r>
              <a:rPr lang="zh-CN" altLang="en-US" dirty="0"/>
              <a:t>部联网中心可通过</a:t>
            </a:r>
            <a:r>
              <a:rPr lang="zh-CN" altLang="en-US" b="1" dirty="0">
                <a:solidFill>
                  <a:srgbClr val="FF0000"/>
                </a:solidFill>
              </a:rPr>
              <a:t>数据分析</a:t>
            </a:r>
            <a:r>
              <a:rPr lang="zh-CN" altLang="en-US" dirty="0"/>
              <a:t>等方式，在系统中不定期生成车辆灰名单。</a:t>
            </a:r>
          </a:p>
          <a:p>
            <a:pPr marL="285750" indent="-285750">
              <a:lnSpc>
                <a:spcPct val="150000"/>
              </a:lnSpc>
              <a:spcBef>
                <a:spcPts val="1200"/>
              </a:spcBef>
              <a:buSzPct val="100000"/>
              <a:buFont typeface="Wingdings" panose="05000000000000000000" pitchFamily="2" charset="2"/>
              <a:buChar char="p"/>
            </a:pPr>
            <a:r>
              <a:rPr lang="zh-CN" altLang="en-US" dirty="0"/>
              <a:t>省级稽核管理单位及各路段经营管理单位可根据实际情况，</a:t>
            </a:r>
            <a:r>
              <a:rPr lang="zh-CN" altLang="en-US" b="1" dirty="0">
                <a:solidFill>
                  <a:srgbClr val="FF0000"/>
                </a:solidFill>
              </a:rPr>
              <a:t>不定期生成本省车辆灰名单</a:t>
            </a:r>
            <a:r>
              <a:rPr lang="zh-CN" altLang="en-US" dirty="0"/>
              <a:t>。</a:t>
            </a:r>
          </a:p>
          <a:p>
            <a:pPr marL="285750" indent="-285750">
              <a:lnSpc>
                <a:spcPct val="150000"/>
              </a:lnSpc>
              <a:spcBef>
                <a:spcPts val="1200"/>
              </a:spcBef>
              <a:buSzPct val="100000"/>
              <a:buFont typeface="Wingdings" panose="05000000000000000000" pitchFamily="2" charset="2"/>
              <a:buChar char="p"/>
            </a:pPr>
            <a:r>
              <a:rPr lang="zh-CN" altLang="en-US" dirty="0"/>
              <a:t>各路段录入的灰名单车辆须由所在</a:t>
            </a:r>
            <a:r>
              <a:rPr lang="zh-CN" altLang="en-US" b="1" dirty="0">
                <a:solidFill>
                  <a:srgbClr val="FF0000"/>
                </a:solidFill>
              </a:rPr>
              <a:t>省级稽核管理单位审核</a:t>
            </a:r>
            <a:r>
              <a:rPr lang="zh-CN" altLang="en-US" dirty="0"/>
              <a:t>，通过后可上传至部级系统列入全网灰名单共享，各省可根据需要查询灰名单，部联网中心不统一下发。</a:t>
            </a:r>
            <a:endParaRPr lang="en-US" altLang="zh-CN" dirty="0"/>
          </a:p>
          <a:p>
            <a:pPr marL="285750" indent="-285750">
              <a:lnSpc>
                <a:spcPct val="150000"/>
              </a:lnSpc>
              <a:spcBef>
                <a:spcPts val="1200"/>
              </a:spcBef>
              <a:buSzPct val="100000"/>
              <a:buFont typeface="Wingdings" panose="05000000000000000000" pitchFamily="2" charset="2"/>
              <a:buChar char="p"/>
            </a:pPr>
            <a:r>
              <a:rPr lang="zh-CN" altLang="en-US" b="1" dirty="0">
                <a:solidFill>
                  <a:srgbClr val="FF0000"/>
                </a:solidFill>
              </a:rPr>
              <a:t>灰名单变更</a:t>
            </a:r>
            <a:r>
              <a:rPr lang="zh-CN" altLang="zh-CN" b="1" dirty="0">
                <a:solidFill>
                  <a:srgbClr val="FF0000"/>
                </a:solidFill>
              </a:rPr>
              <a:t>由各省根据本省实际制定实施</a:t>
            </a:r>
            <a:r>
              <a:rPr lang="zh-CN" altLang="zh-CN" dirty="0"/>
              <a:t>。</a:t>
            </a:r>
            <a:endParaRPr lang="zh-CN" altLang="en-US" dirty="0"/>
          </a:p>
        </p:txBody>
      </p:sp>
      <p:sp>
        <p:nvSpPr>
          <p:cNvPr id="11" name="矩形 10"/>
          <p:cNvSpPr/>
          <p:nvPr/>
        </p:nvSpPr>
        <p:spPr>
          <a:xfrm>
            <a:off x="4186861" y="3512942"/>
            <a:ext cx="3482043" cy="461665"/>
          </a:xfrm>
          <a:prstGeom prst="rect">
            <a:avLst/>
          </a:prstGeom>
        </p:spPr>
        <p:txBody>
          <a:bodyPr wrap="none">
            <a:spAutoFit/>
          </a:bodyPr>
          <a:lstStyle/>
          <a:p>
            <a:r>
              <a:rPr lang="en-US" altLang="zh-CN" sz="2400" b="1" dirty="0" smtClean="0">
                <a:solidFill>
                  <a:srgbClr val="002060"/>
                </a:solidFill>
                <a:latin typeface="+mn-ea"/>
              </a:rPr>
              <a:t>1.4.4 </a:t>
            </a:r>
            <a:r>
              <a:rPr lang="zh-CN" altLang="en-US" sz="2400" b="1" dirty="0">
                <a:solidFill>
                  <a:srgbClr val="002060"/>
                </a:solidFill>
                <a:latin typeface="+mn-ea"/>
              </a:rPr>
              <a:t>灰名单生成及变更</a:t>
            </a:r>
            <a:endParaRPr lang="zh-CN" altLang="en-US" sz="2400" dirty="0">
              <a:solidFill>
                <a:srgbClr val="002060"/>
              </a:solidFill>
            </a:endParaRPr>
          </a:p>
        </p:txBody>
      </p:sp>
      <p:sp>
        <p:nvSpPr>
          <p:cNvPr id="12"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67870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ïśḷîdê"/>
          <p:cNvSpPr txBox="1"/>
          <p:nvPr/>
        </p:nvSpPr>
        <p:spPr>
          <a:xfrm>
            <a:off x="695581" y="1722317"/>
            <a:ext cx="10800837" cy="4871666"/>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Aft>
                <a:spcPts val="1800"/>
              </a:spcAft>
              <a:buSzPct val="100000"/>
              <a:buFont typeface="Wingdings" panose="05000000000000000000" pitchFamily="2" charset="2"/>
              <a:buChar char="p"/>
            </a:pPr>
            <a:r>
              <a:rPr lang="zh-CN" altLang="en-US" sz="2000" dirty="0"/>
              <a:t>通行费补费分为</a:t>
            </a:r>
            <a:r>
              <a:rPr lang="zh-CN" altLang="en-US" sz="2000" b="1" u="sng" dirty="0">
                <a:solidFill>
                  <a:srgbClr val="FF0000"/>
                </a:solidFill>
              </a:rPr>
              <a:t>补交</a:t>
            </a:r>
            <a:r>
              <a:rPr lang="zh-CN" altLang="en-US" sz="2000" dirty="0"/>
              <a:t>和</a:t>
            </a:r>
            <a:r>
              <a:rPr lang="zh-CN" altLang="en-US" sz="2000" b="1" u="sng" dirty="0">
                <a:solidFill>
                  <a:srgbClr val="FF0000"/>
                </a:solidFill>
              </a:rPr>
              <a:t>追缴</a:t>
            </a:r>
            <a:r>
              <a:rPr lang="zh-CN" altLang="en-US" sz="2000" dirty="0"/>
              <a:t>两种形式进行。</a:t>
            </a:r>
            <a:endParaRPr lang="en-US" altLang="zh-CN" sz="2000" dirty="0"/>
          </a:p>
          <a:p>
            <a:pPr marL="285750" indent="-285750">
              <a:lnSpc>
                <a:spcPct val="150000"/>
              </a:lnSpc>
              <a:spcAft>
                <a:spcPts val="1800"/>
              </a:spcAft>
              <a:buSzPct val="100000"/>
              <a:buFont typeface="Wingdings" panose="05000000000000000000" pitchFamily="2" charset="2"/>
              <a:buChar char="p"/>
            </a:pPr>
            <a:r>
              <a:rPr lang="zh-CN" altLang="en-US" sz="2000" dirty="0"/>
              <a:t>部联网中心向各省</a:t>
            </a:r>
            <a:r>
              <a:rPr lang="zh-CN" altLang="en-US" sz="2000" b="1" dirty="0">
                <a:solidFill>
                  <a:srgbClr val="FF0000"/>
                </a:solidFill>
              </a:rPr>
              <a:t>共享追缴黑名单信息及通行费补费信息</a:t>
            </a:r>
            <a:r>
              <a:rPr lang="zh-CN" altLang="en-US" sz="2000" dirty="0"/>
              <a:t>，各省级稽核管理单位组织</a:t>
            </a:r>
            <a:r>
              <a:rPr lang="zh-CN" altLang="en-US" sz="2000" b="1" dirty="0">
                <a:solidFill>
                  <a:srgbClr val="FF0000"/>
                </a:solidFill>
              </a:rPr>
              <a:t>为客户提供线上与线下两种补费模式</a:t>
            </a:r>
            <a:r>
              <a:rPr lang="zh-CN" altLang="en-US" sz="2000" dirty="0"/>
              <a:t>，支持</a:t>
            </a:r>
            <a:r>
              <a:rPr lang="zh-CN" altLang="en-US" sz="2000" b="1" u="sng" dirty="0"/>
              <a:t>现金补费</a:t>
            </a:r>
            <a:r>
              <a:rPr lang="zh-CN" altLang="en-US" sz="2000" dirty="0"/>
              <a:t>。</a:t>
            </a:r>
          </a:p>
          <a:p>
            <a:pPr marL="285750" indent="-285750">
              <a:lnSpc>
                <a:spcPct val="150000"/>
              </a:lnSpc>
              <a:spcAft>
                <a:spcPts val="1800"/>
              </a:spcAft>
              <a:buSzPct val="100000"/>
              <a:buFont typeface="Wingdings" panose="05000000000000000000" pitchFamily="2" charset="2"/>
              <a:buChar char="p"/>
            </a:pPr>
            <a:r>
              <a:rPr lang="zh-CN" altLang="en-US" sz="2000" dirty="0"/>
              <a:t>各类补费渠道在为用户进行补费前，应向客户展示补费信息及相关证据，并具备</a:t>
            </a:r>
            <a:r>
              <a:rPr lang="zh-CN" altLang="en-US" sz="2000" b="1" dirty="0">
                <a:solidFill>
                  <a:srgbClr val="FF0000"/>
                </a:solidFill>
              </a:rPr>
              <a:t>异议申诉功能</a:t>
            </a:r>
            <a:r>
              <a:rPr lang="zh-CN" altLang="en-US" sz="2000" dirty="0"/>
              <a:t>。</a:t>
            </a:r>
          </a:p>
          <a:p>
            <a:pPr marL="285750" indent="-285750">
              <a:lnSpc>
                <a:spcPct val="150000"/>
              </a:lnSpc>
              <a:spcAft>
                <a:spcPts val="1800"/>
              </a:spcAft>
              <a:buSzPct val="100000"/>
              <a:buFont typeface="Wingdings" panose="05000000000000000000" pitchFamily="2" charset="2"/>
              <a:buChar char="p"/>
            </a:pPr>
            <a:r>
              <a:rPr lang="zh-CN" altLang="en-US" sz="2000" dirty="0"/>
              <a:t>用户提交异议受理省份</a:t>
            </a:r>
            <a:r>
              <a:rPr lang="zh-CN" altLang="en-US" sz="2000" b="1" dirty="0">
                <a:solidFill>
                  <a:srgbClr val="FF0000"/>
                </a:solidFill>
              </a:rPr>
              <a:t>应遵循首问负责制</a:t>
            </a:r>
            <a:r>
              <a:rPr lang="zh-CN" altLang="en-US" sz="2000" dirty="0"/>
              <a:t>，负责全程协助用户处理异议及补费投诉相关工作。</a:t>
            </a:r>
          </a:p>
          <a:p>
            <a:pPr marL="285750" indent="-285750">
              <a:lnSpc>
                <a:spcPct val="150000"/>
              </a:lnSpc>
              <a:spcAft>
                <a:spcPts val="1800"/>
              </a:spcAft>
              <a:buSzPct val="100000"/>
              <a:buFont typeface="Wingdings" panose="05000000000000000000" pitchFamily="2" charset="2"/>
              <a:buChar char="p"/>
            </a:pPr>
            <a:r>
              <a:rPr lang="zh-CN" altLang="en-US" sz="2000" dirty="0"/>
              <a:t>客户</a:t>
            </a:r>
            <a:r>
              <a:rPr lang="zh-CN" altLang="en-US" sz="2000" b="1" dirty="0">
                <a:solidFill>
                  <a:srgbClr val="FF0000"/>
                </a:solidFill>
              </a:rPr>
              <a:t>全额补交完成后</a:t>
            </a:r>
            <a:r>
              <a:rPr lang="zh-CN" altLang="en-US" sz="2000" dirty="0"/>
              <a:t>，系统</a:t>
            </a:r>
            <a:r>
              <a:rPr lang="zh-CN" altLang="en-US" sz="2000" b="1" dirty="0">
                <a:solidFill>
                  <a:srgbClr val="FF0000"/>
                </a:solidFill>
              </a:rPr>
              <a:t>自动解除追缴黑名单</a:t>
            </a:r>
            <a:r>
              <a:rPr lang="zh-CN" altLang="en-US" sz="2000" dirty="0"/>
              <a:t>，补费系统前端提示客户“追缴黑名单将在</a:t>
            </a:r>
            <a:r>
              <a:rPr lang="en-US" altLang="zh-CN" sz="2000" dirty="0"/>
              <a:t>4</a:t>
            </a:r>
            <a:r>
              <a:rPr lang="zh-CN" altLang="en-US" sz="2000" dirty="0"/>
              <a:t>小时内解除”并向客户提供补费确认单据。</a:t>
            </a:r>
          </a:p>
        </p:txBody>
      </p:sp>
      <p:sp>
        <p:nvSpPr>
          <p:cNvPr id="12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54875" y="1131406"/>
            <a:ext cx="2159566" cy="461665"/>
          </a:xfrm>
          <a:prstGeom prst="rect">
            <a:avLst/>
          </a:prstGeom>
        </p:spPr>
        <p:txBody>
          <a:bodyPr wrap="none">
            <a:spAutoFit/>
          </a:bodyPr>
          <a:lstStyle/>
          <a:p>
            <a:r>
              <a:rPr lang="en-US" altLang="zh-CN" sz="2400" b="1" dirty="0" smtClean="0">
                <a:solidFill>
                  <a:srgbClr val="002060"/>
                </a:solidFill>
                <a:latin typeface="+mn-ea"/>
              </a:rPr>
              <a:t>1.5.1</a:t>
            </a:r>
            <a:r>
              <a:rPr lang="zh-CN" altLang="en-US" sz="2400" b="1" dirty="0">
                <a:solidFill>
                  <a:srgbClr val="002060"/>
                </a:solidFill>
                <a:latin typeface="+mn-ea"/>
              </a:rPr>
              <a:t>一般要求</a:t>
            </a:r>
            <a:endParaRPr lang="zh-CN" altLang="en-US" sz="2400" dirty="0">
              <a:solidFill>
                <a:srgbClr val="002060"/>
              </a:solidFill>
            </a:endParaRPr>
          </a:p>
        </p:txBody>
      </p:sp>
      <p:sp>
        <p:nvSpPr>
          <p:cNvPr id="6" name="TextBox 142"/>
          <p:cNvSpPr>
            <a:spLocks noChangeArrowheads="1"/>
          </p:cNvSpPr>
          <p:nvPr/>
        </p:nvSpPr>
        <p:spPr bwMode="auto">
          <a:xfrm>
            <a:off x="516105" y="942681"/>
            <a:ext cx="2456122" cy="492443"/>
          </a:xfrm>
          <a:prstGeom prst="rect">
            <a:avLst/>
          </a:prstGeom>
        </p:spPr>
        <p:txBody>
          <a:bodyPr wrap="none">
            <a:spAutoFit/>
          </a:bodyPr>
          <a:lstStyle/>
          <a:p>
            <a:r>
              <a:rPr lang="en-US" altLang="zh-CN" sz="2600" b="1" dirty="0" smtClean="0">
                <a:solidFill>
                  <a:srgbClr val="002060"/>
                </a:solidFill>
                <a:latin typeface="+mn-ea"/>
              </a:rPr>
              <a:t>1.5 </a:t>
            </a:r>
            <a:r>
              <a:rPr lang="zh-CN" altLang="en-US" sz="2600" b="1" dirty="0">
                <a:solidFill>
                  <a:srgbClr val="002060"/>
                </a:solidFill>
                <a:latin typeface="+mn-ea"/>
              </a:rPr>
              <a:t>通行费补费</a:t>
            </a:r>
          </a:p>
        </p:txBody>
      </p:sp>
      <p:sp>
        <p:nvSpPr>
          <p:cNvPr id="7"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908921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ïśḷîdê"/>
          <p:cNvSpPr txBox="1"/>
          <p:nvPr/>
        </p:nvSpPr>
        <p:spPr>
          <a:xfrm>
            <a:off x="655507" y="1632165"/>
            <a:ext cx="10845328" cy="3867114"/>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Aft>
                <a:spcPts val="1800"/>
              </a:spcAft>
              <a:buSzPct val="100000"/>
              <a:buFont typeface="Wingdings" panose="05000000000000000000" pitchFamily="2" charset="2"/>
              <a:buChar char="p"/>
            </a:pPr>
            <a:r>
              <a:rPr lang="zh-CN" altLang="en-US" sz="2000" dirty="0"/>
              <a:t>省级稽核管理单位</a:t>
            </a:r>
            <a:r>
              <a:rPr lang="zh-CN" altLang="en-US" sz="2000" b="1" dirty="0">
                <a:solidFill>
                  <a:srgbClr val="FF0000"/>
                </a:solidFill>
              </a:rPr>
              <a:t>应将补费结果信息实时上传</a:t>
            </a:r>
            <a:r>
              <a:rPr lang="zh-CN" altLang="en-US" sz="2000" dirty="0"/>
              <a:t>至部联网中心，部联网中心将信息及时</a:t>
            </a:r>
            <a:r>
              <a:rPr lang="zh-CN" altLang="en-US" sz="2000" b="1" dirty="0">
                <a:solidFill>
                  <a:srgbClr val="FF0000"/>
                </a:solidFill>
              </a:rPr>
              <a:t>共享至全网</a:t>
            </a:r>
            <a:r>
              <a:rPr lang="zh-CN" altLang="en-US" sz="2000" dirty="0"/>
              <a:t>，并推送至清分结算体系。</a:t>
            </a:r>
          </a:p>
          <a:p>
            <a:pPr marL="285750" indent="-285750">
              <a:lnSpc>
                <a:spcPct val="150000"/>
              </a:lnSpc>
              <a:spcAft>
                <a:spcPts val="1800"/>
              </a:spcAft>
              <a:buSzPct val="100000"/>
              <a:buFont typeface="Wingdings" panose="05000000000000000000" pitchFamily="2" charset="2"/>
              <a:buChar char="p"/>
            </a:pPr>
            <a:r>
              <a:rPr lang="zh-CN" altLang="en-US" sz="2000" dirty="0"/>
              <a:t>通行费补费的</a:t>
            </a:r>
            <a:r>
              <a:rPr lang="zh-CN" altLang="en-US" sz="2000" b="1" dirty="0">
                <a:solidFill>
                  <a:srgbClr val="FF0000"/>
                </a:solidFill>
              </a:rPr>
              <a:t>清分结算及退费处理</a:t>
            </a:r>
            <a:r>
              <a:rPr lang="zh-CN" altLang="en-US" sz="2000" dirty="0"/>
              <a:t>工作延用</a:t>
            </a:r>
            <a:r>
              <a:rPr lang="zh-CN" altLang="en-US" sz="2000" b="1" dirty="0">
                <a:solidFill>
                  <a:srgbClr val="FF0000"/>
                </a:solidFill>
              </a:rPr>
              <a:t>原清分结算体系</a:t>
            </a:r>
            <a:r>
              <a:rPr lang="zh-CN" altLang="en-US" sz="2000" dirty="0"/>
              <a:t>。</a:t>
            </a:r>
          </a:p>
          <a:p>
            <a:pPr marL="285750" indent="-285750">
              <a:lnSpc>
                <a:spcPct val="150000"/>
              </a:lnSpc>
              <a:spcAft>
                <a:spcPts val="1800"/>
              </a:spcAft>
              <a:buSzPct val="100000"/>
              <a:buFont typeface="Wingdings" panose="05000000000000000000" pitchFamily="2" charset="2"/>
              <a:buChar char="p"/>
            </a:pPr>
            <a:r>
              <a:rPr lang="zh-CN" altLang="en-US" sz="2000" dirty="0"/>
              <a:t>各发行方通过线上、线下等模式为客户办理挂失、解挂、更换卡签、销户、账户解约等业务时，</a:t>
            </a:r>
            <a:r>
              <a:rPr lang="zh-CN" altLang="en-US" sz="2000" b="1" dirty="0">
                <a:solidFill>
                  <a:srgbClr val="FF0000"/>
                </a:solidFill>
              </a:rPr>
              <a:t>需先查证确认该客户是否存在欠交通行费</a:t>
            </a:r>
            <a:r>
              <a:rPr lang="zh-CN" altLang="en-US" sz="2000" dirty="0"/>
              <a:t>，若欠费需完成补交后才可办理其他业务。</a:t>
            </a:r>
          </a:p>
          <a:p>
            <a:pPr marL="285750" indent="-285750">
              <a:lnSpc>
                <a:spcPct val="150000"/>
              </a:lnSpc>
              <a:spcAft>
                <a:spcPts val="1800"/>
              </a:spcAft>
              <a:buSzPct val="100000"/>
              <a:buFont typeface="Wingdings" panose="05000000000000000000" pitchFamily="2" charset="2"/>
              <a:buChar char="p"/>
            </a:pPr>
            <a:r>
              <a:rPr lang="zh-CN" altLang="en-US" sz="2000" dirty="0"/>
              <a:t>通行费补费的</a:t>
            </a:r>
            <a:r>
              <a:rPr lang="zh-CN" altLang="en-US" sz="2000" b="1" dirty="0">
                <a:solidFill>
                  <a:srgbClr val="FF0000"/>
                </a:solidFill>
              </a:rPr>
              <a:t>电子发票开具，参照收费规则执行。</a:t>
            </a:r>
          </a:p>
        </p:txBody>
      </p:sp>
      <p:sp>
        <p:nvSpPr>
          <p:cNvPr id="12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34020" y="1041254"/>
            <a:ext cx="2159566" cy="461665"/>
          </a:xfrm>
          <a:prstGeom prst="rect">
            <a:avLst/>
          </a:prstGeom>
        </p:spPr>
        <p:txBody>
          <a:bodyPr wrap="none">
            <a:spAutoFit/>
          </a:bodyPr>
          <a:lstStyle/>
          <a:p>
            <a:r>
              <a:rPr lang="en-US" altLang="zh-CN" sz="2400" b="1" dirty="0" smtClean="0">
                <a:solidFill>
                  <a:srgbClr val="002060"/>
                </a:solidFill>
                <a:latin typeface="+mn-ea"/>
              </a:rPr>
              <a:t>1.5.1</a:t>
            </a:r>
            <a:r>
              <a:rPr lang="zh-CN" altLang="en-US" sz="2400" b="1" dirty="0">
                <a:solidFill>
                  <a:srgbClr val="002060"/>
                </a:solidFill>
                <a:latin typeface="+mn-ea"/>
              </a:rPr>
              <a:t>一般要求</a:t>
            </a:r>
            <a:endParaRPr lang="zh-CN" altLang="en-US" sz="2400" dirty="0">
              <a:solidFill>
                <a:srgbClr val="002060"/>
              </a:solidFill>
            </a:endParaRPr>
          </a:p>
        </p:txBody>
      </p:sp>
      <p:sp>
        <p:nvSpPr>
          <p:cNvPr id="7"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36728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ïśḷîdê"/>
          <p:cNvSpPr txBox="1"/>
          <p:nvPr/>
        </p:nvSpPr>
        <p:spPr>
          <a:xfrm>
            <a:off x="746975" y="1632165"/>
            <a:ext cx="10702343" cy="4871666"/>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Aft>
                <a:spcPts val="1800"/>
              </a:spcAft>
              <a:buSzPct val="100000"/>
              <a:buFont typeface="Wingdings" panose="05000000000000000000" pitchFamily="2" charset="2"/>
              <a:buChar char="p"/>
            </a:pPr>
            <a:r>
              <a:rPr lang="zh-CN" altLang="en-US" sz="2000" dirty="0"/>
              <a:t>各参与方对需补费的车辆，应提供足够的交易信息及证据文件，并</a:t>
            </a:r>
            <a:r>
              <a:rPr lang="zh-CN" altLang="en-US" sz="2000" b="1" dirty="0">
                <a:solidFill>
                  <a:srgbClr val="FF0000"/>
                </a:solidFill>
              </a:rPr>
              <a:t>履行相应告知或公告义务</a:t>
            </a:r>
            <a:r>
              <a:rPr lang="zh-CN" altLang="en-US" sz="2000" dirty="0"/>
              <a:t>。</a:t>
            </a:r>
          </a:p>
          <a:p>
            <a:pPr marL="285750" indent="-285750">
              <a:lnSpc>
                <a:spcPct val="150000"/>
              </a:lnSpc>
              <a:spcAft>
                <a:spcPts val="1800"/>
              </a:spcAft>
              <a:buSzPct val="100000"/>
              <a:buFont typeface="Wingdings" panose="05000000000000000000" pitchFamily="2" charset="2"/>
              <a:buChar char="p"/>
            </a:pPr>
            <a:r>
              <a:rPr lang="zh-CN" altLang="en-US" sz="2000" dirty="0"/>
              <a:t>客户补交时，</a:t>
            </a:r>
            <a:r>
              <a:rPr lang="zh-CN" altLang="en-US" sz="2000" b="1" dirty="0">
                <a:solidFill>
                  <a:srgbClr val="FF0000"/>
                </a:solidFill>
              </a:rPr>
              <a:t>需录入基本信息</a:t>
            </a:r>
            <a:r>
              <a:rPr lang="zh-CN" altLang="en-US" sz="2000" dirty="0"/>
              <a:t>（包括车牌颜色、车辆号码等），</a:t>
            </a:r>
            <a:r>
              <a:rPr lang="zh-CN" altLang="en-US" sz="2000" b="1" dirty="0">
                <a:solidFill>
                  <a:srgbClr val="FF0000"/>
                </a:solidFill>
              </a:rPr>
              <a:t>进行系统鉴权</a:t>
            </a:r>
            <a:r>
              <a:rPr lang="zh-CN" altLang="en-US" sz="2000" dirty="0"/>
              <a:t>，并向客户提供相关欠费信息。客户若无异议，可直接进行线上补交。有异议，可提交异议申请。</a:t>
            </a:r>
          </a:p>
          <a:p>
            <a:pPr marL="285750" indent="-285750">
              <a:lnSpc>
                <a:spcPct val="150000"/>
              </a:lnSpc>
              <a:spcAft>
                <a:spcPts val="1800"/>
              </a:spcAft>
              <a:buSzPct val="100000"/>
              <a:buFont typeface="Wingdings" panose="05000000000000000000" pitchFamily="2" charset="2"/>
              <a:buChar char="p"/>
            </a:pPr>
            <a:r>
              <a:rPr lang="zh-CN" altLang="en-US" sz="2000" dirty="0"/>
              <a:t>补交</a:t>
            </a:r>
            <a:r>
              <a:rPr lang="zh-CN" altLang="en-US" sz="2000" b="1" dirty="0">
                <a:solidFill>
                  <a:srgbClr val="FF0000"/>
                </a:solidFill>
              </a:rPr>
              <a:t>应在</a:t>
            </a:r>
            <a:r>
              <a:rPr lang="en-US" altLang="zh-CN" sz="2000" b="1" dirty="0">
                <a:solidFill>
                  <a:srgbClr val="FF0000"/>
                </a:solidFill>
              </a:rPr>
              <a:t>7</a:t>
            </a:r>
            <a:r>
              <a:rPr lang="zh-CN" altLang="en-US" sz="2000" b="1" dirty="0">
                <a:solidFill>
                  <a:srgbClr val="FF0000"/>
                </a:solidFill>
              </a:rPr>
              <a:t>个工作日内</a:t>
            </a:r>
            <a:r>
              <a:rPr lang="zh-CN" altLang="en-US" sz="2000" dirty="0"/>
              <a:t>完成，未全额补交的自动启动追缴黑名单，进行全网限制通行追缴通行费。</a:t>
            </a:r>
            <a:endParaRPr lang="en-US" altLang="zh-CN" sz="2000" dirty="0"/>
          </a:p>
          <a:p>
            <a:pPr marL="285750" indent="-285750">
              <a:lnSpc>
                <a:spcPct val="150000"/>
              </a:lnSpc>
              <a:spcAft>
                <a:spcPts val="1800"/>
              </a:spcAft>
              <a:buSzPct val="100000"/>
              <a:buFont typeface="Wingdings" panose="05000000000000000000" pitchFamily="2" charset="2"/>
              <a:buChar char="p"/>
            </a:pPr>
            <a:r>
              <a:rPr lang="zh-CN" altLang="en-US" sz="2000" dirty="0"/>
              <a:t>各参与方发现追缴黑名单车辆时，</a:t>
            </a:r>
            <a:r>
              <a:rPr lang="zh-CN" altLang="en-US" sz="2000" b="1" dirty="0">
                <a:solidFill>
                  <a:srgbClr val="FF0000"/>
                </a:solidFill>
              </a:rPr>
              <a:t>应在出入口现场限制通行</a:t>
            </a:r>
            <a:r>
              <a:rPr lang="zh-CN" altLang="en-US" sz="2000" dirty="0"/>
              <a:t>。</a:t>
            </a:r>
          </a:p>
          <a:p>
            <a:pPr marL="285750" indent="-285750">
              <a:lnSpc>
                <a:spcPct val="150000"/>
              </a:lnSpc>
              <a:spcAft>
                <a:spcPts val="1800"/>
              </a:spcAft>
              <a:buSzPct val="100000"/>
              <a:buFont typeface="Wingdings" panose="05000000000000000000" pitchFamily="2" charset="2"/>
              <a:buChar char="p"/>
            </a:pPr>
            <a:r>
              <a:rPr lang="zh-CN" altLang="en-US" sz="2000" dirty="0"/>
              <a:t>各参与方需参照补费相关要求，</a:t>
            </a:r>
            <a:r>
              <a:rPr lang="zh-CN" altLang="en-US" sz="2000" b="1" dirty="0">
                <a:solidFill>
                  <a:srgbClr val="FF0000"/>
                </a:solidFill>
              </a:rPr>
              <a:t>履行告知或公告义务</a:t>
            </a:r>
            <a:r>
              <a:rPr lang="zh-CN" altLang="en-US" sz="2000" dirty="0"/>
              <a:t>，由客户自行或收费人员协助进行通行费补交。</a:t>
            </a:r>
          </a:p>
          <a:p>
            <a:pPr marL="285750" indent="-285750">
              <a:lnSpc>
                <a:spcPct val="150000"/>
              </a:lnSpc>
              <a:spcAft>
                <a:spcPts val="1800"/>
              </a:spcAft>
              <a:buSzPct val="100000"/>
              <a:buFont typeface="Wingdings" panose="05000000000000000000" pitchFamily="2" charset="2"/>
              <a:buChar char="p"/>
            </a:pPr>
            <a:endParaRPr lang="zh-CN" altLang="en-US" sz="2000" dirty="0"/>
          </a:p>
        </p:txBody>
      </p:sp>
      <p:sp>
        <p:nvSpPr>
          <p:cNvPr id="129"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493638" y="1041254"/>
            <a:ext cx="3482043" cy="461665"/>
          </a:xfrm>
          <a:prstGeom prst="rect">
            <a:avLst/>
          </a:prstGeom>
        </p:spPr>
        <p:txBody>
          <a:bodyPr wrap="none">
            <a:spAutoFit/>
          </a:bodyPr>
          <a:lstStyle/>
          <a:p>
            <a:r>
              <a:rPr lang="en-US" altLang="zh-CN" sz="2400" b="1" dirty="0" smtClean="0">
                <a:solidFill>
                  <a:srgbClr val="002060"/>
                </a:solidFill>
                <a:latin typeface="+mn-ea"/>
              </a:rPr>
              <a:t>1.5.2 </a:t>
            </a:r>
            <a:r>
              <a:rPr lang="zh-CN" altLang="en-US" sz="2400" b="1" dirty="0">
                <a:solidFill>
                  <a:srgbClr val="002060"/>
                </a:solidFill>
                <a:latin typeface="+mn-ea"/>
              </a:rPr>
              <a:t>通行费补交、追缴</a:t>
            </a:r>
            <a:endParaRPr lang="zh-CN" altLang="en-US" sz="2400" dirty="0">
              <a:solidFill>
                <a:srgbClr val="002060"/>
              </a:solidFill>
            </a:endParaRPr>
          </a:p>
        </p:txBody>
      </p:sp>
      <p:sp>
        <p:nvSpPr>
          <p:cNvPr id="6"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099469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ïśḷîdê"/>
          <p:cNvSpPr txBox="1"/>
          <p:nvPr/>
        </p:nvSpPr>
        <p:spPr>
          <a:xfrm>
            <a:off x="579671" y="1449867"/>
            <a:ext cx="11032657" cy="5224109"/>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spcAft>
                <a:spcPts val="1200"/>
              </a:spcAft>
              <a:buSzPct val="100000"/>
              <a:buFont typeface="Wingdings" panose="05000000000000000000" pitchFamily="2" charset="2"/>
              <a:buChar char="p"/>
            </a:pPr>
            <a:r>
              <a:rPr lang="zh-CN" altLang="en-US" sz="2000" dirty="0"/>
              <a:t>客户可在</a:t>
            </a:r>
            <a:r>
              <a:rPr lang="zh-CN" altLang="en-US" sz="2000" b="1" dirty="0">
                <a:solidFill>
                  <a:srgbClr val="FF0000"/>
                </a:solidFill>
              </a:rPr>
              <a:t>通行费补交前提出异议</a:t>
            </a:r>
            <a:r>
              <a:rPr lang="zh-CN" altLang="en-US" sz="2000" dirty="0"/>
              <a:t>，对补交信息提交异议后不得继续对此补交记录进行补费，</a:t>
            </a:r>
            <a:r>
              <a:rPr lang="zh-CN" altLang="en-US" sz="2000" b="1" dirty="0">
                <a:solidFill>
                  <a:srgbClr val="FF0000"/>
                </a:solidFill>
              </a:rPr>
              <a:t>补交后产生异议的应通过投诉系统进行处理</a:t>
            </a:r>
            <a:r>
              <a:rPr lang="zh-CN" altLang="en-US" sz="2000" dirty="0"/>
              <a:t>。</a:t>
            </a:r>
            <a:endParaRPr lang="en-US" altLang="zh-CN" sz="2000" dirty="0"/>
          </a:p>
          <a:p>
            <a:pPr marL="285750" indent="-285750">
              <a:lnSpc>
                <a:spcPct val="150000"/>
              </a:lnSpc>
              <a:spcAft>
                <a:spcPts val="1200"/>
              </a:spcAft>
              <a:buSzPct val="100000"/>
              <a:buFont typeface="Wingdings" panose="05000000000000000000" pitchFamily="2" charset="2"/>
              <a:buChar char="p"/>
            </a:pPr>
            <a:r>
              <a:rPr lang="zh-CN" altLang="en-US" sz="2000" dirty="0"/>
              <a:t>各参与方收到异议工单后，</a:t>
            </a:r>
            <a:r>
              <a:rPr lang="zh-CN" altLang="en-US" sz="2000" b="1" dirty="0">
                <a:solidFill>
                  <a:srgbClr val="FF0000"/>
                </a:solidFill>
              </a:rPr>
              <a:t>应在</a:t>
            </a:r>
            <a:r>
              <a:rPr lang="en-US" altLang="zh-CN" sz="2000" b="1" dirty="0">
                <a:solidFill>
                  <a:srgbClr val="FF0000"/>
                </a:solidFill>
              </a:rPr>
              <a:t>3</a:t>
            </a:r>
            <a:r>
              <a:rPr lang="zh-CN" altLang="en-US" sz="2000" b="1" dirty="0">
                <a:solidFill>
                  <a:srgbClr val="FF0000"/>
                </a:solidFill>
              </a:rPr>
              <a:t>个工作日内处理并反馈</a:t>
            </a:r>
            <a:r>
              <a:rPr lang="zh-CN" altLang="en-US" sz="2000" dirty="0"/>
              <a:t>，若客户对所有逃费数据均存异议，并在</a:t>
            </a:r>
            <a:r>
              <a:rPr lang="en-US" altLang="zh-CN" sz="2000" dirty="0"/>
              <a:t>ETC</a:t>
            </a:r>
            <a:r>
              <a:rPr lang="zh-CN" altLang="en-US" sz="2000" dirty="0"/>
              <a:t>用户的</a:t>
            </a:r>
            <a:r>
              <a:rPr lang="en-US" altLang="zh-CN" sz="2000" dirty="0"/>
              <a:t>7</a:t>
            </a:r>
            <a:r>
              <a:rPr lang="zh-CN" altLang="en-US" sz="2000" dirty="0"/>
              <a:t>个工作日补交期内，</a:t>
            </a:r>
            <a:r>
              <a:rPr lang="zh-CN" altLang="en-US" sz="2000" b="1" dirty="0">
                <a:solidFill>
                  <a:srgbClr val="FF0000"/>
                </a:solidFill>
              </a:rPr>
              <a:t>系统自动延迟</a:t>
            </a:r>
            <a:r>
              <a:rPr lang="en-US" altLang="zh-CN" sz="2000" b="1" dirty="0">
                <a:solidFill>
                  <a:srgbClr val="FF0000"/>
                </a:solidFill>
              </a:rPr>
              <a:t>4</a:t>
            </a:r>
            <a:r>
              <a:rPr lang="zh-CN" altLang="en-US" sz="2000" b="1" dirty="0">
                <a:solidFill>
                  <a:srgbClr val="FF0000"/>
                </a:solidFill>
              </a:rPr>
              <a:t>个工作日</a:t>
            </a:r>
            <a:r>
              <a:rPr lang="zh-CN" altLang="en-US" sz="2000" dirty="0"/>
              <a:t>的追缴黑名单启用时间，用于工单相关参与方校核或补充数据。</a:t>
            </a:r>
          </a:p>
          <a:p>
            <a:pPr marL="285750" indent="-285750">
              <a:lnSpc>
                <a:spcPct val="150000"/>
              </a:lnSpc>
              <a:spcAft>
                <a:spcPts val="1200"/>
              </a:spcAft>
              <a:buSzPct val="100000"/>
              <a:buFont typeface="Wingdings" panose="05000000000000000000" pitchFamily="2" charset="2"/>
              <a:buChar char="p"/>
            </a:pPr>
            <a:r>
              <a:rPr lang="zh-CN" altLang="en-US" sz="2000" dirty="0"/>
              <a:t>各参与方未在要求时限处理完毕的，</a:t>
            </a:r>
            <a:r>
              <a:rPr lang="zh-CN" altLang="en-US" sz="2000" b="1" dirty="0">
                <a:solidFill>
                  <a:srgbClr val="FF0000"/>
                </a:solidFill>
              </a:rPr>
              <a:t>系统做超时质量记录</a:t>
            </a:r>
            <a:r>
              <a:rPr lang="zh-CN" altLang="en-US" sz="2000" dirty="0"/>
              <a:t>，并向相关参与方及上级机构推送超时提示。</a:t>
            </a:r>
          </a:p>
          <a:p>
            <a:pPr marL="285750" indent="-285750">
              <a:lnSpc>
                <a:spcPct val="150000"/>
              </a:lnSpc>
              <a:spcAft>
                <a:spcPts val="1200"/>
              </a:spcAft>
              <a:buSzPct val="100000"/>
              <a:buFont typeface="Wingdings" panose="05000000000000000000" pitchFamily="2" charset="2"/>
              <a:buChar char="p"/>
            </a:pPr>
            <a:r>
              <a:rPr lang="zh-CN" altLang="en-US" sz="2000" dirty="0"/>
              <a:t>各参与方在要求时限内处理完毕并回复，用户仍存异议的，</a:t>
            </a:r>
            <a:r>
              <a:rPr lang="zh-CN" altLang="en-US" sz="2000" b="1" dirty="0">
                <a:solidFill>
                  <a:srgbClr val="FF0000"/>
                </a:solidFill>
              </a:rPr>
              <a:t>由各省级稽核管理单位进行判定</a:t>
            </a:r>
            <a:r>
              <a:rPr lang="zh-CN" altLang="en-US" sz="2000" dirty="0"/>
              <a:t>。</a:t>
            </a:r>
          </a:p>
          <a:p>
            <a:pPr marL="285750" indent="-285750">
              <a:lnSpc>
                <a:spcPct val="150000"/>
              </a:lnSpc>
              <a:spcAft>
                <a:spcPts val="1200"/>
              </a:spcAft>
              <a:buSzPct val="100000"/>
              <a:buFont typeface="Wingdings" panose="05000000000000000000" pitchFamily="2" charset="2"/>
              <a:buChar char="p"/>
            </a:pPr>
            <a:r>
              <a:rPr lang="zh-CN" altLang="en-US" sz="2000" dirty="0"/>
              <a:t>收费站限制通行追缴黑名单车辆时，</a:t>
            </a:r>
            <a:r>
              <a:rPr lang="zh-CN" altLang="en-US" sz="2000" b="1" dirty="0">
                <a:solidFill>
                  <a:srgbClr val="FF0000"/>
                </a:solidFill>
              </a:rPr>
              <a:t>若客户对欠费信息有异议</a:t>
            </a:r>
            <a:r>
              <a:rPr lang="zh-CN" altLang="en-US" sz="2000" dirty="0"/>
              <a:t>，经现场处置人员核实证据确实不足的，</a:t>
            </a:r>
            <a:r>
              <a:rPr lang="zh-CN" altLang="en-US" sz="2000" b="1" dirty="0"/>
              <a:t>可先补交无异议部分</a:t>
            </a:r>
            <a:r>
              <a:rPr lang="zh-CN" altLang="en-US" sz="2000" dirty="0"/>
              <a:t>，放行当次客户车辆，</a:t>
            </a:r>
            <a:r>
              <a:rPr lang="zh-CN" altLang="en-US" sz="2000" b="1" dirty="0"/>
              <a:t>异议部分按线上申诉进行处理</a:t>
            </a:r>
            <a:r>
              <a:rPr lang="zh-CN" altLang="en-US" sz="2000" dirty="0"/>
              <a:t>。</a:t>
            </a:r>
          </a:p>
        </p:txBody>
      </p:sp>
      <p:sp>
        <p:nvSpPr>
          <p:cNvPr id="7" name="矩形 6"/>
          <p:cNvSpPr/>
          <p:nvPr/>
        </p:nvSpPr>
        <p:spPr>
          <a:xfrm>
            <a:off x="4708439" y="988202"/>
            <a:ext cx="2775119" cy="461665"/>
          </a:xfrm>
          <a:prstGeom prst="rect">
            <a:avLst/>
          </a:prstGeom>
        </p:spPr>
        <p:txBody>
          <a:bodyPr wrap="none">
            <a:spAutoFit/>
          </a:bodyPr>
          <a:lstStyle/>
          <a:p>
            <a:r>
              <a:rPr lang="en-US" altLang="zh-CN" sz="2400" b="1" dirty="0" smtClean="0">
                <a:solidFill>
                  <a:srgbClr val="002060"/>
                </a:solidFill>
                <a:latin typeface="+mn-ea"/>
              </a:rPr>
              <a:t>1.5.3</a:t>
            </a:r>
            <a:r>
              <a:rPr lang="zh-CN" altLang="en-US" sz="2400" b="1" dirty="0">
                <a:solidFill>
                  <a:srgbClr val="002060"/>
                </a:solidFill>
                <a:latin typeface="+mn-ea"/>
              </a:rPr>
              <a:t>补交异议处理</a:t>
            </a:r>
            <a:endParaRPr lang="zh-CN" altLang="en-US" sz="2400" dirty="0">
              <a:solidFill>
                <a:srgbClr val="002060"/>
              </a:solidFill>
            </a:endParaRPr>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002448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0" y="2"/>
            <a:ext cx="12192000" cy="881448"/>
            <a:chOff x="0" y="2"/>
            <a:chExt cx="12192000" cy="881448"/>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grpSp>
      <p:sp>
        <p:nvSpPr>
          <p:cNvPr id="6" name="TextBox 142"/>
          <p:cNvSpPr>
            <a:spLocks noChangeArrowheads="1"/>
          </p:cNvSpPr>
          <p:nvPr/>
        </p:nvSpPr>
        <p:spPr bwMode="auto">
          <a:xfrm>
            <a:off x="279014" y="898802"/>
            <a:ext cx="10479265" cy="523220"/>
          </a:xfrm>
          <a:prstGeom prst="rect">
            <a:avLst/>
          </a:prstGeom>
          <a:noFill/>
          <a:ln>
            <a:noFill/>
          </a:ln>
        </p:spPr>
        <p:txBody>
          <a:bodyPr wrap="square">
            <a:spAutoFit/>
          </a:bodyPr>
          <a:lstStyle/>
          <a:p>
            <a:r>
              <a:rPr lang="zh-CN" altLang="en-US" sz="2800" b="1" dirty="0">
                <a:latin typeface="+mn-ea"/>
              </a:rPr>
              <a:t>部级与省级稽核系统</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63" y="1421672"/>
            <a:ext cx="11912986" cy="5436328"/>
          </a:xfrm>
          <a:prstGeom prst="rect">
            <a:avLst/>
          </a:prstGeom>
        </p:spPr>
      </p:pic>
      <p:pic>
        <p:nvPicPr>
          <p:cNvPr id="7" name="图片 46"/>
          <p:cNvPicPr>
            <a:picLocks noChangeAspect="1"/>
          </p:cNvPicPr>
          <p:nvPr/>
        </p:nvPicPr>
        <p:blipFill>
          <a:blip r:embed="rId3" cstate="print"/>
          <a:stretch>
            <a:fillRect/>
          </a:stretch>
        </p:blipFill>
        <p:spPr>
          <a:xfrm>
            <a:off x="42579" y="6460026"/>
            <a:ext cx="1390540" cy="328693"/>
          </a:xfrm>
          <a:prstGeom prst="rect">
            <a:avLst/>
          </a:prstGeom>
        </p:spPr>
      </p:pic>
    </p:spTree>
    <p:extLst>
      <p:ext uri="{BB962C8B-B14F-4D97-AF65-F5344CB8AC3E}">
        <p14:creationId xmlns:p14="http://schemas.microsoft.com/office/powerpoint/2010/main" val="3103536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3099" y="1130300"/>
            <a:ext cx="10845800" cy="1712348"/>
            <a:chOff x="673099" y="1130300"/>
            <a:chExt cx="10845800" cy="1712348"/>
          </a:xfrm>
        </p:grpSpPr>
        <p:sp>
          <p:nvSpPr>
            <p:cNvPr id="4" name="íş1íḋê"/>
            <p:cNvSpPr/>
            <p:nvPr/>
          </p:nvSpPr>
          <p:spPr bwMode="auto">
            <a:xfrm>
              <a:off x="677862" y="2482608"/>
              <a:ext cx="2730880" cy="360040"/>
            </a:xfrm>
            <a:prstGeom prst="parallelogram">
              <a:avLst>
                <a:gd name="adj" fmla="val 76283"/>
              </a:avLst>
            </a:prstGeom>
            <a:solidFill>
              <a:schemeClr val="accent1">
                <a:lumMod val="75000"/>
              </a:schemeClr>
            </a:solidFill>
            <a:ln w="19050">
              <a:noFill/>
              <a:round/>
            </a:ln>
          </p:spPr>
          <p:txBody>
            <a:bodyPr anchor="ctr"/>
            <a:lstStyle/>
            <a:p>
              <a:pPr algn="ctr"/>
              <a:endParaRPr/>
            </a:p>
          </p:txBody>
        </p:sp>
        <p:sp>
          <p:nvSpPr>
            <p:cNvPr id="5" name="îṧliḑé"/>
            <p:cNvSpPr/>
            <p:nvPr/>
          </p:nvSpPr>
          <p:spPr>
            <a:xfrm>
              <a:off x="673099" y="1130300"/>
              <a:ext cx="10845800" cy="1460319"/>
            </a:xfrm>
            <a:prstGeom prst="rect">
              <a:avLst/>
            </a:prstGeom>
            <a:blipFill>
              <a:blip r:embed="rId2"/>
              <a:srcRect/>
              <a:stretch>
                <a:fillRect t="-159876" b="-157120"/>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ṡļîḑè"/>
            <p:cNvSpPr/>
            <p:nvPr/>
          </p:nvSpPr>
          <p:spPr bwMode="auto">
            <a:xfrm>
              <a:off x="673100" y="2086564"/>
              <a:ext cx="2459596" cy="756084"/>
            </a:xfrm>
            <a:prstGeom prst="rect">
              <a:avLst/>
            </a:prstGeom>
            <a:solidFill>
              <a:schemeClr val="accent4"/>
            </a:solidFill>
            <a:ln w="19050">
              <a:noFill/>
              <a:round/>
            </a:ln>
          </p:spPr>
          <p:txBody>
            <a:bodyPr rot="0" spcFirstLastPara="0" vert="horz" wrap="square" lIns="91440" tIns="45720" rIns="91440" bIns="45720" anchor="ctr" anchorCtr="1" forceAA="0" compatLnSpc="1">
              <a:normAutofit/>
            </a:bodyPr>
            <a:lstStyle/>
            <a:p>
              <a:pPr algn="ctr"/>
              <a:r>
                <a:rPr lang="zh-CN" altLang="en-US" sz="3200" b="1" dirty="0">
                  <a:solidFill>
                    <a:schemeClr val="bg1"/>
                  </a:solidFill>
                </a:rPr>
                <a:t>汇报内容</a:t>
              </a:r>
            </a:p>
          </p:txBody>
        </p:sp>
      </p:grpSp>
      <p:grpSp>
        <p:nvGrpSpPr>
          <p:cNvPr id="3" name="组合 2"/>
          <p:cNvGrpSpPr/>
          <p:nvPr/>
        </p:nvGrpSpPr>
        <p:grpSpPr>
          <a:xfrm>
            <a:off x="3774375" y="3157650"/>
            <a:ext cx="5013490" cy="1972616"/>
            <a:chOff x="3132696" y="3209164"/>
            <a:chExt cx="4643248" cy="2792129"/>
          </a:xfrm>
        </p:grpSpPr>
        <p:grpSp>
          <p:nvGrpSpPr>
            <p:cNvPr id="7" name="íŝľïḓe"/>
            <p:cNvGrpSpPr/>
            <p:nvPr/>
          </p:nvGrpSpPr>
          <p:grpSpPr>
            <a:xfrm>
              <a:off x="3132696" y="3209164"/>
              <a:ext cx="4643248" cy="603530"/>
              <a:chOff x="673100" y="3280665"/>
              <a:chExt cx="4643248" cy="603530"/>
            </a:xfrm>
          </p:grpSpPr>
          <p:sp>
            <p:nvSpPr>
              <p:cNvPr id="13" name="iṥļîḑe"/>
              <p:cNvSpPr/>
              <p:nvPr/>
            </p:nvSpPr>
            <p:spPr>
              <a:xfrm>
                <a:off x="673100" y="3280665"/>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1</a:t>
                </a:r>
                <a:endParaRPr lang="zh-CN" altLang="en-US" sz="3200" b="1" dirty="0"/>
              </a:p>
            </p:txBody>
          </p:sp>
          <p:sp>
            <p:nvSpPr>
              <p:cNvPr id="16" name="iśliďê"/>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稽核业务规则</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grpSp>
          <p:nvGrpSpPr>
            <p:cNvPr id="8" name="îṩľîďê"/>
            <p:cNvGrpSpPr/>
            <p:nvPr/>
          </p:nvGrpSpPr>
          <p:grpSpPr>
            <a:xfrm>
              <a:off x="3132696" y="4303463"/>
              <a:ext cx="4643248" cy="603530"/>
              <a:chOff x="6235700" y="3373433"/>
              <a:chExt cx="4643248" cy="603530"/>
            </a:xfrm>
          </p:grpSpPr>
          <p:sp>
            <p:nvSpPr>
              <p:cNvPr id="9" name="îṧḻïdé"/>
              <p:cNvSpPr/>
              <p:nvPr/>
            </p:nvSpPr>
            <p:spPr>
              <a:xfrm>
                <a:off x="6235700" y="3373433"/>
                <a:ext cx="685800" cy="6035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2</a:t>
                </a:r>
                <a:endParaRPr lang="zh-CN" altLang="en-US" sz="3200" b="1" dirty="0"/>
              </a:p>
            </p:txBody>
          </p:sp>
          <p:sp>
            <p:nvSpPr>
              <p:cNvPr id="11" name="ïślíḋè"/>
              <p:cNvSpPr txBox="1"/>
              <p:nvPr/>
            </p:nvSpPr>
            <p:spPr>
              <a:xfrm>
                <a:off x="6950075" y="3505065"/>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rgbClr val="FF6600"/>
                    </a:solidFill>
                  </a:rPr>
                  <a:t>工作现状</a:t>
                </a:r>
              </a:p>
            </p:txBody>
          </p:sp>
        </p:grpSp>
        <p:grpSp>
          <p:nvGrpSpPr>
            <p:cNvPr id="12" name="îṩľîďê"/>
            <p:cNvGrpSpPr/>
            <p:nvPr/>
          </p:nvGrpSpPr>
          <p:grpSpPr>
            <a:xfrm>
              <a:off x="3132696" y="5397763"/>
              <a:ext cx="4643248" cy="603530"/>
              <a:chOff x="6235700" y="3466202"/>
              <a:chExt cx="4643248" cy="603530"/>
            </a:xfrm>
          </p:grpSpPr>
          <p:sp>
            <p:nvSpPr>
              <p:cNvPr id="14" name="îṧḻïdé"/>
              <p:cNvSpPr/>
              <p:nvPr/>
            </p:nvSpPr>
            <p:spPr>
              <a:xfrm>
                <a:off x="6235700" y="3466202"/>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3</a:t>
                </a:r>
                <a:endParaRPr lang="zh-CN" altLang="en-US" sz="3200" b="1" dirty="0"/>
              </a:p>
            </p:txBody>
          </p:sp>
          <p:sp>
            <p:nvSpPr>
              <p:cNvPr id="15" name="ïślíḋè"/>
              <p:cNvSpPr txBox="1"/>
              <p:nvPr/>
            </p:nvSpPr>
            <p:spPr>
              <a:xfrm>
                <a:off x="6950075" y="3597834"/>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bg1">
                        <a:lumMod val="50000"/>
                      </a:schemeClr>
                    </a:solidFill>
                  </a:rPr>
                  <a:t>全网稽核工作思路</a:t>
                </a:r>
              </a:p>
            </p:txBody>
          </p:sp>
        </p:grpSp>
      </p:grpSp>
      <p:grpSp>
        <p:nvGrpSpPr>
          <p:cNvPr id="18" name="íŝľïḓe">
            <a:extLst>
              <a:ext uri="{FF2B5EF4-FFF2-40B4-BE49-F238E27FC236}">
                <a16:creationId xmlns:a16="http://schemas.microsoft.com/office/drawing/2014/main" id="{7ECDB009-B52C-4E36-A220-CA5CF10CBE2E}"/>
              </a:ext>
            </a:extLst>
          </p:cNvPr>
          <p:cNvGrpSpPr/>
          <p:nvPr/>
        </p:nvGrpSpPr>
        <p:grpSpPr>
          <a:xfrm>
            <a:off x="3774375" y="5476991"/>
            <a:ext cx="5013490" cy="426389"/>
            <a:chOff x="673100" y="3280665"/>
            <a:chExt cx="4643248" cy="603530"/>
          </a:xfrm>
        </p:grpSpPr>
        <p:sp>
          <p:nvSpPr>
            <p:cNvPr id="25" name="iṥļîḑe">
              <a:extLst>
                <a:ext uri="{FF2B5EF4-FFF2-40B4-BE49-F238E27FC236}">
                  <a16:creationId xmlns:a16="http://schemas.microsoft.com/office/drawing/2014/main" id="{155695B3-B1CC-49AA-B1F6-29F78AD89F13}"/>
                </a:ext>
              </a:extLst>
            </p:cNvPr>
            <p:cNvSpPr/>
            <p:nvPr/>
          </p:nvSpPr>
          <p:spPr>
            <a:xfrm>
              <a:off x="673100" y="3280665"/>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4</a:t>
              </a:r>
              <a:endParaRPr lang="zh-CN" altLang="en-US" sz="3200" b="1" dirty="0"/>
            </a:p>
          </p:txBody>
        </p:sp>
        <p:sp>
          <p:nvSpPr>
            <p:cNvPr id="26" name="iśliďê">
              <a:extLst>
                <a:ext uri="{FF2B5EF4-FFF2-40B4-BE49-F238E27FC236}">
                  <a16:creationId xmlns:a16="http://schemas.microsoft.com/office/drawing/2014/main" id="{C0CCE564-A198-429F-BFD8-4A366CFDD9FA}"/>
                </a:ext>
              </a:extLst>
            </p:cNvPr>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省级工作开展建议</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437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931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369903"/>
            <a:ext cx="12192000" cy="5069534"/>
            <a:chOff x="0" y="2696428"/>
            <a:chExt cx="12192000" cy="4360993"/>
          </a:xfrm>
        </p:grpSpPr>
        <p:sp>
          <p:nvSpPr>
            <p:cNvPr id="4" name="išļíďê"/>
            <p:cNvSpPr/>
            <p:nvPr/>
          </p:nvSpPr>
          <p:spPr>
            <a:xfrm>
              <a:off x="0" y="4119327"/>
              <a:ext cx="12192000" cy="2938094"/>
            </a:xfrm>
            <a:prstGeom prst="rect">
              <a:avLst/>
            </a:prstGeom>
            <a:solidFill>
              <a:schemeClr val="accent6">
                <a:lumMod val="60000"/>
                <a:lumOff val="4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6" name="ïslïḓé">
              <a:extLst>
                <a:ext uri="{FF2B5EF4-FFF2-40B4-BE49-F238E27FC236}">
                  <a16:creationId xmlns:a16="http://schemas.microsoft.com/office/drawing/2014/main" id="{12C710C6-338B-4DA1-BD02-AA57FC80AB01}"/>
                </a:ext>
              </a:extLst>
            </p:cNvPr>
            <p:cNvGrpSpPr/>
            <p:nvPr/>
          </p:nvGrpSpPr>
          <p:grpSpPr>
            <a:xfrm>
              <a:off x="660400" y="3445220"/>
              <a:ext cx="3319478" cy="3094558"/>
              <a:chOff x="660401" y="3445220"/>
              <a:chExt cx="1739899" cy="3094558"/>
            </a:xfrm>
          </p:grpSpPr>
          <p:sp>
            <p:nvSpPr>
              <p:cNvPr id="20" name="íśľîdè"/>
              <p:cNvSpPr/>
              <p:nvPr/>
            </p:nvSpPr>
            <p:spPr>
              <a:xfrm>
                <a:off x="660401" y="3445220"/>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21" name="ïSļîḍe"/>
              <p:cNvGrpSpPr/>
              <p:nvPr/>
            </p:nvGrpSpPr>
            <p:grpSpPr>
              <a:xfrm>
                <a:off x="660401" y="4086372"/>
                <a:ext cx="1739899" cy="2393847"/>
                <a:chOff x="5192752" y="2322240"/>
                <a:chExt cx="1806496" cy="2393847"/>
              </a:xfrm>
            </p:grpSpPr>
            <p:sp>
              <p:nvSpPr>
                <p:cNvPr id="22" name="iṣľíḋè">
                  <a:extLst>
                    <a:ext uri="{FF2B5EF4-FFF2-40B4-BE49-F238E27FC236}">
                      <a16:creationId xmlns:a16="http://schemas.microsoft.com/office/drawing/2014/main" id="{9F49A934-838D-44B6-A50A-6CC9D026771B}"/>
                    </a:ext>
                  </a:extLst>
                </p:cNvPr>
                <p:cNvSpPr/>
                <p:nvPr/>
              </p:nvSpPr>
              <p:spPr bwMode="auto">
                <a:xfrm>
                  <a:off x="5192753" y="2776149"/>
                  <a:ext cx="1806494" cy="1939938"/>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Font typeface="Arial" panose="020B0604020202020204" pitchFamily="34" charset="0"/>
                    <a:buChar char="•"/>
                  </a:pPr>
                  <a:r>
                    <a:rPr lang="zh-CN" altLang="en-US" dirty="0"/>
                    <a:t>车辆可</a:t>
                  </a:r>
                  <a:r>
                    <a:rPr lang="zh-CN" altLang="en-US" b="1" dirty="0">
                      <a:solidFill>
                        <a:srgbClr val="FF0000"/>
                      </a:solidFill>
                    </a:rPr>
                    <a:t>跨省长距离行驶</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行驶里程长，</a:t>
                  </a:r>
                  <a:r>
                    <a:rPr lang="zh-CN" altLang="en-US" b="1" dirty="0">
                      <a:solidFill>
                        <a:srgbClr val="FF0000"/>
                      </a:solidFill>
                    </a:rPr>
                    <a:t>逃费金额</a:t>
                  </a:r>
                  <a:r>
                    <a:rPr lang="zh-CN" altLang="en-US" dirty="0"/>
                    <a:t>巨大；</a:t>
                  </a:r>
                  <a:endParaRPr lang="en-US" altLang="zh-CN" dirty="0"/>
                </a:p>
                <a:p>
                  <a:pPr marL="285750" indent="-285750">
                    <a:lnSpc>
                      <a:spcPct val="150000"/>
                    </a:lnSpc>
                    <a:buFont typeface="Arial" panose="020B0604020202020204" pitchFamily="34" charset="0"/>
                    <a:buChar char="•"/>
                  </a:pPr>
                  <a:r>
                    <a:rPr lang="zh-CN" altLang="en-US" dirty="0"/>
                    <a:t>巨大经济</a:t>
                  </a:r>
                  <a:r>
                    <a:rPr lang="zh-CN" altLang="en-US" b="1" dirty="0">
                      <a:solidFill>
                        <a:srgbClr val="FF0000"/>
                      </a:solidFill>
                    </a:rPr>
                    <a:t>利益驱使</a:t>
                  </a:r>
                  <a:r>
                    <a:rPr lang="zh-CN" altLang="en-US" dirty="0"/>
                    <a:t>，偷逃费的概率大大提高。</a:t>
                  </a:r>
                </a:p>
              </p:txBody>
            </p:sp>
            <p:sp>
              <p:nvSpPr>
                <p:cNvPr id="23" name="ïṡ1íḑe">
                  <a:extLst>
                    <a:ext uri="{FF2B5EF4-FFF2-40B4-BE49-F238E27FC236}">
                      <a16:creationId xmlns:a16="http://schemas.microsoft.com/office/drawing/2014/main" id="{E295AB39-3E8B-4ECC-A3BB-3DAA906ECAFF}"/>
                    </a:ext>
                  </a:extLst>
                </p:cNvPr>
                <p:cNvSpPr/>
                <p:nvPr/>
              </p:nvSpPr>
              <p:spPr>
                <a:xfrm>
                  <a:off x="5192752" y="2322240"/>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400" b="1" dirty="0">
                      <a:solidFill>
                        <a:schemeClr val="tx1"/>
                      </a:solidFill>
                    </a:rPr>
                    <a:t>全国联网新形势</a:t>
                  </a:r>
                </a:p>
              </p:txBody>
            </p:sp>
          </p:grpSp>
        </p:grpSp>
        <p:sp>
          <p:nvSpPr>
            <p:cNvPr id="7" name="íṧliḑê"/>
            <p:cNvSpPr/>
            <p:nvPr/>
          </p:nvSpPr>
          <p:spPr>
            <a:xfrm>
              <a:off x="1581778" y="2696429"/>
              <a:ext cx="1476722" cy="1266970"/>
            </a:xfrm>
            <a:prstGeom prst="ellipse">
              <a:avLst/>
            </a:prstGeom>
            <a:blipFill>
              <a:blip r:embed="rId3"/>
              <a:srcRect/>
              <a:stretch>
                <a:fillRect l="-22234" r="-21854"/>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8" name="ísľiďe">
              <a:extLst>
                <a:ext uri="{FF2B5EF4-FFF2-40B4-BE49-F238E27FC236}">
                  <a16:creationId xmlns:a16="http://schemas.microsoft.com/office/drawing/2014/main" id="{6C9CC028-B833-4B6E-B034-3897634E6BAA}"/>
                </a:ext>
              </a:extLst>
            </p:cNvPr>
            <p:cNvGrpSpPr/>
            <p:nvPr/>
          </p:nvGrpSpPr>
          <p:grpSpPr>
            <a:xfrm>
              <a:off x="4429909" y="3445220"/>
              <a:ext cx="3325829" cy="3094558"/>
              <a:chOff x="660401" y="3445220"/>
              <a:chExt cx="1743228" cy="3094558"/>
            </a:xfrm>
          </p:grpSpPr>
          <p:sp>
            <p:nvSpPr>
              <p:cNvPr id="16" name="îṡḻîḋé">
                <a:extLst>
                  <a:ext uri="{FF2B5EF4-FFF2-40B4-BE49-F238E27FC236}">
                    <a16:creationId xmlns:a16="http://schemas.microsoft.com/office/drawing/2014/main" id="{84AB9AD6-6559-4872-AEBF-CBB1B7E493B9}"/>
                  </a:ext>
                </a:extLst>
              </p:cNvPr>
              <p:cNvSpPr/>
              <p:nvPr/>
            </p:nvSpPr>
            <p:spPr>
              <a:xfrm>
                <a:off x="660401" y="3445220"/>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7" name="išlîḑê">
                <a:extLst>
                  <a:ext uri="{FF2B5EF4-FFF2-40B4-BE49-F238E27FC236}">
                    <a16:creationId xmlns:a16="http://schemas.microsoft.com/office/drawing/2014/main" id="{BA7E9B14-192F-4550-89EA-8D989A3D9263}"/>
                  </a:ext>
                </a:extLst>
              </p:cNvPr>
              <p:cNvGrpSpPr/>
              <p:nvPr/>
            </p:nvGrpSpPr>
            <p:grpSpPr>
              <a:xfrm>
                <a:off x="663730" y="4086372"/>
                <a:ext cx="1739899" cy="2393848"/>
                <a:chOff x="5196209" y="2322240"/>
                <a:chExt cx="1806496" cy="2393848"/>
              </a:xfrm>
            </p:grpSpPr>
            <p:sp>
              <p:nvSpPr>
                <p:cNvPr id="18" name="iṧľîḍe">
                  <a:extLst>
                    <a:ext uri="{FF2B5EF4-FFF2-40B4-BE49-F238E27FC236}">
                      <a16:creationId xmlns:a16="http://schemas.microsoft.com/office/drawing/2014/main" id="{98184320-AD2C-4A21-BD56-0A14103C3800}"/>
                    </a:ext>
                  </a:extLst>
                </p:cNvPr>
                <p:cNvSpPr/>
                <p:nvPr/>
              </p:nvSpPr>
              <p:spPr bwMode="auto">
                <a:xfrm>
                  <a:off x="5196209" y="2776151"/>
                  <a:ext cx="1806496" cy="1939937"/>
                </a:xfrm>
                <a:prstGeom prst="rect">
                  <a:avLst/>
                </a:prstGeom>
                <a:noFill/>
                <a:ln>
                  <a:noFill/>
                </a:ln>
              </p:spPr>
              <p:txBody>
                <a:bodyPr wrap="square" lIns="91440" tIns="45720" rIns="91440" bIns="45720" anchor="t" anchorCtr="0">
                  <a:noAutofit/>
                </a:bodyPr>
                <a:lstStyle/>
                <a:p>
                  <a:pPr marL="285750" indent="-285750">
                    <a:lnSpc>
                      <a:spcPct val="150000"/>
                    </a:lnSpc>
                    <a:buFont typeface="Arial" panose="020B0604020202020204" pitchFamily="34" charset="0"/>
                    <a:buChar char="•"/>
                  </a:pPr>
                  <a:r>
                    <a:rPr lang="zh-CN" altLang="zh-CN" dirty="0"/>
                    <a:t>各省的车辆通行信息、行驶轨迹信息、收费稽查系统等</a:t>
                  </a:r>
                  <a:r>
                    <a:rPr lang="zh-CN" altLang="en-US" dirty="0"/>
                    <a:t>信息</a:t>
                  </a:r>
                  <a:r>
                    <a:rPr lang="zh-CN" altLang="en-US" b="1" dirty="0">
                      <a:solidFill>
                        <a:srgbClr val="FF0000"/>
                      </a:solidFill>
                    </a:rPr>
                    <a:t>未</a:t>
                  </a:r>
                  <a:r>
                    <a:rPr lang="zh-CN" altLang="zh-CN" b="1" dirty="0">
                      <a:solidFill>
                        <a:srgbClr val="FF0000"/>
                      </a:solidFill>
                    </a:rPr>
                    <a:t>实现互联共享</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新形势下各种收费</a:t>
                  </a:r>
                  <a:r>
                    <a:rPr lang="zh-CN" altLang="zh-CN" dirty="0"/>
                    <a:t>异常业务协查</a:t>
                  </a:r>
                  <a:r>
                    <a:rPr lang="zh-CN" altLang="en-US" b="1" dirty="0">
                      <a:solidFill>
                        <a:srgbClr val="FF0000"/>
                      </a:solidFill>
                    </a:rPr>
                    <a:t>困难大</a:t>
                  </a:r>
                  <a:r>
                    <a:rPr lang="zh-CN" altLang="zh-CN" dirty="0"/>
                    <a:t>。</a:t>
                  </a:r>
                </a:p>
              </p:txBody>
            </p:sp>
            <p:sp>
              <p:nvSpPr>
                <p:cNvPr id="19" name="îṩḷiḍè">
                  <a:extLst>
                    <a:ext uri="{FF2B5EF4-FFF2-40B4-BE49-F238E27FC236}">
                      <a16:creationId xmlns:a16="http://schemas.microsoft.com/office/drawing/2014/main" id="{594B4B2E-9A13-420C-B4A5-32081B1534E7}"/>
                    </a:ext>
                  </a:extLst>
                </p:cNvPr>
                <p:cNvSpPr/>
                <p:nvPr/>
              </p:nvSpPr>
              <p:spPr>
                <a:xfrm>
                  <a:off x="5196209" y="2322240"/>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zh-CN" altLang="en-US" sz="2400" b="1" dirty="0">
                      <a:solidFill>
                        <a:schemeClr val="tx1"/>
                      </a:solidFill>
                    </a:rPr>
                    <a:t>未实现信息互联共享</a:t>
                  </a:r>
                  <a:endParaRPr lang="id-ID" altLang="zh-CN" sz="2400" b="1" dirty="0">
                    <a:solidFill>
                      <a:schemeClr val="tx1"/>
                    </a:solidFill>
                  </a:endParaRPr>
                </a:p>
              </p:txBody>
            </p:sp>
          </p:grpSp>
        </p:grpSp>
        <p:sp>
          <p:nvSpPr>
            <p:cNvPr id="9" name="îŝ1îdê">
              <a:extLst>
                <a:ext uri="{FF2B5EF4-FFF2-40B4-BE49-F238E27FC236}">
                  <a16:creationId xmlns:a16="http://schemas.microsoft.com/office/drawing/2014/main" id="{78A1E4BB-A6D2-4B0D-9AA9-C8B650C66D29}"/>
                </a:ext>
              </a:extLst>
            </p:cNvPr>
            <p:cNvSpPr/>
            <p:nvPr/>
          </p:nvSpPr>
          <p:spPr>
            <a:xfrm>
              <a:off x="5351289" y="2696429"/>
              <a:ext cx="1476722" cy="1266970"/>
            </a:xfrm>
            <a:prstGeom prst="ellipse">
              <a:avLst/>
            </a:prstGeom>
            <a:blipFill>
              <a:blip r:embed="rId4"/>
              <a:srcRect/>
              <a:stretch>
                <a:fillRect l="-25311" r="-24879"/>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0" name="iṧ1îḑe">
              <a:extLst>
                <a:ext uri="{FF2B5EF4-FFF2-40B4-BE49-F238E27FC236}">
                  <a16:creationId xmlns:a16="http://schemas.microsoft.com/office/drawing/2014/main" id="{4BC1DAE7-7FFD-4D29-BC49-7A7CDCEC133D}"/>
                </a:ext>
              </a:extLst>
            </p:cNvPr>
            <p:cNvGrpSpPr/>
            <p:nvPr/>
          </p:nvGrpSpPr>
          <p:grpSpPr>
            <a:xfrm>
              <a:off x="8244737" y="3434789"/>
              <a:ext cx="3385696" cy="3094558"/>
              <a:chOff x="684153" y="3434789"/>
              <a:chExt cx="1774607" cy="3094558"/>
            </a:xfrm>
          </p:grpSpPr>
          <p:sp>
            <p:nvSpPr>
              <p:cNvPr id="12" name="ïŝḷiḋé">
                <a:extLst>
                  <a:ext uri="{FF2B5EF4-FFF2-40B4-BE49-F238E27FC236}">
                    <a16:creationId xmlns:a16="http://schemas.microsoft.com/office/drawing/2014/main" id="{B9D12366-EF54-476E-957B-261B56AF6091}"/>
                  </a:ext>
                </a:extLst>
              </p:cNvPr>
              <p:cNvSpPr/>
              <p:nvPr/>
            </p:nvSpPr>
            <p:spPr>
              <a:xfrm>
                <a:off x="718861" y="3434789"/>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3" name="í$ļïḑê">
                <a:extLst>
                  <a:ext uri="{FF2B5EF4-FFF2-40B4-BE49-F238E27FC236}">
                    <a16:creationId xmlns:a16="http://schemas.microsoft.com/office/drawing/2014/main" id="{DAD28359-E2B5-478C-94C9-7B26CC067316}"/>
                  </a:ext>
                </a:extLst>
              </p:cNvPr>
              <p:cNvGrpSpPr/>
              <p:nvPr/>
            </p:nvGrpSpPr>
            <p:grpSpPr>
              <a:xfrm>
                <a:off x="684153" y="4086373"/>
                <a:ext cx="1771277" cy="2393846"/>
                <a:chOff x="5217414" y="2322241"/>
                <a:chExt cx="1839075" cy="2393846"/>
              </a:xfrm>
            </p:grpSpPr>
            <p:sp>
              <p:nvSpPr>
                <p:cNvPr id="14" name="iśḷîďé">
                  <a:extLst>
                    <a:ext uri="{FF2B5EF4-FFF2-40B4-BE49-F238E27FC236}">
                      <a16:creationId xmlns:a16="http://schemas.microsoft.com/office/drawing/2014/main" id="{645EB5C7-0524-442E-9E23-089D67BD45A4}"/>
                    </a:ext>
                  </a:extLst>
                </p:cNvPr>
                <p:cNvSpPr/>
                <p:nvPr/>
              </p:nvSpPr>
              <p:spPr bwMode="auto">
                <a:xfrm>
                  <a:off x="5217414" y="2776149"/>
                  <a:ext cx="1806496" cy="1939938"/>
                </a:xfrm>
                <a:prstGeom prst="rect">
                  <a:avLst/>
                </a:prstGeom>
                <a:noFill/>
                <a:ln>
                  <a:noFill/>
                </a:ln>
              </p:spPr>
              <p:txBody>
                <a:bodyPr wrap="square" lIns="91440" tIns="45720" rIns="91440" bIns="45720" anchor="t" anchorCtr="0">
                  <a:noAutofit/>
                </a:bodyPr>
                <a:lstStyle/>
                <a:p>
                  <a:pPr marL="285750" indent="-285750">
                    <a:lnSpc>
                      <a:spcPct val="150000"/>
                    </a:lnSpc>
                    <a:buFont typeface="Arial" panose="020B0604020202020204" pitchFamily="34" charset="0"/>
                    <a:buChar char="•"/>
                  </a:pPr>
                  <a:r>
                    <a:rPr lang="zh-CN" altLang="zh-CN" dirty="0"/>
                    <a:t>偷逃费行为整治的配套</a:t>
                  </a:r>
                  <a:r>
                    <a:rPr lang="zh-CN" altLang="en-US" b="1" dirty="0">
                      <a:solidFill>
                        <a:srgbClr val="FF0000"/>
                      </a:solidFill>
                    </a:rPr>
                    <a:t>司法体系</a:t>
                  </a:r>
                  <a:r>
                    <a:rPr lang="zh-CN" altLang="zh-CN" b="1" dirty="0">
                      <a:solidFill>
                        <a:srgbClr val="FF0000"/>
                      </a:solidFill>
                    </a:rPr>
                    <a:t>尚不健全</a:t>
                  </a:r>
                  <a:r>
                    <a:rPr lang="zh-CN" altLang="en-US" dirty="0"/>
                    <a:t>；</a:t>
                  </a:r>
                  <a:endParaRPr lang="en-US" altLang="zh-CN" dirty="0"/>
                </a:p>
                <a:p>
                  <a:pPr marL="285750" indent="-285750">
                    <a:lnSpc>
                      <a:spcPct val="150000"/>
                    </a:lnSpc>
                    <a:buFont typeface="Arial" panose="020B0604020202020204" pitchFamily="34" charset="0"/>
                    <a:buChar char="•"/>
                  </a:pPr>
                  <a:r>
                    <a:rPr lang="zh-CN" altLang="zh-CN" dirty="0"/>
                    <a:t>车辆偷逃费的</a:t>
                  </a:r>
                  <a:r>
                    <a:rPr lang="zh-CN" altLang="zh-CN" b="1" dirty="0">
                      <a:solidFill>
                        <a:srgbClr val="FF0000"/>
                      </a:solidFill>
                    </a:rPr>
                    <a:t>惩罚措施威慑性不强</a:t>
                  </a:r>
                  <a:r>
                    <a:rPr lang="zh-CN" altLang="en-US" dirty="0"/>
                    <a:t>；</a:t>
                  </a:r>
                  <a:endParaRPr lang="en-US" altLang="zh-CN" dirty="0"/>
                </a:p>
                <a:p>
                  <a:pPr marL="285750" indent="-285750">
                    <a:lnSpc>
                      <a:spcPct val="150000"/>
                    </a:lnSpc>
                    <a:buFont typeface="Arial" panose="020B0604020202020204" pitchFamily="34" charset="0"/>
                    <a:buChar char="•"/>
                  </a:pPr>
                  <a:r>
                    <a:rPr lang="zh-CN" altLang="zh-CN" dirty="0"/>
                    <a:t>违法逃费的</a:t>
                  </a:r>
                  <a:r>
                    <a:rPr lang="zh-CN" altLang="zh-CN" b="1" dirty="0">
                      <a:solidFill>
                        <a:srgbClr val="FF0000"/>
                      </a:solidFill>
                    </a:rPr>
                    <a:t>成本太低</a:t>
                  </a:r>
                  <a:r>
                    <a:rPr lang="zh-CN" altLang="zh-CN" dirty="0"/>
                    <a:t>。</a:t>
                  </a:r>
                </a:p>
              </p:txBody>
            </p:sp>
            <p:sp>
              <p:nvSpPr>
                <p:cNvPr id="15" name="íṩlîḍè">
                  <a:extLst>
                    <a:ext uri="{FF2B5EF4-FFF2-40B4-BE49-F238E27FC236}">
                      <a16:creationId xmlns:a16="http://schemas.microsoft.com/office/drawing/2014/main" id="{0F5AE65A-077F-4EBF-B223-2EB1658D6E7D}"/>
                    </a:ext>
                  </a:extLst>
                </p:cNvPr>
                <p:cNvSpPr/>
                <p:nvPr/>
              </p:nvSpPr>
              <p:spPr>
                <a:xfrm>
                  <a:off x="5249993" y="2322241"/>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zh-CN" altLang="en-US" sz="2400" b="1" dirty="0">
                      <a:solidFill>
                        <a:schemeClr val="tx1"/>
                      </a:solidFill>
                    </a:rPr>
                    <a:t>配套法律不健全</a:t>
                  </a:r>
                  <a:endParaRPr lang="id-ID" altLang="zh-CN" sz="2400" b="1" dirty="0">
                    <a:solidFill>
                      <a:schemeClr val="tx1"/>
                    </a:solidFill>
                  </a:endParaRPr>
                </a:p>
              </p:txBody>
            </p:sp>
          </p:grpSp>
        </p:grpSp>
        <p:sp>
          <p:nvSpPr>
            <p:cNvPr id="11" name="iśḻiḓe">
              <a:extLst>
                <a:ext uri="{FF2B5EF4-FFF2-40B4-BE49-F238E27FC236}">
                  <a16:creationId xmlns:a16="http://schemas.microsoft.com/office/drawing/2014/main" id="{2266F223-058F-46C4-9388-EB34AB65F86E}"/>
                </a:ext>
              </a:extLst>
            </p:cNvPr>
            <p:cNvSpPr/>
            <p:nvPr/>
          </p:nvSpPr>
          <p:spPr>
            <a:xfrm>
              <a:off x="9120799" y="2696428"/>
              <a:ext cx="1476722" cy="1266971"/>
            </a:xfrm>
            <a:prstGeom prst="ellipse">
              <a:avLst/>
            </a:prstGeom>
            <a:blipFill>
              <a:blip r:embed="rId5"/>
              <a:srcRect/>
              <a:stretch>
                <a:fillRect l="-40118" r="-39434"/>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grpSp>
        <p:nvGrpSpPr>
          <p:cNvPr id="26" name="组合 25"/>
          <p:cNvGrpSpPr/>
          <p:nvPr/>
        </p:nvGrpSpPr>
        <p:grpSpPr>
          <a:xfrm>
            <a:off x="0" y="2"/>
            <a:ext cx="12192000" cy="881448"/>
            <a:chOff x="0" y="2"/>
            <a:chExt cx="12192000" cy="881448"/>
          </a:xfrm>
        </p:grpSpPr>
        <p:sp>
          <p:nvSpPr>
            <p:cNvPr id="2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2"/>
            <p:cNvSpPr txBox="1"/>
            <p:nvPr/>
          </p:nvSpPr>
          <p:spPr>
            <a:xfrm>
              <a:off x="4695617" y="105873"/>
              <a:ext cx="2800767"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2</a:t>
              </a:r>
              <a:r>
                <a:rPr lang="zh-CN" altLang="en-US" sz="3600" b="1" dirty="0" smtClean="0">
                  <a:solidFill>
                    <a:schemeClr val="bg1"/>
                  </a:solidFill>
                  <a:effectLst>
                    <a:outerShdw blurRad="38100" dist="38100" dir="2700000" algn="tl">
                      <a:srgbClr val="000000">
                        <a:alpha val="43137"/>
                      </a:srgbClr>
                    </a:outerShdw>
                  </a:effectLst>
                  <a:latin typeface="+mj-lt"/>
                </a:rPr>
                <a:t>、工作现状</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321697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9311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369903"/>
            <a:ext cx="12192000" cy="5069534"/>
            <a:chOff x="0" y="2696428"/>
            <a:chExt cx="12192000" cy="4360993"/>
          </a:xfrm>
        </p:grpSpPr>
        <p:sp>
          <p:nvSpPr>
            <p:cNvPr id="4" name="išļíďê"/>
            <p:cNvSpPr/>
            <p:nvPr/>
          </p:nvSpPr>
          <p:spPr>
            <a:xfrm>
              <a:off x="0" y="4119327"/>
              <a:ext cx="12192000" cy="2938094"/>
            </a:xfrm>
            <a:prstGeom prst="rect">
              <a:avLst/>
            </a:prstGeom>
            <a:solidFill>
              <a:schemeClr val="accent5">
                <a:lumMod val="60000"/>
                <a:lumOff val="4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6" name="ïslïḓé">
              <a:extLst>
                <a:ext uri="{FF2B5EF4-FFF2-40B4-BE49-F238E27FC236}">
                  <a16:creationId xmlns:a16="http://schemas.microsoft.com/office/drawing/2014/main" id="{12C710C6-338B-4DA1-BD02-AA57FC80AB01}"/>
                </a:ext>
              </a:extLst>
            </p:cNvPr>
            <p:cNvGrpSpPr/>
            <p:nvPr/>
          </p:nvGrpSpPr>
          <p:grpSpPr>
            <a:xfrm>
              <a:off x="660400" y="3445220"/>
              <a:ext cx="3319478" cy="3094558"/>
              <a:chOff x="660401" y="3445220"/>
              <a:chExt cx="1739899" cy="3094558"/>
            </a:xfrm>
          </p:grpSpPr>
          <p:sp>
            <p:nvSpPr>
              <p:cNvPr id="20" name="íśľîdè"/>
              <p:cNvSpPr/>
              <p:nvPr/>
            </p:nvSpPr>
            <p:spPr>
              <a:xfrm>
                <a:off x="660401" y="3445220"/>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21" name="ïSļîḍe"/>
              <p:cNvGrpSpPr/>
              <p:nvPr/>
            </p:nvGrpSpPr>
            <p:grpSpPr>
              <a:xfrm>
                <a:off x="660401" y="4086372"/>
                <a:ext cx="1739899" cy="2233579"/>
                <a:chOff x="5192752" y="2322240"/>
                <a:chExt cx="1806496" cy="2233579"/>
              </a:xfrm>
            </p:grpSpPr>
            <p:sp>
              <p:nvSpPr>
                <p:cNvPr id="22" name="iṣľíḋè">
                  <a:extLst>
                    <a:ext uri="{FF2B5EF4-FFF2-40B4-BE49-F238E27FC236}">
                      <a16:creationId xmlns:a16="http://schemas.microsoft.com/office/drawing/2014/main" id="{9F49A934-838D-44B6-A50A-6CC9D026771B}"/>
                    </a:ext>
                  </a:extLst>
                </p:cNvPr>
                <p:cNvSpPr/>
                <p:nvPr/>
              </p:nvSpPr>
              <p:spPr bwMode="auto">
                <a:xfrm>
                  <a:off x="5192753" y="2776149"/>
                  <a:ext cx="1806494" cy="177967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nSpc>
                      <a:spcPct val="150000"/>
                    </a:lnSpc>
                    <a:buFont typeface="Arial" panose="020B0604020202020204" pitchFamily="34" charset="0"/>
                    <a:buChar char="•"/>
                  </a:pPr>
                  <a:r>
                    <a:rPr lang="zh-CN" altLang="en-US" dirty="0"/>
                    <a:t>新的分段收费模式给车辆</a:t>
                  </a:r>
                  <a:r>
                    <a:rPr lang="zh-CN" altLang="en-US" b="1" dirty="0">
                      <a:solidFill>
                        <a:srgbClr val="FF0000"/>
                      </a:solidFill>
                    </a:rPr>
                    <a:t>广泛的自由度</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配套信用评价体系</a:t>
                  </a:r>
                  <a:r>
                    <a:rPr lang="zh-CN" altLang="en-US" b="1" dirty="0">
                      <a:solidFill>
                        <a:srgbClr val="FF0000"/>
                      </a:solidFill>
                    </a:rPr>
                    <a:t>尚不完善</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较低的诚信水平与之激烈碰撞。</a:t>
                  </a:r>
                </a:p>
              </p:txBody>
            </p:sp>
            <p:sp>
              <p:nvSpPr>
                <p:cNvPr id="23" name="ïṡ1íḑe">
                  <a:extLst>
                    <a:ext uri="{FF2B5EF4-FFF2-40B4-BE49-F238E27FC236}">
                      <a16:creationId xmlns:a16="http://schemas.microsoft.com/office/drawing/2014/main" id="{E295AB39-3E8B-4ECC-A3BB-3DAA906ECAFF}"/>
                    </a:ext>
                  </a:extLst>
                </p:cNvPr>
                <p:cNvSpPr/>
                <p:nvPr/>
              </p:nvSpPr>
              <p:spPr>
                <a:xfrm>
                  <a:off x="5192752" y="2322240"/>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zh-CN" altLang="en-US" sz="2400" b="1" dirty="0">
                      <a:solidFill>
                        <a:schemeClr val="tx1"/>
                      </a:solidFill>
                    </a:rPr>
                    <a:t>信用体系尚不完善</a:t>
                  </a:r>
                </a:p>
              </p:txBody>
            </p:sp>
          </p:grpSp>
        </p:grpSp>
        <p:sp>
          <p:nvSpPr>
            <p:cNvPr id="7" name="íṧliḑê"/>
            <p:cNvSpPr/>
            <p:nvPr/>
          </p:nvSpPr>
          <p:spPr>
            <a:xfrm>
              <a:off x="1581778" y="2696429"/>
              <a:ext cx="1476722" cy="1266970"/>
            </a:xfrm>
            <a:prstGeom prst="ellipse">
              <a:avLst/>
            </a:prstGeom>
            <a:blipFill>
              <a:blip r:embed="rId3"/>
              <a:srcRect/>
              <a:stretch>
                <a:fillRect l="-25045" r="-24617"/>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8" name="ísľiďe">
              <a:extLst>
                <a:ext uri="{FF2B5EF4-FFF2-40B4-BE49-F238E27FC236}">
                  <a16:creationId xmlns:a16="http://schemas.microsoft.com/office/drawing/2014/main" id="{6C9CC028-B833-4B6E-B034-3897634E6BAA}"/>
                </a:ext>
              </a:extLst>
            </p:cNvPr>
            <p:cNvGrpSpPr/>
            <p:nvPr/>
          </p:nvGrpSpPr>
          <p:grpSpPr>
            <a:xfrm>
              <a:off x="4429909" y="3445220"/>
              <a:ext cx="3325829" cy="3094558"/>
              <a:chOff x="660401" y="3445220"/>
              <a:chExt cx="1743228" cy="3094558"/>
            </a:xfrm>
          </p:grpSpPr>
          <p:sp>
            <p:nvSpPr>
              <p:cNvPr id="16" name="îṡḻîḋé">
                <a:extLst>
                  <a:ext uri="{FF2B5EF4-FFF2-40B4-BE49-F238E27FC236}">
                    <a16:creationId xmlns:a16="http://schemas.microsoft.com/office/drawing/2014/main" id="{84AB9AD6-6559-4872-AEBF-CBB1B7E493B9}"/>
                  </a:ext>
                </a:extLst>
              </p:cNvPr>
              <p:cNvSpPr/>
              <p:nvPr/>
            </p:nvSpPr>
            <p:spPr>
              <a:xfrm>
                <a:off x="660401" y="3445220"/>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7" name="išlîḑê">
                <a:extLst>
                  <a:ext uri="{FF2B5EF4-FFF2-40B4-BE49-F238E27FC236}">
                    <a16:creationId xmlns:a16="http://schemas.microsoft.com/office/drawing/2014/main" id="{BA7E9B14-192F-4550-89EA-8D989A3D9263}"/>
                  </a:ext>
                </a:extLst>
              </p:cNvPr>
              <p:cNvGrpSpPr/>
              <p:nvPr/>
            </p:nvGrpSpPr>
            <p:grpSpPr>
              <a:xfrm>
                <a:off x="663730" y="4086372"/>
                <a:ext cx="1739899" cy="2393848"/>
                <a:chOff x="5196209" y="2322240"/>
                <a:chExt cx="1806496" cy="2393848"/>
              </a:xfrm>
            </p:grpSpPr>
            <p:sp>
              <p:nvSpPr>
                <p:cNvPr id="18" name="iṧľîḍe">
                  <a:extLst>
                    <a:ext uri="{FF2B5EF4-FFF2-40B4-BE49-F238E27FC236}">
                      <a16:creationId xmlns:a16="http://schemas.microsoft.com/office/drawing/2014/main" id="{98184320-AD2C-4A21-BD56-0A14103C3800}"/>
                    </a:ext>
                  </a:extLst>
                </p:cNvPr>
                <p:cNvSpPr/>
                <p:nvPr/>
              </p:nvSpPr>
              <p:spPr bwMode="auto">
                <a:xfrm>
                  <a:off x="5196209" y="2776151"/>
                  <a:ext cx="1806496" cy="1939937"/>
                </a:xfrm>
                <a:prstGeom prst="rect">
                  <a:avLst/>
                </a:prstGeom>
                <a:noFill/>
                <a:ln>
                  <a:noFill/>
                </a:ln>
              </p:spPr>
              <p:txBody>
                <a:bodyPr wrap="square" lIns="91440" tIns="45720" rIns="91440" bIns="45720" anchor="t" anchorCtr="0">
                  <a:noAutofit/>
                </a:bodyPr>
                <a:lstStyle/>
                <a:p>
                  <a:pPr marL="285750" indent="-285750">
                    <a:lnSpc>
                      <a:spcPct val="150000"/>
                    </a:lnSpc>
                    <a:buFont typeface="Arial" panose="020B0604020202020204" pitchFamily="34" charset="0"/>
                    <a:buChar char="•"/>
                  </a:pPr>
                  <a:r>
                    <a:rPr lang="zh-CN" altLang="en-US" dirty="0"/>
                    <a:t>各省的优惠、免征政策</a:t>
                  </a:r>
                  <a:r>
                    <a:rPr lang="zh-CN" altLang="en-US" b="1" dirty="0">
                      <a:solidFill>
                        <a:srgbClr val="FF0000"/>
                      </a:solidFill>
                    </a:rPr>
                    <a:t>不统一</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偷逃费治理措施</a:t>
                  </a:r>
                  <a:r>
                    <a:rPr lang="zh-CN" altLang="en-US" b="1" dirty="0">
                      <a:solidFill>
                        <a:srgbClr val="FF0000"/>
                      </a:solidFill>
                    </a:rPr>
                    <a:t>标准不一</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偷逃费治理</a:t>
                  </a:r>
                  <a:r>
                    <a:rPr lang="zh-CN" altLang="en-US" b="1" dirty="0">
                      <a:solidFill>
                        <a:srgbClr val="FF0000"/>
                      </a:solidFill>
                    </a:rPr>
                    <a:t>难度大</a:t>
                  </a:r>
                  <a:r>
                    <a:rPr lang="zh-CN" altLang="en-US" dirty="0"/>
                    <a:t>。</a:t>
                  </a:r>
                </a:p>
              </p:txBody>
            </p:sp>
            <p:sp>
              <p:nvSpPr>
                <p:cNvPr id="19" name="îṩḷiḍè">
                  <a:extLst>
                    <a:ext uri="{FF2B5EF4-FFF2-40B4-BE49-F238E27FC236}">
                      <a16:creationId xmlns:a16="http://schemas.microsoft.com/office/drawing/2014/main" id="{594B4B2E-9A13-420C-B4A5-32081B1534E7}"/>
                    </a:ext>
                  </a:extLst>
                </p:cNvPr>
                <p:cNvSpPr/>
                <p:nvPr/>
              </p:nvSpPr>
              <p:spPr>
                <a:xfrm>
                  <a:off x="5196209" y="2322240"/>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zh-CN" altLang="en-US" sz="2400" b="1" dirty="0">
                      <a:solidFill>
                        <a:schemeClr val="tx1"/>
                      </a:solidFill>
                    </a:rPr>
                    <a:t>政策、制度措施差异大</a:t>
                  </a:r>
                  <a:endParaRPr lang="id-ID" altLang="zh-CN" sz="2400" b="1" dirty="0">
                    <a:solidFill>
                      <a:schemeClr val="tx1"/>
                    </a:solidFill>
                  </a:endParaRPr>
                </a:p>
              </p:txBody>
            </p:sp>
          </p:grpSp>
        </p:grpSp>
        <p:sp>
          <p:nvSpPr>
            <p:cNvPr id="9" name="îŝ1îdê">
              <a:extLst>
                <a:ext uri="{FF2B5EF4-FFF2-40B4-BE49-F238E27FC236}">
                  <a16:creationId xmlns:a16="http://schemas.microsoft.com/office/drawing/2014/main" id="{78A1E4BB-A6D2-4B0D-9AA9-C8B650C66D29}"/>
                </a:ext>
              </a:extLst>
            </p:cNvPr>
            <p:cNvSpPr/>
            <p:nvPr/>
          </p:nvSpPr>
          <p:spPr>
            <a:xfrm>
              <a:off x="5351289" y="2696429"/>
              <a:ext cx="1476722" cy="1266970"/>
            </a:xfrm>
            <a:prstGeom prst="ellipse">
              <a:avLst/>
            </a:prstGeom>
            <a:blipFill>
              <a:blip r:embed="rId4"/>
              <a:srcRect/>
              <a:stretch>
                <a:fillRect l="-25014" r="-24589"/>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0" name="iṧ1îḑe">
              <a:extLst>
                <a:ext uri="{FF2B5EF4-FFF2-40B4-BE49-F238E27FC236}">
                  <a16:creationId xmlns:a16="http://schemas.microsoft.com/office/drawing/2014/main" id="{4BC1DAE7-7FFD-4D29-BC49-7A7CDCEC133D}"/>
                </a:ext>
              </a:extLst>
            </p:cNvPr>
            <p:cNvGrpSpPr/>
            <p:nvPr/>
          </p:nvGrpSpPr>
          <p:grpSpPr>
            <a:xfrm>
              <a:off x="8304602" y="3434789"/>
              <a:ext cx="3325831" cy="3094558"/>
              <a:chOff x="715531" y="3434789"/>
              <a:chExt cx="1743229" cy="3094558"/>
            </a:xfrm>
          </p:grpSpPr>
          <p:sp>
            <p:nvSpPr>
              <p:cNvPr id="12" name="ïŝḷiḋé">
                <a:extLst>
                  <a:ext uri="{FF2B5EF4-FFF2-40B4-BE49-F238E27FC236}">
                    <a16:creationId xmlns:a16="http://schemas.microsoft.com/office/drawing/2014/main" id="{B9D12366-EF54-476E-957B-261B56AF6091}"/>
                  </a:ext>
                </a:extLst>
              </p:cNvPr>
              <p:cNvSpPr/>
              <p:nvPr/>
            </p:nvSpPr>
            <p:spPr>
              <a:xfrm>
                <a:off x="718861" y="3434789"/>
                <a:ext cx="1739899" cy="3094558"/>
              </a:xfrm>
              <a:prstGeom prst="rect">
                <a:avLst/>
              </a:prstGeom>
              <a:solidFill>
                <a:schemeClr val="bg1"/>
              </a:solidFill>
              <a:ln w="12700" cap="rnd">
                <a:noFill/>
                <a:prstDash val="solid"/>
                <a:round/>
                <a:headEnd/>
                <a:tailEnd/>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nvGrpSpPr>
              <p:cNvPr id="13" name="í$ļïḑê">
                <a:extLst>
                  <a:ext uri="{FF2B5EF4-FFF2-40B4-BE49-F238E27FC236}">
                    <a16:creationId xmlns:a16="http://schemas.microsoft.com/office/drawing/2014/main" id="{DAD28359-E2B5-478C-94C9-7B26CC067316}"/>
                  </a:ext>
                </a:extLst>
              </p:cNvPr>
              <p:cNvGrpSpPr/>
              <p:nvPr/>
            </p:nvGrpSpPr>
            <p:grpSpPr>
              <a:xfrm>
                <a:off x="715531" y="4086373"/>
                <a:ext cx="1739899" cy="2393846"/>
                <a:chOff x="5249993" y="2322241"/>
                <a:chExt cx="1806496" cy="2393846"/>
              </a:xfrm>
            </p:grpSpPr>
            <p:sp>
              <p:nvSpPr>
                <p:cNvPr id="14" name="iśḷîďé">
                  <a:extLst>
                    <a:ext uri="{FF2B5EF4-FFF2-40B4-BE49-F238E27FC236}">
                      <a16:creationId xmlns:a16="http://schemas.microsoft.com/office/drawing/2014/main" id="{645EB5C7-0524-442E-9E23-089D67BD45A4}"/>
                    </a:ext>
                  </a:extLst>
                </p:cNvPr>
                <p:cNvSpPr/>
                <p:nvPr/>
              </p:nvSpPr>
              <p:spPr bwMode="auto">
                <a:xfrm>
                  <a:off x="5256906" y="2776149"/>
                  <a:ext cx="1767003" cy="1939938"/>
                </a:xfrm>
                <a:prstGeom prst="rect">
                  <a:avLst/>
                </a:prstGeom>
                <a:noFill/>
                <a:ln>
                  <a:noFill/>
                </a:ln>
              </p:spPr>
              <p:txBody>
                <a:bodyPr wrap="square" lIns="91440" tIns="45720" rIns="91440" bIns="45720" anchor="t" anchorCtr="0">
                  <a:noAutofit/>
                </a:bodyPr>
                <a:lstStyle/>
                <a:p>
                  <a:pPr marL="285750" indent="-285750">
                    <a:lnSpc>
                      <a:spcPct val="150000"/>
                    </a:lnSpc>
                    <a:buFont typeface="Arial" panose="020B0604020202020204" pitchFamily="34" charset="0"/>
                    <a:buChar char="•"/>
                  </a:pPr>
                  <a:r>
                    <a:rPr lang="zh-CN" altLang="en-US" dirty="0"/>
                    <a:t>各省路径识别、收费稽核、智能识别等系统建设水平</a:t>
                  </a:r>
                  <a:r>
                    <a:rPr lang="zh-CN" altLang="en-US" b="1" dirty="0">
                      <a:solidFill>
                        <a:srgbClr val="FF0000"/>
                      </a:solidFill>
                    </a:rPr>
                    <a:t>参差不齐</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数据汇总分析</a:t>
                  </a:r>
                  <a:r>
                    <a:rPr lang="zh-CN" altLang="en-US" b="1" dirty="0">
                      <a:solidFill>
                        <a:srgbClr val="FF0000"/>
                      </a:solidFill>
                    </a:rPr>
                    <a:t>水平差距较大</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协同治理困难多。</a:t>
                  </a:r>
                </a:p>
              </p:txBody>
            </p:sp>
            <p:sp>
              <p:nvSpPr>
                <p:cNvPr id="15" name="íṩlîḍè">
                  <a:extLst>
                    <a:ext uri="{FF2B5EF4-FFF2-40B4-BE49-F238E27FC236}">
                      <a16:creationId xmlns:a16="http://schemas.microsoft.com/office/drawing/2014/main" id="{0F5AE65A-077F-4EBF-B223-2EB1658D6E7D}"/>
                    </a:ext>
                  </a:extLst>
                </p:cNvPr>
                <p:cNvSpPr/>
                <p:nvPr/>
              </p:nvSpPr>
              <p:spPr>
                <a:xfrm>
                  <a:off x="5249993" y="2322241"/>
                  <a:ext cx="1806496" cy="390495"/>
                </a:xfrm>
                <a:prstGeom prst="rect">
                  <a:avLst/>
                </a:prstGeom>
                <a:no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zh-CN" altLang="en-US" sz="2400" b="1" dirty="0">
                      <a:solidFill>
                        <a:schemeClr val="tx1"/>
                      </a:solidFill>
                    </a:rPr>
                    <a:t>系统建设参差不齐</a:t>
                  </a:r>
                  <a:endParaRPr lang="id-ID" altLang="zh-CN" sz="2400" b="1" dirty="0">
                    <a:solidFill>
                      <a:schemeClr val="tx1"/>
                    </a:solidFill>
                  </a:endParaRPr>
                </a:p>
              </p:txBody>
            </p:sp>
          </p:grpSp>
        </p:grpSp>
        <p:sp>
          <p:nvSpPr>
            <p:cNvPr id="11" name="iśḻiḓe">
              <a:extLst>
                <a:ext uri="{FF2B5EF4-FFF2-40B4-BE49-F238E27FC236}">
                  <a16:creationId xmlns:a16="http://schemas.microsoft.com/office/drawing/2014/main" id="{2266F223-058F-46C4-9388-EB34AB65F86E}"/>
                </a:ext>
              </a:extLst>
            </p:cNvPr>
            <p:cNvSpPr/>
            <p:nvPr/>
          </p:nvSpPr>
          <p:spPr>
            <a:xfrm>
              <a:off x="9120799" y="2696428"/>
              <a:ext cx="1476722" cy="1266971"/>
            </a:xfrm>
            <a:prstGeom prst="ellipse">
              <a:avLst/>
            </a:prstGeom>
            <a:blipFill>
              <a:blip r:embed="rId5"/>
              <a:srcRect/>
              <a:stretch>
                <a:fillRect l="-25045" r="-24617"/>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grpSp>
        <p:nvGrpSpPr>
          <p:cNvPr id="26" name="组合 25"/>
          <p:cNvGrpSpPr/>
          <p:nvPr/>
        </p:nvGrpSpPr>
        <p:grpSpPr>
          <a:xfrm>
            <a:off x="0" y="2"/>
            <a:ext cx="12192000" cy="881448"/>
            <a:chOff x="0" y="2"/>
            <a:chExt cx="12192000" cy="881448"/>
          </a:xfrm>
        </p:grpSpPr>
        <p:sp>
          <p:nvSpPr>
            <p:cNvPr id="2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2"/>
            <p:cNvSpPr txBox="1"/>
            <p:nvPr/>
          </p:nvSpPr>
          <p:spPr>
            <a:xfrm>
              <a:off x="4695617" y="105873"/>
              <a:ext cx="2800767"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2</a:t>
              </a:r>
              <a:r>
                <a:rPr lang="zh-CN" altLang="en-US" sz="3600" b="1" dirty="0" smtClean="0">
                  <a:solidFill>
                    <a:schemeClr val="bg1"/>
                  </a:solidFill>
                  <a:effectLst>
                    <a:outerShdw blurRad="38100" dist="38100" dir="2700000" algn="tl">
                      <a:srgbClr val="000000">
                        <a:alpha val="43137"/>
                      </a:srgbClr>
                    </a:outerShdw>
                  </a:effectLst>
                  <a:latin typeface="+mj-lt"/>
                </a:rPr>
                <a:t>、</a:t>
              </a:r>
              <a:r>
                <a:rPr lang="zh-CN" altLang="en-US" sz="3600" b="1" dirty="0" smtClean="0">
                  <a:solidFill>
                    <a:schemeClr val="bg1"/>
                  </a:solidFill>
                  <a:effectLst>
                    <a:outerShdw blurRad="38100" dist="38100" dir="2700000" algn="tl">
                      <a:srgbClr val="000000">
                        <a:alpha val="43137"/>
                      </a:srgbClr>
                    </a:outerShdw>
                  </a:effectLst>
                  <a:latin typeface="+mj-lt"/>
                </a:rPr>
                <a:t>工作现状</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1507685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3099" y="1130300"/>
            <a:ext cx="10845800" cy="1712348"/>
            <a:chOff x="673099" y="1130300"/>
            <a:chExt cx="10845800" cy="1712348"/>
          </a:xfrm>
        </p:grpSpPr>
        <p:sp>
          <p:nvSpPr>
            <p:cNvPr id="4" name="íş1íḋê"/>
            <p:cNvSpPr/>
            <p:nvPr/>
          </p:nvSpPr>
          <p:spPr bwMode="auto">
            <a:xfrm>
              <a:off x="677862" y="2482608"/>
              <a:ext cx="2730880" cy="360040"/>
            </a:xfrm>
            <a:prstGeom prst="parallelogram">
              <a:avLst>
                <a:gd name="adj" fmla="val 76283"/>
              </a:avLst>
            </a:prstGeom>
            <a:solidFill>
              <a:schemeClr val="accent1">
                <a:lumMod val="75000"/>
              </a:schemeClr>
            </a:solidFill>
            <a:ln w="19050">
              <a:noFill/>
              <a:round/>
            </a:ln>
          </p:spPr>
          <p:txBody>
            <a:bodyPr anchor="ctr"/>
            <a:lstStyle/>
            <a:p>
              <a:pPr algn="ctr"/>
              <a:endParaRPr/>
            </a:p>
          </p:txBody>
        </p:sp>
        <p:sp>
          <p:nvSpPr>
            <p:cNvPr id="5" name="îṧliḑé"/>
            <p:cNvSpPr/>
            <p:nvPr/>
          </p:nvSpPr>
          <p:spPr>
            <a:xfrm>
              <a:off x="673099" y="1130300"/>
              <a:ext cx="10845800" cy="1460319"/>
            </a:xfrm>
            <a:prstGeom prst="rect">
              <a:avLst/>
            </a:prstGeom>
            <a:blipFill>
              <a:blip r:embed="rId2"/>
              <a:srcRect/>
              <a:stretch>
                <a:fillRect t="-159876" b="-157120"/>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ṡļîḑè"/>
            <p:cNvSpPr/>
            <p:nvPr/>
          </p:nvSpPr>
          <p:spPr bwMode="auto">
            <a:xfrm>
              <a:off x="673100" y="2086564"/>
              <a:ext cx="2459596" cy="756084"/>
            </a:xfrm>
            <a:prstGeom prst="rect">
              <a:avLst/>
            </a:prstGeom>
            <a:solidFill>
              <a:schemeClr val="accent4"/>
            </a:solidFill>
            <a:ln w="19050">
              <a:noFill/>
              <a:round/>
            </a:ln>
          </p:spPr>
          <p:txBody>
            <a:bodyPr rot="0" spcFirstLastPara="0" vert="horz" wrap="square" lIns="91440" tIns="45720" rIns="91440" bIns="45720" anchor="ctr" anchorCtr="1" forceAA="0" compatLnSpc="1">
              <a:normAutofit/>
            </a:bodyPr>
            <a:lstStyle/>
            <a:p>
              <a:pPr algn="ctr"/>
              <a:r>
                <a:rPr lang="zh-CN" altLang="en-US" sz="3200" b="1" dirty="0">
                  <a:solidFill>
                    <a:schemeClr val="bg1"/>
                  </a:solidFill>
                </a:rPr>
                <a:t>汇报内容</a:t>
              </a:r>
            </a:p>
          </p:txBody>
        </p:sp>
      </p:grpSp>
      <p:grpSp>
        <p:nvGrpSpPr>
          <p:cNvPr id="3" name="组合 2"/>
          <p:cNvGrpSpPr/>
          <p:nvPr/>
        </p:nvGrpSpPr>
        <p:grpSpPr>
          <a:xfrm>
            <a:off x="3774375" y="3157650"/>
            <a:ext cx="5013490" cy="1972616"/>
            <a:chOff x="3132696" y="3209164"/>
            <a:chExt cx="4643248" cy="2792129"/>
          </a:xfrm>
        </p:grpSpPr>
        <p:grpSp>
          <p:nvGrpSpPr>
            <p:cNvPr id="7" name="íŝľïḓe"/>
            <p:cNvGrpSpPr/>
            <p:nvPr/>
          </p:nvGrpSpPr>
          <p:grpSpPr>
            <a:xfrm>
              <a:off x="3132696" y="3209164"/>
              <a:ext cx="4643248" cy="603530"/>
              <a:chOff x="673100" y="3280665"/>
              <a:chExt cx="4643248" cy="603530"/>
            </a:xfrm>
          </p:grpSpPr>
          <p:sp>
            <p:nvSpPr>
              <p:cNvPr id="13" name="iṥļîḑe"/>
              <p:cNvSpPr/>
              <p:nvPr/>
            </p:nvSpPr>
            <p:spPr>
              <a:xfrm>
                <a:off x="673100" y="3280665"/>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1</a:t>
                </a:r>
                <a:endParaRPr lang="zh-CN" altLang="en-US" sz="3200" b="1" dirty="0"/>
              </a:p>
            </p:txBody>
          </p:sp>
          <p:sp>
            <p:nvSpPr>
              <p:cNvPr id="16" name="iśliďê"/>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稽核业务规则</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grpSp>
          <p:nvGrpSpPr>
            <p:cNvPr id="8" name="îṩľîďê"/>
            <p:cNvGrpSpPr/>
            <p:nvPr/>
          </p:nvGrpSpPr>
          <p:grpSpPr>
            <a:xfrm>
              <a:off x="3132696" y="4303463"/>
              <a:ext cx="4643248" cy="603530"/>
              <a:chOff x="6235700" y="3373433"/>
              <a:chExt cx="4643248" cy="603530"/>
            </a:xfrm>
          </p:grpSpPr>
          <p:sp>
            <p:nvSpPr>
              <p:cNvPr id="9" name="îṧḻïdé"/>
              <p:cNvSpPr/>
              <p:nvPr/>
            </p:nvSpPr>
            <p:spPr>
              <a:xfrm>
                <a:off x="6235700" y="3373433"/>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2</a:t>
                </a:r>
                <a:endParaRPr lang="zh-CN" altLang="en-US" sz="3200" b="1" dirty="0"/>
              </a:p>
            </p:txBody>
          </p:sp>
          <p:sp>
            <p:nvSpPr>
              <p:cNvPr id="11" name="ïślíḋè"/>
              <p:cNvSpPr txBox="1"/>
              <p:nvPr/>
            </p:nvSpPr>
            <p:spPr>
              <a:xfrm>
                <a:off x="6950075" y="3505065"/>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tx1">
                        <a:lumMod val="50000"/>
                        <a:lumOff val="50000"/>
                      </a:schemeClr>
                    </a:solidFill>
                  </a:rPr>
                  <a:t>工作现状</a:t>
                </a:r>
              </a:p>
            </p:txBody>
          </p:sp>
        </p:grpSp>
        <p:grpSp>
          <p:nvGrpSpPr>
            <p:cNvPr id="12" name="îṩľîďê"/>
            <p:cNvGrpSpPr/>
            <p:nvPr/>
          </p:nvGrpSpPr>
          <p:grpSpPr>
            <a:xfrm>
              <a:off x="3132696" y="5397763"/>
              <a:ext cx="4643248" cy="603530"/>
              <a:chOff x="6235700" y="3466202"/>
              <a:chExt cx="4643248" cy="603530"/>
            </a:xfrm>
          </p:grpSpPr>
          <p:sp>
            <p:nvSpPr>
              <p:cNvPr id="14" name="îṧḻïdé"/>
              <p:cNvSpPr/>
              <p:nvPr/>
            </p:nvSpPr>
            <p:spPr>
              <a:xfrm>
                <a:off x="6235700" y="3466202"/>
                <a:ext cx="685800" cy="6035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3</a:t>
                </a:r>
                <a:endParaRPr lang="zh-CN" altLang="en-US" sz="3200" b="1" dirty="0"/>
              </a:p>
            </p:txBody>
          </p:sp>
          <p:sp>
            <p:nvSpPr>
              <p:cNvPr id="15" name="ïślíḋè"/>
              <p:cNvSpPr txBox="1"/>
              <p:nvPr/>
            </p:nvSpPr>
            <p:spPr>
              <a:xfrm>
                <a:off x="6950075" y="3597834"/>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rgbClr val="FF6600"/>
                    </a:solidFill>
                  </a:rPr>
                  <a:t>全网稽核工作思路</a:t>
                </a:r>
              </a:p>
            </p:txBody>
          </p:sp>
        </p:grpSp>
      </p:grpSp>
      <p:grpSp>
        <p:nvGrpSpPr>
          <p:cNvPr id="18" name="íŝľïḓe">
            <a:extLst>
              <a:ext uri="{FF2B5EF4-FFF2-40B4-BE49-F238E27FC236}">
                <a16:creationId xmlns:a16="http://schemas.microsoft.com/office/drawing/2014/main" id="{7ECDB009-B52C-4E36-A220-CA5CF10CBE2E}"/>
              </a:ext>
            </a:extLst>
          </p:cNvPr>
          <p:cNvGrpSpPr/>
          <p:nvPr/>
        </p:nvGrpSpPr>
        <p:grpSpPr>
          <a:xfrm>
            <a:off x="3774375" y="5476991"/>
            <a:ext cx="5013490" cy="426389"/>
            <a:chOff x="673100" y="3280665"/>
            <a:chExt cx="4643248" cy="603530"/>
          </a:xfrm>
        </p:grpSpPr>
        <p:sp>
          <p:nvSpPr>
            <p:cNvPr id="25" name="iṥļîḑe">
              <a:extLst>
                <a:ext uri="{FF2B5EF4-FFF2-40B4-BE49-F238E27FC236}">
                  <a16:creationId xmlns:a16="http://schemas.microsoft.com/office/drawing/2014/main" id="{155695B3-B1CC-49AA-B1F6-29F78AD89F13}"/>
                </a:ext>
              </a:extLst>
            </p:cNvPr>
            <p:cNvSpPr/>
            <p:nvPr/>
          </p:nvSpPr>
          <p:spPr>
            <a:xfrm>
              <a:off x="673100" y="3280665"/>
              <a:ext cx="685800" cy="603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4</a:t>
              </a:r>
              <a:endParaRPr lang="zh-CN" altLang="en-US" sz="3200" b="1" dirty="0"/>
            </a:p>
          </p:txBody>
        </p:sp>
        <p:sp>
          <p:nvSpPr>
            <p:cNvPr id="26" name="iśliďê">
              <a:extLst>
                <a:ext uri="{FF2B5EF4-FFF2-40B4-BE49-F238E27FC236}">
                  <a16:creationId xmlns:a16="http://schemas.microsoft.com/office/drawing/2014/main" id="{C0CCE564-A198-429F-BFD8-4A366CFDD9FA}"/>
                </a:ext>
              </a:extLst>
            </p:cNvPr>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省级工作开展建议</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489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32"/>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7778" y="1416581"/>
            <a:ext cx="10667872" cy="4696460"/>
          </a:xfrm>
          <a:prstGeom prst="rect">
            <a:avLst/>
          </a:prstGeom>
          <a:noFill/>
          <a:ln>
            <a:solidFill>
              <a:schemeClr val="accent1"/>
            </a:solidFill>
          </a:ln>
        </p:spPr>
        <p:txBody>
          <a:bodyPr wrap="square" rtlCol="0">
            <a:spAutoFit/>
          </a:bodyPr>
          <a:lstStyle/>
          <a:p>
            <a:pPr marL="71755" indent="-342900">
              <a:lnSpc>
                <a:spcPct val="175000"/>
              </a:lnSpc>
              <a:buClr>
                <a:schemeClr val="accent3"/>
              </a:buClr>
              <a:buSzPct val="120000"/>
              <a:buFont typeface="Wingdings" panose="05000000000000000000" pitchFamily="2" charset="2"/>
              <a:buChar char="ü"/>
            </a:pPr>
            <a:r>
              <a:rPr lang="zh-CN" altLang="en-US" sz="1900" dirty="0"/>
              <a:t>由于</a:t>
            </a:r>
            <a:r>
              <a:rPr lang="zh-CN" altLang="en-US" sz="1900" b="1" dirty="0">
                <a:solidFill>
                  <a:srgbClr val="FF0000"/>
                </a:solidFill>
              </a:rPr>
              <a:t>本省收费公路经营管理单位原因造成本省通行费损失</a:t>
            </a:r>
            <a:r>
              <a:rPr lang="zh-CN" altLang="en-US" sz="1900" dirty="0"/>
              <a:t>的，由本省</a:t>
            </a:r>
            <a:r>
              <a:rPr lang="zh-CN" altLang="en-US" sz="1900" b="1" dirty="0">
                <a:solidFill>
                  <a:srgbClr val="FF0000"/>
                </a:solidFill>
              </a:rPr>
              <a:t>过失方自行承担损失</a:t>
            </a:r>
            <a:r>
              <a:rPr lang="zh-CN" altLang="en-US" sz="1900" dirty="0"/>
              <a:t>。由于本省收费公路经营管理单位原因造成其他省份段通行费损失的，由</a:t>
            </a:r>
            <a:r>
              <a:rPr lang="zh-CN" altLang="en-US" sz="1900" b="1" dirty="0">
                <a:solidFill>
                  <a:srgbClr val="FF0000"/>
                </a:solidFill>
              </a:rPr>
              <a:t>过失省份过失方承担其他所有通行费损失。</a:t>
            </a:r>
          </a:p>
          <a:p>
            <a:pPr marL="71755" indent="-342900">
              <a:lnSpc>
                <a:spcPct val="175000"/>
              </a:lnSpc>
              <a:buClr>
                <a:schemeClr val="accent3"/>
              </a:buClr>
              <a:buSzPct val="120000"/>
              <a:buFont typeface="Wingdings" panose="05000000000000000000" pitchFamily="2" charset="2"/>
              <a:buChar char="ü"/>
            </a:pPr>
            <a:r>
              <a:rPr lang="zh-CN" altLang="en-US" sz="1900" dirty="0"/>
              <a:t>由于</a:t>
            </a:r>
            <a:r>
              <a:rPr lang="zh-CN" altLang="en-US" sz="1900" b="1" dirty="0">
                <a:solidFill>
                  <a:srgbClr val="FF0000"/>
                </a:solidFill>
              </a:rPr>
              <a:t>客户原因造成通行费损失的</a:t>
            </a:r>
            <a:r>
              <a:rPr lang="zh-CN" altLang="en-US" sz="1900" dirty="0"/>
              <a:t>，应按通行费稽核相关流程追缴通行费。</a:t>
            </a:r>
          </a:p>
          <a:p>
            <a:pPr marL="71755" indent="-342900">
              <a:lnSpc>
                <a:spcPct val="175000"/>
              </a:lnSpc>
              <a:buClr>
                <a:schemeClr val="accent3"/>
              </a:buClr>
              <a:buSzPct val="120000"/>
              <a:buFont typeface="Wingdings" panose="05000000000000000000" pitchFamily="2" charset="2"/>
              <a:buChar char="ü"/>
            </a:pPr>
            <a:r>
              <a:rPr lang="zh-CN" altLang="en-US" sz="1900" dirty="0"/>
              <a:t>各省单独处理的用户逃费行为，追缴通行费后，</a:t>
            </a:r>
            <a:r>
              <a:rPr lang="zh-CN" altLang="en-US" sz="1900" b="1" dirty="0">
                <a:solidFill>
                  <a:srgbClr val="FF0000"/>
                </a:solidFill>
              </a:rPr>
              <a:t>需将补费信息补充至部级稽核管理系统共享至全网</a:t>
            </a:r>
            <a:r>
              <a:rPr lang="zh-CN" altLang="en-US" sz="1900" dirty="0"/>
              <a:t>。</a:t>
            </a:r>
          </a:p>
          <a:p>
            <a:pPr marL="71755" indent="-342900">
              <a:lnSpc>
                <a:spcPct val="175000"/>
              </a:lnSpc>
              <a:buClr>
                <a:schemeClr val="accent3"/>
              </a:buClr>
              <a:buSzPct val="120000"/>
              <a:buFont typeface="Wingdings" panose="05000000000000000000" pitchFamily="2" charset="2"/>
              <a:buChar char="ü"/>
            </a:pPr>
            <a:r>
              <a:rPr lang="zh-CN" altLang="en-US" sz="1900" dirty="0"/>
              <a:t>各稽核单位应对执行信息核对与处理的人员严格管理，</a:t>
            </a:r>
            <a:r>
              <a:rPr lang="zh-CN" altLang="en-US" sz="1900" b="1" dirty="0">
                <a:solidFill>
                  <a:srgbClr val="FF0000"/>
                </a:solidFill>
              </a:rPr>
              <a:t>避免泄露个人信息、通行路径、欠费情况等</a:t>
            </a:r>
            <a:r>
              <a:rPr lang="zh-CN" altLang="en-US" sz="1900" dirty="0"/>
              <a:t>，如发生信息泄露，相关单位将承担相应责任。（公安、检察、司法、纪检监察等部门依法调阅除外）</a:t>
            </a:r>
          </a:p>
        </p:txBody>
      </p:sp>
      <p:sp>
        <p:nvSpPr>
          <p:cNvPr id="24" name="矩形 32"/>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1335612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0" y="2"/>
            <a:ext cx="12192000" cy="881448"/>
            <a:chOff x="0" y="2"/>
            <a:chExt cx="12192000" cy="881448"/>
          </a:xfrm>
        </p:grpSpPr>
        <p:sp>
          <p:nvSpPr>
            <p:cNvPr id="52"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12"/>
            <p:cNvSpPr txBox="1"/>
            <p:nvPr/>
          </p:nvSpPr>
          <p:spPr>
            <a:xfrm>
              <a:off x="3772288" y="105873"/>
              <a:ext cx="4647427"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3</a:t>
              </a:r>
              <a:r>
                <a:rPr lang="zh-CN" altLang="en-US" sz="3600" b="1" dirty="0" smtClean="0">
                  <a:solidFill>
                    <a:schemeClr val="bg1"/>
                  </a:solidFill>
                  <a:effectLst>
                    <a:outerShdw blurRad="38100" dist="38100" dir="2700000" algn="tl">
                      <a:srgbClr val="000000">
                        <a:alpha val="43137"/>
                      </a:srgbClr>
                    </a:outerShdw>
                  </a:effectLst>
                  <a:latin typeface="+mj-lt"/>
                </a:rPr>
                <a:t>、全网稽核工作思路</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grpSp>
        <p:nvGrpSpPr>
          <p:cNvPr id="66" name="组合 65"/>
          <p:cNvGrpSpPr/>
          <p:nvPr/>
        </p:nvGrpSpPr>
        <p:grpSpPr>
          <a:xfrm>
            <a:off x="1640785" y="987321"/>
            <a:ext cx="8910429" cy="5721387"/>
            <a:chOff x="1727200" y="987321"/>
            <a:chExt cx="8910429" cy="5721387"/>
          </a:xfrm>
        </p:grpSpPr>
        <p:grpSp>
          <p:nvGrpSpPr>
            <p:cNvPr id="28" name="组合 27"/>
            <p:cNvGrpSpPr/>
            <p:nvPr/>
          </p:nvGrpSpPr>
          <p:grpSpPr>
            <a:xfrm>
              <a:off x="1727200" y="987321"/>
              <a:ext cx="7972311" cy="4847430"/>
              <a:chOff x="1444072" y="993987"/>
              <a:chExt cx="7297933" cy="4148915"/>
            </a:xfrm>
          </p:grpSpPr>
          <p:grpSp>
            <p:nvGrpSpPr>
              <p:cNvPr id="29" name="组合 28"/>
              <p:cNvGrpSpPr/>
              <p:nvPr/>
            </p:nvGrpSpPr>
            <p:grpSpPr>
              <a:xfrm>
                <a:off x="1444072" y="2546070"/>
                <a:ext cx="2613676" cy="1012555"/>
                <a:chOff x="9028337" y="576493"/>
                <a:chExt cx="2613676" cy="1012555"/>
              </a:xfrm>
            </p:grpSpPr>
            <p:sp>
              <p:nvSpPr>
                <p:cNvPr id="46" name="íś1îďè">
                  <a:extLst>
                    <a:ext uri="{FF2B5EF4-FFF2-40B4-BE49-F238E27FC236}">
                      <a16:creationId xmlns:a16="http://schemas.microsoft.com/office/drawing/2014/main" id="{2C42A3A2-817D-46A9-A8C1-0D59EA87ACE7}"/>
                    </a:ext>
                  </a:extLst>
                </p:cNvPr>
                <p:cNvSpPr/>
                <p:nvPr/>
              </p:nvSpPr>
              <p:spPr>
                <a:xfrm>
                  <a:off x="9955053" y="576493"/>
                  <a:ext cx="760243" cy="620255"/>
                </a:xfrm>
                <a:custGeom>
                  <a:avLst/>
                  <a:gdLst>
                    <a:gd name="connsiteX0" fmla="*/ 254168 w 760243"/>
                    <a:gd name="connsiteY0" fmla="*/ 383536 h 620255"/>
                    <a:gd name="connsiteX1" fmla="*/ 338993 w 760243"/>
                    <a:gd name="connsiteY1" fmla="*/ 549580 h 620255"/>
                    <a:gd name="connsiteX2" fmla="*/ 352081 w 760243"/>
                    <a:gd name="connsiteY2" fmla="*/ 441438 h 620255"/>
                    <a:gd name="connsiteX3" fmla="*/ 331023 w 760243"/>
                    <a:gd name="connsiteY3" fmla="*/ 424408 h 620255"/>
                    <a:gd name="connsiteX4" fmla="*/ 428651 w 760243"/>
                    <a:gd name="connsiteY4" fmla="*/ 424408 h 620255"/>
                    <a:gd name="connsiteX5" fmla="*/ 407586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4 w 760243"/>
                    <a:gd name="connsiteY30" fmla="*/ 510979 h 620255"/>
                    <a:gd name="connsiteX31" fmla="*/ 741453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4 w 760243"/>
                    <a:gd name="connsiteY43" fmla="*/ 579383 h 620255"/>
                    <a:gd name="connsiteX44" fmla="*/ 4834 w 760243"/>
                    <a:gd name="connsiteY44" fmla="*/ 566894 h 620255"/>
                    <a:gd name="connsiteX45" fmla="*/ 7399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8 w 760243"/>
                    <a:gd name="connsiteY50" fmla="*/ 501329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7 w 760243"/>
                    <a:gd name="connsiteY54" fmla="*/ 466416 h 620255"/>
                    <a:gd name="connsiteX55" fmla="*/ 63182 w 760243"/>
                    <a:gd name="connsiteY55" fmla="*/ 459036 h 620255"/>
                    <a:gd name="connsiteX56" fmla="*/ 71722 w 760243"/>
                    <a:gd name="connsiteY56" fmla="*/ 451941 h 620255"/>
                    <a:gd name="connsiteX57" fmla="*/ 80262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6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49 w 760243"/>
                    <a:gd name="connsiteY67" fmla="*/ 396307 h 620255"/>
                    <a:gd name="connsiteX68" fmla="*/ 200374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4 w 760243"/>
                    <a:gd name="connsiteY77" fmla="*/ 5708 h 620255"/>
                    <a:gd name="connsiteX78" fmla="*/ 431883 w 760243"/>
                    <a:gd name="connsiteY78" fmla="*/ 7706 h 620255"/>
                    <a:gd name="connsiteX79" fmla="*/ 440156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3 w 760243"/>
                    <a:gd name="connsiteY123" fmla="*/ 315988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6 w 760243"/>
                    <a:gd name="connsiteY129" fmla="*/ 339967 h 620255"/>
                    <a:gd name="connsiteX130" fmla="*/ 431883 w 760243"/>
                    <a:gd name="connsiteY130" fmla="*/ 342821 h 620255"/>
                    <a:gd name="connsiteX131" fmla="*/ 423614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4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7 w 760243"/>
                    <a:gd name="connsiteY145" fmla="*/ 333400 h 620255"/>
                    <a:gd name="connsiteX146" fmla="*/ 296407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7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8 w 760243"/>
                    <a:gd name="connsiteY167" fmla="*/ 184113 h 620255"/>
                    <a:gd name="connsiteX168" fmla="*/ 204854 w 760243"/>
                    <a:gd name="connsiteY168" fmla="*/ 175262 h 620255"/>
                    <a:gd name="connsiteX169" fmla="*/ 205138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7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7 w 760243"/>
                    <a:gd name="connsiteY190" fmla="*/ 21123 h 620255"/>
                    <a:gd name="connsiteX191" fmla="*/ 304107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4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3" y="549580"/>
                      </a:lnTo>
                      <a:lnTo>
                        <a:pt x="352081" y="441438"/>
                      </a:lnTo>
                      <a:lnTo>
                        <a:pt x="331023" y="424408"/>
                      </a:lnTo>
                      <a:lnTo>
                        <a:pt x="428651" y="424408"/>
                      </a:lnTo>
                      <a:lnTo>
                        <a:pt x="407586" y="441438"/>
                      </a:lnTo>
                      <a:lnTo>
                        <a:pt x="420966" y="549580"/>
                      </a:lnTo>
                      <a:lnTo>
                        <a:pt x="506069"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9"/>
                      </a:lnTo>
                      <a:lnTo>
                        <a:pt x="736334" y="510979"/>
                      </a:lnTo>
                      <a:lnTo>
                        <a:pt x="741453" y="521197"/>
                      </a:lnTo>
                      <a:lnTo>
                        <a:pt x="745723"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4" y="579383"/>
                      </a:lnTo>
                      <a:lnTo>
                        <a:pt x="4834" y="566894"/>
                      </a:lnTo>
                      <a:lnTo>
                        <a:pt x="7399" y="554689"/>
                      </a:lnTo>
                      <a:lnTo>
                        <a:pt x="10529" y="543053"/>
                      </a:lnTo>
                      <a:lnTo>
                        <a:pt x="14514" y="531982"/>
                      </a:lnTo>
                      <a:lnTo>
                        <a:pt x="18784" y="521197"/>
                      </a:lnTo>
                      <a:lnTo>
                        <a:pt x="23903" y="510979"/>
                      </a:lnTo>
                      <a:lnTo>
                        <a:pt x="29028" y="501329"/>
                      </a:lnTo>
                      <a:lnTo>
                        <a:pt x="34724" y="491962"/>
                      </a:lnTo>
                      <a:lnTo>
                        <a:pt x="41268" y="483162"/>
                      </a:lnTo>
                      <a:lnTo>
                        <a:pt x="48098" y="474648"/>
                      </a:lnTo>
                      <a:lnTo>
                        <a:pt x="55497" y="466416"/>
                      </a:lnTo>
                      <a:lnTo>
                        <a:pt x="63182" y="459036"/>
                      </a:lnTo>
                      <a:lnTo>
                        <a:pt x="71722" y="451941"/>
                      </a:lnTo>
                      <a:lnTo>
                        <a:pt x="80262" y="445129"/>
                      </a:lnTo>
                      <a:lnTo>
                        <a:pt x="89088" y="438315"/>
                      </a:lnTo>
                      <a:lnTo>
                        <a:pt x="98762" y="432356"/>
                      </a:lnTo>
                      <a:lnTo>
                        <a:pt x="108442" y="426679"/>
                      </a:lnTo>
                      <a:lnTo>
                        <a:pt x="118686" y="421285"/>
                      </a:lnTo>
                      <a:lnTo>
                        <a:pt x="129501" y="416176"/>
                      </a:lnTo>
                      <a:lnTo>
                        <a:pt x="140600" y="411635"/>
                      </a:lnTo>
                      <a:lnTo>
                        <a:pt x="151991" y="407378"/>
                      </a:lnTo>
                      <a:lnTo>
                        <a:pt x="163376" y="403403"/>
                      </a:lnTo>
                      <a:lnTo>
                        <a:pt x="175610" y="399430"/>
                      </a:lnTo>
                      <a:lnTo>
                        <a:pt x="187849" y="396307"/>
                      </a:lnTo>
                      <a:lnTo>
                        <a:pt x="200374" y="393187"/>
                      </a:lnTo>
                      <a:lnTo>
                        <a:pt x="213470" y="390348"/>
                      </a:lnTo>
                      <a:lnTo>
                        <a:pt x="226559" y="387793"/>
                      </a:lnTo>
                      <a:lnTo>
                        <a:pt x="240224" y="385523"/>
                      </a:lnTo>
                      <a:close/>
                      <a:moveTo>
                        <a:pt x="379976" y="0"/>
                      </a:moveTo>
                      <a:lnTo>
                        <a:pt x="389101" y="284"/>
                      </a:lnTo>
                      <a:lnTo>
                        <a:pt x="397943" y="856"/>
                      </a:lnTo>
                      <a:lnTo>
                        <a:pt x="406499" y="1998"/>
                      </a:lnTo>
                      <a:lnTo>
                        <a:pt x="415341" y="3424"/>
                      </a:lnTo>
                      <a:lnTo>
                        <a:pt x="423614" y="5708"/>
                      </a:lnTo>
                      <a:lnTo>
                        <a:pt x="431883" y="7706"/>
                      </a:lnTo>
                      <a:lnTo>
                        <a:pt x="440156" y="10560"/>
                      </a:lnTo>
                      <a:lnTo>
                        <a:pt x="448142" y="13986"/>
                      </a:lnTo>
                      <a:lnTo>
                        <a:pt x="455842" y="17410"/>
                      </a:lnTo>
                      <a:lnTo>
                        <a:pt x="463258" y="21123"/>
                      </a:lnTo>
                      <a:lnTo>
                        <a:pt x="470958" y="25405"/>
                      </a:lnTo>
                      <a:lnTo>
                        <a:pt x="478089" y="29970"/>
                      </a:lnTo>
                      <a:lnTo>
                        <a:pt x="484933"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3" y="315988"/>
                      </a:lnTo>
                      <a:lnTo>
                        <a:pt x="478089" y="320556"/>
                      </a:lnTo>
                      <a:lnTo>
                        <a:pt x="470958" y="325122"/>
                      </a:lnTo>
                      <a:lnTo>
                        <a:pt x="463258" y="329404"/>
                      </a:lnTo>
                      <a:lnTo>
                        <a:pt x="455842" y="333400"/>
                      </a:lnTo>
                      <a:lnTo>
                        <a:pt x="448142" y="336540"/>
                      </a:lnTo>
                      <a:lnTo>
                        <a:pt x="440156" y="339967"/>
                      </a:lnTo>
                      <a:lnTo>
                        <a:pt x="431883" y="342821"/>
                      </a:lnTo>
                      <a:lnTo>
                        <a:pt x="423614" y="344819"/>
                      </a:lnTo>
                      <a:lnTo>
                        <a:pt x="415341" y="347103"/>
                      </a:lnTo>
                      <a:lnTo>
                        <a:pt x="406499" y="348528"/>
                      </a:lnTo>
                      <a:lnTo>
                        <a:pt x="397943" y="349670"/>
                      </a:lnTo>
                      <a:lnTo>
                        <a:pt x="389101" y="350243"/>
                      </a:lnTo>
                      <a:lnTo>
                        <a:pt x="379976" y="350526"/>
                      </a:lnTo>
                      <a:lnTo>
                        <a:pt x="371134" y="350243"/>
                      </a:lnTo>
                      <a:lnTo>
                        <a:pt x="362291" y="349670"/>
                      </a:lnTo>
                      <a:lnTo>
                        <a:pt x="353163" y="348528"/>
                      </a:lnTo>
                      <a:lnTo>
                        <a:pt x="344607" y="347103"/>
                      </a:lnTo>
                      <a:lnTo>
                        <a:pt x="336051" y="344819"/>
                      </a:lnTo>
                      <a:lnTo>
                        <a:pt x="327779" y="342821"/>
                      </a:lnTo>
                      <a:lnTo>
                        <a:pt x="319509" y="339967"/>
                      </a:lnTo>
                      <a:lnTo>
                        <a:pt x="311809" y="336540"/>
                      </a:lnTo>
                      <a:lnTo>
                        <a:pt x="304107" y="333400"/>
                      </a:lnTo>
                      <a:lnTo>
                        <a:pt x="296407" y="329404"/>
                      </a:lnTo>
                      <a:lnTo>
                        <a:pt x="289276" y="325122"/>
                      </a:lnTo>
                      <a:lnTo>
                        <a:pt x="282146" y="320556"/>
                      </a:lnTo>
                      <a:lnTo>
                        <a:pt x="275302" y="315988"/>
                      </a:lnTo>
                      <a:lnTo>
                        <a:pt x="268455" y="310566"/>
                      </a:lnTo>
                      <a:lnTo>
                        <a:pt x="262467"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8" y="184113"/>
                      </a:lnTo>
                      <a:lnTo>
                        <a:pt x="204854" y="175262"/>
                      </a:lnTo>
                      <a:lnTo>
                        <a:pt x="205138"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7" y="45671"/>
                      </a:lnTo>
                      <a:lnTo>
                        <a:pt x="268455" y="39961"/>
                      </a:lnTo>
                      <a:lnTo>
                        <a:pt x="275302" y="35109"/>
                      </a:lnTo>
                      <a:lnTo>
                        <a:pt x="282146" y="29970"/>
                      </a:lnTo>
                      <a:lnTo>
                        <a:pt x="289276" y="25405"/>
                      </a:lnTo>
                      <a:lnTo>
                        <a:pt x="296407" y="21123"/>
                      </a:lnTo>
                      <a:lnTo>
                        <a:pt x="304107" y="17410"/>
                      </a:lnTo>
                      <a:lnTo>
                        <a:pt x="311809" y="13986"/>
                      </a:lnTo>
                      <a:lnTo>
                        <a:pt x="319509" y="10560"/>
                      </a:lnTo>
                      <a:lnTo>
                        <a:pt x="327779" y="7706"/>
                      </a:lnTo>
                      <a:lnTo>
                        <a:pt x="336051" y="5708"/>
                      </a:lnTo>
                      <a:lnTo>
                        <a:pt x="344607" y="3424"/>
                      </a:lnTo>
                      <a:lnTo>
                        <a:pt x="353163" y="1998"/>
                      </a:lnTo>
                      <a:lnTo>
                        <a:pt x="362291" y="856"/>
                      </a:lnTo>
                      <a:lnTo>
                        <a:pt x="371134" y="284"/>
                      </a:lnTo>
                      <a:close/>
                    </a:path>
                  </a:pathLst>
                </a:custGeom>
                <a:solidFill>
                  <a:schemeClr val="accent5"/>
                </a:solidFill>
                <a:ln>
                  <a:noFill/>
                </a:ln>
              </p:spPr>
              <p:txBody>
                <a:bodyPr wrap="square" anchor="ctr">
                  <a:noAutofit/>
                </a:bodyPr>
                <a:lstStyle/>
                <a:p>
                  <a:pPr algn="ctr"/>
                  <a:endParaRPr/>
                </a:p>
              </p:txBody>
            </p:sp>
            <p:grpSp>
              <p:nvGrpSpPr>
                <p:cNvPr id="47" name="组合 46"/>
                <p:cNvGrpSpPr/>
                <p:nvPr/>
              </p:nvGrpSpPr>
              <p:grpSpPr>
                <a:xfrm>
                  <a:off x="9028337" y="741808"/>
                  <a:ext cx="2613676" cy="847240"/>
                  <a:chOff x="9028337" y="741808"/>
                  <a:chExt cx="2613676" cy="847240"/>
                </a:xfrm>
              </p:grpSpPr>
              <p:sp>
                <p:nvSpPr>
                  <p:cNvPr id="48" name="ïSḻíḍe"/>
                  <p:cNvSpPr/>
                  <p:nvPr/>
                </p:nvSpPr>
                <p:spPr>
                  <a:xfrm>
                    <a:off x="9028337" y="1196751"/>
                    <a:ext cx="2613676" cy="392297"/>
                  </a:xfrm>
                  <a:prstGeom prst="roundRect">
                    <a:avLst>
                      <a:gd name="adj" fmla="val 50000"/>
                    </a:avLst>
                  </a:prstGeom>
                  <a:solidFill>
                    <a:schemeClr val="tx2">
                      <a:lumMod val="40000"/>
                      <a:lumOff val="60000"/>
                    </a:schemeClr>
                  </a:solidFill>
                  <a:ln>
                    <a:noFill/>
                  </a:ln>
                </p:spPr>
                <p:txBody>
                  <a:bodyPr wrap="none" lIns="91425" tIns="45700" rIns="91425" bIns="45700" anchor="ctr" anchorCtr="0">
                    <a:noAutofit/>
                  </a:bodyPr>
                  <a:lstStyle/>
                  <a:p>
                    <a:pPr lvl="0" algn="ctr"/>
                    <a:r>
                      <a:rPr lang="zh-CN" altLang="en-US" b="1" dirty="0"/>
                      <a:t>区域分中心及行业联盟</a:t>
                    </a:r>
                  </a:p>
                </p:txBody>
              </p:sp>
              <p:sp>
                <p:nvSpPr>
                  <p:cNvPr id="49" name="îṧ1îḋe">
                    <a:extLst>
                      <a:ext uri="{FF2B5EF4-FFF2-40B4-BE49-F238E27FC236}">
                        <a16:creationId xmlns:a16="http://schemas.microsoft.com/office/drawing/2014/main" id="{95757CF1-5FBA-4A43-A7D7-AA73A1C0FA71}"/>
                      </a:ext>
                    </a:extLst>
                  </p:cNvPr>
                  <p:cNvSpPr/>
                  <p:nvPr/>
                </p:nvSpPr>
                <p:spPr>
                  <a:xfrm>
                    <a:off x="9397444" y="7418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2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1 w 557609"/>
                      <a:gd name="connsiteY17" fmla="*/ 305248 h 454932"/>
                      <a:gd name="connsiteX18" fmla="*/ 470343 w 557609"/>
                      <a:gd name="connsiteY18" fmla="*/ 308996 h 454932"/>
                      <a:gd name="connsiteX19" fmla="*/ 477648 w 557609"/>
                      <a:gd name="connsiteY19" fmla="*/ 312951 h 454932"/>
                      <a:gd name="connsiteX20" fmla="*/ 485167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4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5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1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2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1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4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4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1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2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1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3 w 557609"/>
                      <a:gd name="connsiteY142" fmla="*/ 251444 h 454932"/>
                      <a:gd name="connsiteX143" fmla="*/ 234347 w 557609"/>
                      <a:gd name="connsiteY143" fmla="*/ 249351 h 454932"/>
                      <a:gd name="connsiteX144" fmla="*/ 228700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3 w 557609"/>
                      <a:gd name="connsiteY148" fmla="*/ 235114 h 454932"/>
                      <a:gd name="connsiteX149" fmla="*/ 201923 w 557609"/>
                      <a:gd name="connsiteY149" fmla="*/ 231763 h 454932"/>
                      <a:gd name="connsiteX150" fmla="*/ 196901 w 557609"/>
                      <a:gd name="connsiteY150" fmla="*/ 227787 h 454932"/>
                      <a:gd name="connsiteX151" fmla="*/ 192509 w 557609"/>
                      <a:gd name="connsiteY151" fmla="*/ 223808 h 454932"/>
                      <a:gd name="connsiteX152" fmla="*/ 187907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6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6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7 w 557609"/>
                      <a:gd name="connsiteY184" fmla="*/ 37684 h 454932"/>
                      <a:gd name="connsiteX185" fmla="*/ 192509 w 557609"/>
                      <a:gd name="connsiteY185" fmla="*/ 33498 h 454932"/>
                      <a:gd name="connsiteX186" fmla="*/ 196901 w 557609"/>
                      <a:gd name="connsiteY186" fmla="*/ 29309 h 454932"/>
                      <a:gd name="connsiteX187" fmla="*/ 201923 w 557609"/>
                      <a:gd name="connsiteY187" fmla="*/ 25751 h 454932"/>
                      <a:gd name="connsiteX188" fmla="*/ 206943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700 w 557609"/>
                      <a:gd name="connsiteY192" fmla="*/ 10258 h 454932"/>
                      <a:gd name="connsiteX193" fmla="*/ 234347 w 557609"/>
                      <a:gd name="connsiteY193" fmla="*/ 7745 h 454932"/>
                      <a:gd name="connsiteX194" fmla="*/ 240413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2" y="292966"/>
                        </a:lnTo>
                        <a:lnTo>
                          <a:pt x="437361" y="295880"/>
                        </a:lnTo>
                        <a:lnTo>
                          <a:pt x="446125" y="298795"/>
                        </a:lnTo>
                        <a:lnTo>
                          <a:pt x="454479" y="301918"/>
                        </a:lnTo>
                        <a:lnTo>
                          <a:pt x="462621" y="305248"/>
                        </a:lnTo>
                        <a:lnTo>
                          <a:pt x="470343" y="308996"/>
                        </a:lnTo>
                        <a:lnTo>
                          <a:pt x="477648" y="312951"/>
                        </a:lnTo>
                        <a:lnTo>
                          <a:pt x="485167" y="317116"/>
                        </a:lnTo>
                        <a:lnTo>
                          <a:pt x="492053" y="321487"/>
                        </a:lnTo>
                        <a:lnTo>
                          <a:pt x="498735" y="326276"/>
                        </a:lnTo>
                        <a:lnTo>
                          <a:pt x="504999" y="331480"/>
                        </a:lnTo>
                        <a:lnTo>
                          <a:pt x="511054"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5"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1" y="1466"/>
                        </a:lnTo>
                        <a:lnTo>
                          <a:pt x="304636" y="2511"/>
                        </a:lnTo>
                        <a:lnTo>
                          <a:pt x="310703" y="4187"/>
                        </a:lnTo>
                        <a:lnTo>
                          <a:pt x="316769" y="5652"/>
                        </a:lnTo>
                        <a:lnTo>
                          <a:pt x="322836" y="7745"/>
                        </a:lnTo>
                        <a:lnTo>
                          <a:pt x="328694" y="10258"/>
                        </a:lnTo>
                        <a:lnTo>
                          <a:pt x="334342"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1" y="72858"/>
                        </a:lnTo>
                        <a:lnTo>
                          <a:pt x="397099" y="78509"/>
                        </a:lnTo>
                        <a:lnTo>
                          <a:pt x="399400" y="84373"/>
                        </a:lnTo>
                        <a:lnTo>
                          <a:pt x="401494" y="90235"/>
                        </a:lnTo>
                        <a:lnTo>
                          <a:pt x="403167" y="96515"/>
                        </a:lnTo>
                        <a:lnTo>
                          <a:pt x="404630" y="102587"/>
                        </a:lnTo>
                        <a:lnTo>
                          <a:pt x="405676" y="109078"/>
                        </a:lnTo>
                        <a:lnTo>
                          <a:pt x="406514" y="115358"/>
                        </a:lnTo>
                        <a:lnTo>
                          <a:pt x="407141" y="122058"/>
                        </a:lnTo>
                        <a:lnTo>
                          <a:pt x="407351" y="128547"/>
                        </a:lnTo>
                        <a:lnTo>
                          <a:pt x="407141" y="135039"/>
                        </a:lnTo>
                        <a:lnTo>
                          <a:pt x="406514" y="141738"/>
                        </a:lnTo>
                        <a:lnTo>
                          <a:pt x="405676" y="148228"/>
                        </a:lnTo>
                        <a:lnTo>
                          <a:pt x="404630" y="154510"/>
                        </a:lnTo>
                        <a:lnTo>
                          <a:pt x="403167" y="160789"/>
                        </a:lnTo>
                        <a:lnTo>
                          <a:pt x="401494" y="166861"/>
                        </a:lnTo>
                        <a:lnTo>
                          <a:pt x="399400" y="172933"/>
                        </a:lnTo>
                        <a:lnTo>
                          <a:pt x="397099" y="178587"/>
                        </a:lnTo>
                        <a:lnTo>
                          <a:pt x="394381"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2" y="244535"/>
                        </a:lnTo>
                        <a:lnTo>
                          <a:pt x="328694" y="246838"/>
                        </a:lnTo>
                        <a:lnTo>
                          <a:pt x="322836" y="249351"/>
                        </a:lnTo>
                        <a:lnTo>
                          <a:pt x="316769" y="251444"/>
                        </a:lnTo>
                        <a:lnTo>
                          <a:pt x="310703" y="252910"/>
                        </a:lnTo>
                        <a:lnTo>
                          <a:pt x="304636" y="254585"/>
                        </a:lnTo>
                        <a:lnTo>
                          <a:pt x="298151"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3" y="251444"/>
                        </a:lnTo>
                        <a:lnTo>
                          <a:pt x="234347" y="249351"/>
                        </a:lnTo>
                        <a:lnTo>
                          <a:pt x="228700" y="246838"/>
                        </a:lnTo>
                        <a:lnTo>
                          <a:pt x="223050" y="244535"/>
                        </a:lnTo>
                        <a:lnTo>
                          <a:pt x="217402" y="241604"/>
                        </a:lnTo>
                        <a:lnTo>
                          <a:pt x="212172" y="238463"/>
                        </a:lnTo>
                        <a:lnTo>
                          <a:pt x="206943" y="235114"/>
                        </a:lnTo>
                        <a:lnTo>
                          <a:pt x="201923" y="231763"/>
                        </a:lnTo>
                        <a:lnTo>
                          <a:pt x="196901" y="227787"/>
                        </a:lnTo>
                        <a:lnTo>
                          <a:pt x="192509" y="223808"/>
                        </a:lnTo>
                        <a:lnTo>
                          <a:pt x="187907"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6" y="148228"/>
                        </a:lnTo>
                        <a:lnTo>
                          <a:pt x="150878" y="141738"/>
                        </a:lnTo>
                        <a:lnTo>
                          <a:pt x="150460" y="135039"/>
                        </a:lnTo>
                        <a:lnTo>
                          <a:pt x="150252" y="128547"/>
                        </a:lnTo>
                        <a:lnTo>
                          <a:pt x="150460" y="122058"/>
                        </a:lnTo>
                        <a:lnTo>
                          <a:pt x="150878" y="115358"/>
                        </a:lnTo>
                        <a:lnTo>
                          <a:pt x="151716"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7" y="37684"/>
                        </a:lnTo>
                        <a:lnTo>
                          <a:pt x="192509" y="33498"/>
                        </a:lnTo>
                        <a:lnTo>
                          <a:pt x="196901" y="29309"/>
                        </a:lnTo>
                        <a:lnTo>
                          <a:pt x="201923" y="25751"/>
                        </a:lnTo>
                        <a:lnTo>
                          <a:pt x="206943" y="21982"/>
                        </a:lnTo>
                        <a:lnTo>
                          <a:pt x="212172" y="18633"/>
                        </a:lnTo>
                        <a:lnTo>
                          <a:pt x="217402" y="15493"/>
                        </a:lnTo>
                        <a:lnTo>
                          <a:pt x="223050" y="12769"/>
                        </a:lnTo>
                        <a:lnTo>
                          <a:pt x="228700" y="10258"/>
                        </a:lnTo>
                        <a:lnTo>
                          <a:pt x="234347" y="7745"/>
                        </a:lnTo>
                        <a:lnTo>
                          <a:pt x="240413" y="5652"/>
                        </a:lnTo>
                        <a:lnTo>
                          <a:pt x="246480" y="4187"/>
                        </a:lnTo>
                        <a:lnTo>
                          <a:pt x="252755" y="2511"/>
                        </a:lnTo>
                        <a:lnTo>
                          <a:pt x="259031" y="1466"/>
                        </a:lnTo>
                        <a:lnTo>
                          <a:pt x="265726" y="628"/>
                        </a:lnTo>
                        <a:lnTo>
                          <a:pt x="272211" y="208"/>
                        </a:lnTo>
                        <a:close/>
                      </a:path>
                    </a:pathLst>
                  </a:custGeom>
                  <a:solidFill>
                    <a:schemeClr val="accent5"/>
                  </a:solidFill>
                  <a:ln>
                    <a:noFill/>
                  </a:ln>
                </p:spPr>
                <p:txBody>
                  <a:bodyPr wrap="square" anchor="ctr">
                    <a:noAutofit/>
                  </a:bodyPr>
                  <a:lstStyle/>
                  <a:p>
                    <a:pPr algn="ctr"/>
                    <a:endParaRPr/>
                  </a:p>
                </p:txBody>
              </p:sp>
              <p:sp>
                <p:nvSpPr>
                  <p:cNvPr id="50" name="ïṣļiḋé">
                    <a:extLst>
                      <a:ext uri="{FF2B5EF4-FFF2-40B4-BE49-F238E27FC236}">
                        <a16:creationId xmlns:a16="http://schemas.microsoft.com/office/drawing/2014/main" id="{03613125-A298-4261-B4E4-9C49F54C033D}"/>
                      </a:ext>
                    </a:extLst>
                  </p:cNvPr>
                  <p:cNvSpPr/>
                  <p:nvPr/>
                </p:nvSpPr>
                <p:spPr>
                  <a:xfrm>
                    <a:off x="10715296" y="741808"/>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2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1 w 557609"/>
                      <a:gd name="connsiteY17" fmla="*/ 305248 h 454932"/>
                      <a:gd name="connsiteX18" fmla="*/ 470343 w 557609"/>
                      <a:gd name="connsiteY18" fmla="*/ 308996 h 454932"/>
                      <a:gd name="connsiteX19" fmla="*/ 477648 w 557609"/>
                      <a:gd name="connsiteY19" fmla="*/ 312951 h 454932"/>
                      <a:gd name="connsiteX20" fmla="*/ 485167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4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5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1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2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1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4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4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1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2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1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3 w 557609"/>
                      <a:gd name="connsiteY142" fmla="*/ 251444 h 454932"/>
                      <a:gd name="connsiteX143" fmla="*/ 234347 w 557609"/>
                      <a:gd name="connsiteY143" fmla="*/ 249351 h 454932"/>
                      <a:gd name="connsiteX144" fmla="*/ 228700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3 w 557609"/>
                      <a:gd name="connsiteY148" fmla="*/ 235114 h 454932"/>
                      <a:gd name="connsiteX149" fmla="*/ 201923 w 557609"/>
                      <a:gd name="connsiteY149" fmla="*/ 231763 h 454932"/>
                      <a:gd name="connsiteX150" fmla="*/ 196901 w 557609"/>
                      <a:gd name="connsiteY150" fmla="*/ 227787 h 454932"/>
                      <a:gd name="connsiteX151" fmla="*/ 192509 w 557609"/>
                      <a:gd name="connsiteY151" fmla="*/ 223808 h 454932"/>
                      <a:gd name="connsiteX152" fmla="*/ 187907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6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6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7 w 557609"/>
                      <a:gd name="connsiteY184" fmla="*/ 37684 h 454932"/>
                      <a:gd name="connsiteX185" fmla="*/ 192509 w 557609"/>
                      <a:gd name="connsiteY185" fmla="*/ 33498 h 454932"/>
                      <a:gd name="connsiteX186" fmla="*/ 196901 w 557609"/>
                      <a:gd name="connsiteY186" fmla="*/ 29309 h 454932"/>
                      <a:gd name="connsiteX187" fmla="*/ 201923 w 557609"/>
                      <a:gd name="connsiteY187" fmla="*/ 25751 h 454932"/>
                      <a:gd name="connsiteX188" fmla="*/ 206943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700 w 557609"/>
                      <a:gd name="connsiteY192" fmla="*/ 10258 h 454932"/>
                      <a:gd name="connsiteX193" fmla="*/ 234347 w 557609"/>
                      <a:gd name="connsiteY193" fmla="*/ 7745 h 454932"/>
                      <a:gd name="connsiteX194" fmla="*/ 240413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2" y="292966"/>
                        </a:lnTo>
                        <a:lnTo>
                          <a:pt x="437361" y="295880"/>
                        </a:lnTo>
                        <a:lnTo>
                          <a:pt x="446125" y="298795"/>
                        </a:lnTo>
                        <a:lnTo>
                          <a:pt x="454479" y="301918"/>
                        </a:lnTo>
                        <a:lnTo>
                          <a:pt x="462621" y="305248"/>
                        </a:lnTo>
                        <a:lnTo>
                          <a:pt x="470343" y="308996"/>
                        </a:lnTo>
                        <a:lnTo>
                          <a:pt x="477648" y="312951"/>
                        </a:lnTo>
                        <a:lnTo>
                          <a:pt x="485167" y="317116"/>
                        </a:lnTo>
                        <a:lnTo>
                          <a:pt x="492053" y="321487"/>
                        </a:lnTo>
                        <a:lnTo>
                          <a:pt x="498735" y="326276"/>
                        </a:lnTo>
                        <a:lnTo>
                          <a:pt x="504999" y="331480"/>
                        </a:lnTo>
                        <a:lnTo>
                          <a:pt x="511054"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5"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1" y="1466"/>
                        </a:lnTo>
                        <a:lnTo>
                          <a:pt x="304636" y="2511"/>
                        </a:lnTo>
                        <a:lnTo>
                          <a:pt x="310703" y="4187"/>
                        </a:lnTo>
                        <a:lnTo>
                          <a:pt x="316769" y="5652"/>
                        </a:lnTo>
                        <a:lnTo>
                          <a:pt x="322836" y="7745"/>
                        </a:lnTo>
                        <a:lnTo>
                          <a:pt x="328694" y="10258"/>
                        </a:lnTo>
                        <a:lnTo>
                          <a:pt x="334342"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1" y="72858"/>
                        </a:lnTo>
                        <a:lnTo>
                          <a:pt x="397099" y="78509"/>
                        </a:lnTo>
                        <a:lnTo>
                          <a:pt x="399400" y="84373"/>
                        </a:lnTo>
                        <a:lnTo>
                          <a:pt x="401494" y="90235"/>
                        </a:lnTo>
                        <a:lnTo>
                          <a:pt x="403167" y="96515"/>
                        </a:lnTo>
                        <a:lnTo>
                          <a:pt x="404630" y="102587"/>
                        </a:lnTo>
                        <a:lnTo>
                          <a:pt x="405676" y="109078"/>
                        </a:lnTo>
                        <a:lnTo>
                          <a:pt x="406514" y="115358"/>
                        </a:lnTo>
                        <a:lnTo>
                          <a:pt x="407141" y="122058"/>
                        </a:lnTo>
                        <a:lnTo>
                          <a:pt x="407351" y="128547"/>
                        </a:lnTo>
                        <a:lnTo>
                          <a:pt x="407141" y="135039"/>
                        </a:lnTo>
                        <a:lnTo>
                          <a:pt x="406514" y="141738"/>
                        </a:lnTo>
                        <a:lnTo>
                          <a:pt x="405676" y="148228"/>
                        </a:lnTo>
                        <a:lnTo>
                          <a:pt x="404630" y="154510"/>
                        </a:lnTo>
                        <a:lnTo>
                          <a:pt x="403167" y="160789"/>
                        </a:lnTo>
                        <a:lnTo>
                          <a:pt x="401494" y="166861"/>
                        </a:lnTo>
                        <a:lnTo>
                          <a:pt x="399400" y="172933"/>
                        </a:lnTo>
                        <a:lnTo>
                          <a:pt x="397099" y="178587"/>
                        </a:lnTo>
                        <a:lnTo>
                          <a:pt x="394381"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2" y="244535"/>
                        </a:lnTo>
                        <a:lnTo>
                          <a:pt x="328694" y="246838"/>
                        </a:lnTo>
                        <a:lnTo>
                          <a:pt x="322836" y="249351"/>
                        </a:lnTo>
                        <a:lnTo>
                          <a:pt x="316769" y="251444"/>
                        </a:lnTo>
                        <a:lnTo>
                          <a:pt x="310703" y="252910"/>
                        </a:lnTo>
                        <a:lnTo>
                          <a:pt x="304636" y="254585"/>
                        </a:lnTo>
                        <a:lnTo>
                          <a:pt x="298151"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3" y="251444"/>
                        </a:lnTo>
                        <a:lnTo>
                          <a:pt x="234347" y="249351"/>
                        </a:lnTo>
                        <a:lnTo>
                          <a:pt x="228700" y="246838"/>
                        </a:lnTo>
                        <a:lnTo>
                          <a:pt x="223050" y="244535"/>
                        </a:lnTo>
                        <a:lnTo>
                          <a:pt x="217402" y="241604"/>
                        </a:lnTo>
                        <a:lnTo>
                          <a:pt x="212172" y="238463"/>
                        </a:lnTo>
                        <a:lnTo>
                          <a:pt x="206943" y="235114"/>
                        </a:lnTo>
                        <a:lnTo>
                          <a:pt x="201923" y="231763"/>
                        </a:lnTo>
                        <a:lnTo>
                          <a:pt x="196901" y="227787"/>
                        </a:lnTo>
                        <a:lnTo>
                          <a:pt x="192509" y="223808"/>
                        </a:lnTo>
                        <a:lnTo>
                          <a:pt x="187907"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6" y="148228"/>
                        </a:lnTo>
                        <a:lnTo>
                          <a:pt x="150878" y="141738"/>
                        </a:lnTo>
                        <a:lnTo>
                          <a:pt x="150460" y="135039"/>
                        </a:lnTo>
                        <a:lnTo>
                          <a:pt x="150252" y="128547"/>
                        </a:lnTo>
                        <a:lnTo>
                          <a:pt x="150460" y="122058"/>
                        </a:lnTo>
                        <a:lnTo>
                          <a:pt x="150878" y="115358"/>
                        </a:lnTo>
                        <a:lnTo>
                          <a:pt x="151716"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7" y="37684"/>
                        </a:lnTo>
                        <a:lnTo>
                          <a:pt x="192509" y="33498"/>
                        </a:lnTo>
                        <a:lnTo>
                          <a:pt x="196901" y="29309"/>
                        </a:lnTo>
                        <a:lnTo>
                          <a:pt x="201923" y="25751"/>
                        </a:lnTo>
                        <a:lnTo>
                          <a:pt x="206943" y="21982"/>
                        </a:lnTo>
                        <a:lnTo>
                          <a:pt x="212172" y="18633"/>
                        </a:lnTo>
                        <a:lnTo>
                          <a:pt x="217402" y="15493"/>
                        </a:lnTo>
                        <a:lnTo>
                          <a:pt x="223050" y="12769"/>
                        </a:lnTo>
                        <a:lnTo>
                          <a:pt x="228700" y="10258"/>
                        </a:lnTo>
                        <a:lnTo>
                          <a:pt x="234347" y="7745"/>
                        </a:lnTo>
                        <a:lnTo>
                          <a:pt x="240413" y="5652"/>
                        </a:lnTo>
                        <a:lnTo>
                          <a:pt x="246480" y="4187"/>
                        </a:lnTo>
                        <a:lnTo>
                          <a:pt x="252755" y="2511"/>
                        </a:lnTo>
                        <a:lnTo>
                          <a:pt x="259031" y="1466"/>
                        </a:lnTo>
                        <a:lnTo>
                          <a:pt x="265726" y="628"/>
                        </a:lnTo>
                        <a:lnTo>
                          <a:pt x="272211" y="208"/>
                        </a:lnTo>
                        <a:close/>
                      </a:path>
                    </a:pathLst>
                  </a:custGeom>
                  <a:solidFill>
                    <a:schemeClr val="accent5"/>
                  </a:solidFill>
                  <a:ln>
                    <a:noFill/>
                  </a:ln>
                </p:spPr>
                <p:txBody>
                  <a:bodyPr wrap="square" anchor="ctr">
                    <a:noAutofit/>
                  </a:bodyPr>
                  <a:lstStyle/>
                  <a:p>
                    <a:pPr algn="ctr"/>
                    <a:endParaRPr/>
                  </a:p>
                </p:txBody>
              </p:sp>
            </p:grpSp>
          </p:grpSp>
          <p:grpSp>
            <p:nvGrpSpPr>
              <p:cNvPr id="30" name="组合 29"/>
              <p:cNvGrpSpPr/>
              <p:nvPr/>
            </p:nvGrpSpPr>
            <p:grpSpPr>
              <a:xfrm>
                <a:off x="3326254" y="993987"/>
                <a:ext cx="5415751" cy="4148915"/>
                <a:chOff x="719099" y="1111244"/>
                <a:chExt cx="5415751" cy="4148915"/>
              </a:xfrm>
            </p:grpSpPr>
            <p:sp>
              <p:nvSpPr>
                <p:cNvPr id="31" name="isļidê">
                  <a:extLst>
                    <a:ext uri="{FF2B5EF4-FFF2-40B4-BE49-F238E27FC236}">
                      <a16:creationId xmlns:a16="http://schemas.microsoft.com/office/drawing/2014/main" id="{22D56B1E-9EB7-4DB6-BAEF-19324AA3FDAB}"/>
                    </a:ext>
                  </a:extLst>
                </p:cNvPr>
                <p:cNvSpPr/>
                <p:nvPr/>
              </p:nvSpPr>
              <p:spPr>
                <a:xfrm>
                  <a:off x="2859445" y="1111244"/>
                  <a:ext cx="1084851" cy="885090"/>
                </a:xfrm>
                <a:custGeom>
                  <a:avLst/>
                  <a:gdLst>
                    <a:gd name="connsiteX0" fmla="*/ 362693 w 1084851"/>
                    <a:gd name="connsiteY0" fmla="*/ 547297 h 885090"/>
                    <a:gd name="connsiteX1" fmla="*/ 483735 w 1084851"/>
                    <a:gd name="connsiteY1" fmla="*/ 784238 h 885090"/>
                    <a:gd name="connsiteX2" fmla="*/ 502413 w 1084851"/>
                    <a:gd name="connsiteY2" fmla="*/ 629922 h 885090"/>
                    <a:gd name="connsiteX3" fmla="*/ 472362 w 1084851"/>
                    <a:gd name="connsiteY3" fmla="*/ 605620 h 885090"/>
                    <a:gd name="connsiteX4" fmla="*/ 611675 w 1084851"/>
                    <a:gd name="connsiteY4" fmla="*/ 605620 h 885090"/>
                    <a:gd name="connsiteX5" fmla="*/ 581616 w 1084851"/>
                    <a:gd name="connsiteY5" fmla="*/ 629922 h 885090"/>
                    <a:gd name="connsiteX6" fmla="*/ 600709 w 1084851"/>
                    <a:gd name="connsiteY6" fmla="*/ 784238 h 885090"/>
                    <a:gd name="connsiteX7" fmla="*/ 722149 w 1084851"/>
                    <a:gd name="connsiteY7" fmla="*/ 547297 h 885090"/>
                    <a:gd name="connsiteX8" fmla="*/ 742047 w 1084851"/>
                    <a:gd name="connsiteY8" fmla="*/ 550132 h 885090"/>
                    <a:gd name="connsiteX9" fmla="*/ 761548 w 1084851"/>
                    <a:gd name="connsiteY9" fmla="*/ 553372 h 885090"/>
                    <a:gd name="connsiteX10" fmla="*/ 780225 w 1084851"/>
                    <a:gd name="connsiteY10" fmla="*/ 557017 h 885090"/>
                    <a:gd name="connsiteX11" fmla="*/ 798505 w 1084851"/>
                    <a:gd name="connsiteY11" fmla="*/ 561068 h 885090"/>
                    <a:gd name="connsiteX12" fmla="*/ 816378 w 1084851"/>
                    <a:gd name="connsiteY12" fmla="*/ 565521 h 885090"/>
                    <a:gd name="connsiteX13" fmla="*/ 834251 w 1084851"/>
                    <a:gd name="connsiteY13" fmla="*/ 569977 h 885090"/>
                    <a:gd name="connsiteX14" fmla="*/ 850903 w 1084851"/>
                    <a:gd name="connsiteY14" fmla="*/ 575647 h 885090"/>
                    <a:gd name="connsiteX15" fmla="*/ 867953 w 1084851"/>
                    <a:gd name="connsiteY15" fmla="*/ 581319 h 885090"/>
                    <a:gd name="connsiteX16" fmla="*/ 884208 w 1084851"/>
                    <a:gd name="connsiteY16" fmla="*/ 587393 h 885090"/>
                    <a:gd name="connsiteX17" fmla="*/ 900047 w 1084851"/>
                    <a:gd name="connsiteY17" fmla="*/ 593874 h 885090"/>
                    <a:gd name="connsiteX18" fmla="*/ 915072 w 1084851"/>
                    <a:gd name="connsiteY18" fmla="*/ 601164 h 885090"/>
                    <a:gd name="connsiteX19" fmla="*/ 929284 w 1084851"/>
                    <a:gd name="connsiteY19" fmla="*/ 608860 h 885090"/>
                    <a:gd name="connsiteX20" fmla="*/ 943911 w 1084851"/>
                    <a:gd name="connsiteY20" fmla="*/ 616962 h 885090"/>
                    <a:gd name="connsiteX21" fmla="*/ 957309 w 1084851"/>
                    <a:gd name="connsiteY21" fmla="*/ 625466 h 885090"/>
                    <a:gd name="connsiteX22" fmla="*/ 970309 w 1084851"/>
                    <a:gd name="connsiteY22" fmla="*/ 634783 h 885090"/>
                    <a:gd name="connsiteX23" fmla="*/ 982496 w 1084851"/>
                    <a:gd name="connsiteY23" fmla="*/ 644909 h 885090"/>
                    <a:gd name="connsiteX24" fmla="*/ 994275 w 1084851"/>
                    <a:gd name="connsiteY24" fmla="*/ 655034 h 885090"/>
                    <a:gd name="connsiteX25" fmla="*/ 1005241 w 1084851"/>
                    <a:gd name="connsiteY25" fmla="*/ 665565 h 885090"/>
                    <a:gd name="connsiteX26" fmla="*/ 1015394 w 1084851"/>
                    <a:gd name="connsiteY26" fmla="*/ 677312 h 885090"/>
                    <a:gd name="connsiteX27" fmla="*/ 1025953 w 1084851"/>
                    <a:gd name="connsiteY27" fmla="*/ 689461 h 885090"/>
                    <a:gd name="connsiteX28" fmla="*/ 1034885 w 1084851"/>
                    <a:gd name="connsiteY28" fmla="*/ 702019 h 885090"/>
                    <a:gd name="connsiteX29" fmla="*/ 1043012 w 1084851"/>
                    <a:gd name="connsiteY29" fmla="*/ 715384 h 885090"/>
                    <a:gd name="connsiteX30" fmla="*/ 1050733 w 1084851"/>
                    <a:gd name="connsiteY30" fmla="*/ 729155 h 885090"/>
                    <a:gd name="connsiteX31" fmla="*/ 1058037 w 1084851"/>
                    <a:gd name="connsiteY31" fmla="*/ 743737 h 885090"/>
                    <a:gd name="connsiteX32" fmla="*/ 1064131 w 1084851"/>
                    <a:gd name="connsiteY32" fmla="*/ 759126 h 885090"/>
                    <a:gd name="connsiteX33" fmla="*/ 1069003 w 1084851"/>
                    <a:gd name="connsiteY33" fmla="*/ 774924 h 885090"/>
                    <a:gd name="connsiteX34" fmla="*/ 1073478 w 1084851"/>
                    <a:gd name="connsiteY34" fmla="*/ 791529 h 885090"/>
                    <a:gd name="connsiteX35" fmla="*/ 1077537 w 1084851"/>
                    <a:gd name="connsiteY35" fmla="*/ 808945 h 885090"/>
                    <a:gd name="connsiteX36" fmla="*/ 1080783 w 1084851"/>
                    <a:gd name="connsiteY36" fmla="*/ 826767 h 885090"/>
                    <a:gd name="connsiteX37" fmla="*/ 1082817 w 1084851"/>
                    <a:gd name="connsiteY37" fmla="*/ 845399 h 885090"/>
                    <a:gd name="connsiteX38" fmla="*/ 1084444 w 1084851"/>
                    <a:gd name="connsiteY38" fmla="*/ 864839 h 885090"/>
                    <a:gd name="connsiteX39" fmla="*/ 1084851 w 1084851"/>
                    <a:gd name="connsiteY39" fmla="*/ 885090 h 885090"/>
                    <a:gd name="connsiteX40" fmla="*/ 0 w 1084851"/>
                    <a:gd name="connsiteY40" fmla="*/ 885090 h 885090"/>
                    <a:gd name="connsiteX41" fmla="*/ 398 w 1084851"/>
                    <a:gd name="connsiteY41" fmla="*/ 864839 h 885090"/>
                    <a:gd name="connsiteX42" fmla="*/ 2025 w 1084851"/>
                    <a:gd name="connsiteY42" fmla="*/ 845399 h 885090"/>
                    <a:gd name="connsiteX43" fmla="*/ 4059 w 1084851"/>
                    <a:gd name="connsiteY43" fmla="*/ 826767 h 885090"/>
                    <a:gd name="connsiteX44" fmla="*/ 6898 w 1084851"/>
                    <a:gd name="connsiteY44" fmla="*/ 808945 h 885090"/>
                    <a:gd name="connsiteX45" fmla="*/ 10559 w 1084851"/>
                    <a:gd name="connsiteY45" fmla="*/ 791529 h 885090"/>
                    <a:gd name="connsiteX46" fmla="*/ 15025 w 1084851"/>
                    <a:gd name="connsiteY46" fmla="*/ 774924 h 885090"/>
                    <a:gd name="connsiteX47" fmla="*/ 20711 w 1084851"/>
                    <a:gd name="connsiteY47" fmla="*/ 759126 h 885090"/>
                    <a:gd name="connsiteX48" fmla="*/ 26805 w 1084851"/>
                    <a:gd name="connsiteY48" fmla="*/ 743737 h 885090"/>
                    <a:gd name="connsiteX49" fmla="*/ 34109 w 1084851"/>
                    <a:gd name="connsiteY49" fmla="*/ 729155 h 885090"/>
                    <a:gd name="connsiteX50" fmla="*/ 41423 w 1084851"/>
                    <a:gd name="connsiteY50" fmla="*/ 715384 h 885090"/>
                    <a:gd name="connsiteX51" fmla="*/ 49550 w 1084851"/>
                    <a:gd name="connsiteY51" fmla="*/ 702019 h 885090"/>
                    <a:gd name="connsiteX52" fmla="*/ 58889 w 1084851"/>
                    <a:gd name="connsiteY52" fmla="*/ 689461 h 885090"/>
                    <a:gd name="connsiteX53" fmla="*/ 68635 w 1084851"/>
                    <a:gd name="connsiteY53" fmla="*/ 677312 h 885090"/>
                    <a:gd name="connsiteX54" fmla="*/ 79194 w 1084851"/>
                    <a:gd name="connsiteY54" fmla="*/ 665565 h 885090"/>
                    <a:gd name="connsiteX55" fmla="*/ 90160 w 1084851"/>
                    <a:gd name="connsiteY55" fmla="*/ 655034 h 885090"/>
                    <a:gd name="connsiteX56" fmla="*/ 102346 w 1084851"/>
                    <a:gd name="connsiteY56" fmla="*/ 644909 h 885090"/>
                    <a:gd name="connsiteX57" fmla="*/ 114533 w 1084851"/>
                    <a:gd name="connsiteY57" fmla="*/ 635189 h 885090"/>
                    <a:gd name="connsiteX58" fmla="*/ 127126 w 1084851"/>
                    <a:gd name="connsiteY58" fmla="*/ 625466 h 885090"/>
                    <a:gd name="connsiteX59" fmla="*/ 140931 w 1084851"/>
                    <a:gd name="connsiteY59" fmla="*/ 616962 h 885090"/>
                    <a:gd name="connsiteX60" fmla="*/ 154745 w 1084851"/>
                    <a:gd name="connsiteY60" fmla="*/ 608860 h 885090"/>
                    <a:gd name="connsiteX61" fmla="*/ 169363 w 1084851"/>
                    <a:gd name="connsiteY61" fmla="*/ 601164 h 885090"/>
                    <a:gd name="connsiteX62" fmla="*/ 184795 w 1084851"/>
                    <a:gd name="connsiteY62" fmla="*/ 593874 h 885090"/>
                    <a:gd name="connsiteX63" fmla="*/ 200634 w 1084851"/>
                    <a:gd name="connsiteY63" fmla="*/ 587393 h 885090"/>
                    <a:gd name="connsiteX64" fmla="*/ 216889 w 1084851"/>
                    <a:gd name="connsiteY64" fmla="*/ 581319 h 885090"/>
                    <a:gd name="connsiteX65" fmla="*/ 233134 w 1084851"/>
                    <a:gd name="connsiteY65" fmla="*/ 575647 h 885090"/>
                    <a:gd name="connsiteX66" fmla="*/ 250591 w 1084851"/>
                    <a:gd name="connsiteY66" fmla="*/ 569977 h 885090"/>
                    <a:gd name="connsiteX67" fmla="*/ 268057 w 1084851"/>
                    <a:gd name="connsiteY67" fmla="*/ 565521 h 885090"/>
                    <a:gd name="connsiteX68" fmla="*/ 285930 w 1084851"/>
                    <a:gd name="connsiteY68" fmla="*/ 561068 h 885090"/>
                    <a:gd name="connsiteX69" fmla="*/ 304617 w 1084851"/>
                    <a:gd name="connsiteY69" fmla="*/ 557017 h 885090"/>
                    <a:gd name="connsiteX70" fmla="*/ 323295 w 1084851"/>
                    <a:gd name="connsiteY70" fmla="*/ 553372 h 885090"/>
                    <a:gd name="connsiteX71" fmla="*/ 342795 w 1084851"/>
                    <a:gd name="connsiteY71" fmla="*/ 550132 h 885090"/>
                    <a:gd name="connsiteX72" fmla="*/ 542216 w 1084851"/>
                    <a:gd name="connsiteY72" fmla="*/ 0 h 885090"/>
                    <a:gd name="connsiteX73" fmla="*/ 555238 w 1084851"/>
                    <a:gd name="connsiteY73" fmla="*/ 404 h 885090"/>
                    <a:gd name="connsiteX74" fmla="*/ 567856 w 1084851"/>
                    <a:gd name="connsiteY74" fmla="*/ 1221 h 885090"/>
                    <a:gd name="connsiteX75" fmla="*/ 580065 w 1084851"/>
                    <a:gd name="connsiteY75" fmla="*/ 2851 h 885090"/>
                    <a:gd name="connsiteX76" fmla="*/ 592682 w 1084851"/>
                    <a:gd name="connsiteY76" fmla="*/ 4885 h 885090"/>
                    <a:gd name="connsiteX77" fmla="*/ 604487 w 1084851"/>
                    <a:gd name="connsiteY77" fmla="*/ 8145 h 885090"/>
                    <a:gd name="connsiteX78" fmla="*/ 616287 w 1084851"/>
                    <a:gd name="connsiteY78" fmla="*/ 10996 h 885090"/>
                    <a:gd name="connsiteX79" fmla="*/ 628092 w 1084851"/>
                    <a:gd name="connsiteY79" fmla="*/ 15068 h 885090"/>
                    <a:gd name="connsiteX80" fmla="*/ 639488 w 1084851"/>
                    <a:gd name="connsiteY80" fmla="*/ 19958 h 885090"/>
                    <a:gd name="connsiteX81" fmla="*/ 650476 w 1084851"/>
                    <a:gd name="connsiteY81" fmla="*/ 24843 h 885090"/>
                    <a:gd name="connsiteX82" fmla="*/ 661059 w 1084851"/>
                    <a:gd name="connsiteY82" fmla="*/ 30141 h 885090"/>
                    <a:gd name="connsiteX83" fmla="*/ 672047 w 1084851"/>
                    <a:gd name="connsiteY83" fmla="*/ 36252 h 885090"/>
                    <a:gd name="connsiteX84" fmla="*/ 682222 w 1084851"/>
                    <a:gd name="connsiteY84" fmla="*/ 42767 h 885090"/>
                    <a:gd name="connsiteX85" fmla="*/ 691988 w 1084851"/>
                    <a:gd name="connsiteY85" fmla="*/ 50099 h 885090"/>
                    <a:gd name="connsiteX86" fmla="*/ 700942 w 1084851"/>
                    <a:gd name="connsiteY86" fmla="*/ 57023 h 885090"/>
                    <a:gd name="connsiteX87" fmla="*/ 710304 w 1084851"/>
                    <a:gd name="connsiteY87" fmla="*/ 65172 h 885090"/>
                    <a:gd name="connsiteX88" fmla="*/ 718853 w 1084851"/>
                    <a:gd name="connsiteY88" fmla="*/ 73316 h 885090"/>
                    <a:gd name="connsiteX89" fmla="*/ 726989 w 1084851"/>
                    <a:gd name="connsiteY89" fmla="*/ 82278 h 885090"/>
                    <a:gd name="connsiteX90" fmla="*/ 735130 w 1084851"/>
                    <a:gd name="connsiteY90" fmla="*/ 91240 h 885090"/>
                    <a:gd name="connsiteX91" fmla="*/ 742458 w 1084851"/>
                    <a:gd name="connsiteY91" fmla="*/ 100606 h 885090"/>
                    <a:gd name="connsiteX92" fmla="*/ 749377 w 1084851"/>
                    <a:gd name="connsiteY92" fmla="*/ 109977 h 885090"/>
                    <a:gd name="connsiteX93" fmla="*/ 756297 w 1084851"/>
                    <a:gd name="connsiteY93" fmla="*/ 120568 h 885090"/>
                    <a:gd name="connsiteX94" fmla="*/ 761991 w 1084851"/>
                    <a:gd name="connsiteY94" fmla="*/ 131156 h 885090"/>
                    <a:gd name="connsiteX95" fmla="*/ 767284 w 1084851"/>
                    <a:gd name="connsiteY95" fmla="*/ 141748 h 885090"/>
                    <a:gd name="connsiteX96" fmla="*/ 772574 w 1084851"/>
                    <a:gd name="connsiteY96" fmla="*/ 152744 h 885090"/>
                    <a:gd name="connsiteX97" fmla="*/ 777051 w 1084851"/>
                    <a:gd name="connsiteY97" fmla="*/ 164152 h 885090"/>
                    <a:gd name="connsiteX98" fmla="*/ 781123 w 1084851"/>
                    <a:gd name="connsiteY98" fmla="*/ 175557 h 885090"/>
                    <a:gd name="connsiteX99" fmla="*/ 784379 w 1084851"/>
                    <a:gd name="connsiteY99" fmla="*/ 187774 h 885090"/>
                    <a:gd name="connsiteX100" fmla="*/ 787225 w 1084851"/>
                    <a:gd name="connsiteY100" fmla="*/ 199587 h 885090"/>
                    <a:gd name="connsiteX101" fmla="*/ 789260 w 1084851"/>
                    <a:gd name="connsiteY101" fmla="*/ 212217 h 885090"/>
                    <a:gd name="connsiteX102" fmla="*/ 790889 w 1084851"/>
                    <a:gd name="connsiteY102" fmla="*/ 224434 h 885090"/>
                    <a:gd name="connsiteX103" fmla="*/ 792111 w 1084851"/>
                    <a:gd name="connsiteY103" fmla="*/ 237469 h 885090"/>
                    <a:gd name="connsiteX104" fmla="*/ 792519 w 1084851"/>
                    <a:gd name="connsiteY104" fmla="*/ 250094 h 885090"/>
                    <a:gd name="connsiteX105" fmla="*/ 792111 w 1084851"/>
                    <a:gd name="connsiteY105" fmla="*/ 262724 h 885090"/>
                    <a:gd name="connsiteX106" fmla="*/ 790889 w 1084851"/>
                    <a:gd name="connsiteY106" fmla="*/ 275759 h 885090"/>
                    <a:gd name="connsiteX107" fmla="*/ 789260 w 1084851"/>
                    <a:gd name="connsiteY107" fmla="*/ 288384 h 885090"/>
                    <a:gd name="connsiteX108" fmla="*/ 787225 w 1084851"/>
                    <a:gd name="connsiteY108" fmla="*/ 300606 h 885090"/>
                    <a:gd name="connsiteX109" fmla="*/ 784379 w 1084851"/>
                    <a:gd name="connsiteY109" fmla="*/ 312823 h 885090"/>
                    <a:gd name="connsiteX110" fmla="*/ 781123 w 1084851"/>
                    <a:gd name="connsiteY110" fmla="*/ 324636 h 885090"/>
                    <a:gd name="connsiteX111" fmla="*/ 777051 w 1084851"/>
                    <a:gd name="connsiteY111" fmla="*/ 336449 h 885090"/>
                    <a:gd name="connsiteX112" fmla="*/ 772574 w 1084851"/>
                    <a:gd name="connsiteY112" fmla="*/ 347449 h 885090"/>
                    <a:gd name="connsiteX113" fmla="*/ 767284 w 1084851"/>
                    <a:gd name="connsiteY113" fmla="*/ 358445 h 885090"/>
                    <a:gd name="connsiteX114" fmla="*/ 761991 w 1084851"/>
                    <a:gd name="connsiteY114" fmla="*/ 369441 h 885090"/>
                    <a:gd name="connsiteX115" fmla="*/ 756297 w 1084851"/>
                    <a:gd name="connsiteY115" fmla="*/ 379625 h 885090"/>
                    <a:gd name="connsiteX116" fmla="*/ 749377 w 1084851"/>
                    <a:gd name="connsiteY116" fmla="*/ 390216 h 885090"/>
                    <a:gd name="connsiteX117" fmla="*/ 742458 w 1084851"/>
                    <a:gd name="connsiteY117" fmla="*/ 399587 h 885090"/>
                    <a:gd name="connsiteX118" fmla="*/ 735130 w 1084851"/>
                    <a:gd name="connsiteY118" fmla="*/ 409361 h 885090"/>
                    <a:gd name="connsiteX119" fmla="*/ 726989 w 1084851"/>
                    <a:gd name="connsiteY119" fmla="*/ 418323 h 885090"/>
                    <a:gd name="connsiteX120" fmla="*/ 718853 w 1084851"/>
                    <a:gd name="connsiteY120" fmla="*/ 426877 h 885090"/>
                    <a:gd name="connsiteX121" fmla="*/ 710304 w 1084851"/>
                    <a:gd name="connsiteY121" fmla="*/ 435430 h 885090"/>
                    <a:gd name="connsiteX122" fmla="*/ 700942 w 1084851"/>
                    <a:gd name="connsiteY122" fmla="*/ 443170 h 885090"/>
                    <a:gd name="connsiteX123" fmla="*/ 691988 w 1084851"/>
                    <a:gd name="connsiteY123" fmla="*/ 450907 h 885090"/>
                    <a:gd name="connsiteX124" fmla="*/ 682222 w 1084851"/>
                    <a:gd name="connsiteY124" fmla="*/ 457426 h 885090"/>
                    <a:gd name="connsiteX125" fmla="*/ 672047 w 1084851"/>
                    <a:gd name="connsiteY125" fmla="*/ 463941 h 885090"/>
                    <a:gd name="connsiteX126" fmla="*/ 661059 w 1084851"/>
                    <a:gd name="connsiteY126" fmla="*/ 470052 h 885090"/>
                    <a:gd name="connsiteX127" fmla="*/ 650476 w 1084851"/>
                    <a:gd name="connsiteY127" fmla="*/ 475754 h 885090"/>
                    <a:gd name="connsiteX128" fmla="*/ 639488 w 1084851"/>
                    <a:gd name="connsiteY128" fmla="*/ 480235 h 885090"/>
                    <a:gd name="connsiteX129" fmla="*/ 628092 w 1084851"/>
                    <a:gd name="connsiteY129" fmla="*/ 485124 h 885090"/>
                    <a:gd name="connsiteX130" fmla="*/ 616287 w 1084851"/>
                    <a:gd name="connsiteY130" fmla="*/ 489197 h 885090"/>
                    <a:gd name="connsiteX131" fmla="*/ 604487 w 1084851"/>
                    <a:gd name="connsiteY131" fmla="*/ 492048 h 885090"/>
                    <a:gd name="connsiteX132" fmla="*/ 592682 w 1084851"/>
                    <a:gd name="connsiteY132" fmla="*/ 495308 h 885090"/>
                    <a:gd name="connsiteX133" fmla="*/ 580065 w 1084851"/>
                    <a:gd name="connsiteY133" fmla="*/ 497342 h 885090"/>
                    <a:gd name="connsiteX134" fmla="*/ 567856 w 1084851"/>
                    <a:gd name="connsiteY134" fmla="*/ 498972 h 885090"/>
                    <a:gd name="connsiteX135" fmla="*/ 555238 w 1084851"/>
                    <a:gd name="connsiteY135" fmla="*/ 499789 h 885090"/>
                    <a:gd name="connsiteX136" fmla="*/ 542216 w 1084851"/>
                    <a:gd name="connsiteY136" fmla="*/ 500193 h 885090"/>
                    <a:gd name="connsiteX137" fmla="*/ 529599 w 1084851"/>
                    <a:gd name="connsiteY137" fmla="*/ 499789 h 885090"/>
                    <a:gd name="connsiteX138" fmla="*/ 516982 w 1084851"/>
                    <a:gd name="connsiteY138" fmla="*/ 498972 h 885090"/>
                    <a:gd name="connsiteX139" fmla="*/ 503956 w 1084851"/>
                    <a:gd name="connsiteY139" fmla="*/ 497342 h 885090"/>
                    <a:gd name="connsiteX140" fmla="*/ 491747 w 1084851"/>
                    <a:gd name="connsiteY140" fmla="*/ 495308 h 885090"/>
                    <a:gd name="connsiteX141" fmla="*/ 479538 w 1084851"/>
                    <a:gd name="connsiteY141" fmla="*/ 492048 h 885090"/>
                    <a:gd name="connsiteX142" fmla="*/ 467733 w 1084851"/>
                    <a:gd name="connsiteY142" fmla="*/ 489197 h 885090"/>
                    <a:gd name="connsiteX143" fmla="*/ 455933 w 1084851"/>
                    <a:gd name="connsiteY143" fmla="*/ 485124 h 885090"/>
                    <a:gd name="connsiteX144" fmla="*/ 444945 w 1084851"/>
                    <a:gd name="connsiteY144" fmla="*/ 480235 h 885090"/>
                    <a:gd name="connsiteX145" fmla="*/ 433953 w 1084851"/>
                    <a:gd name="connsiteY145" fmla="*/ 475754 h 885090"/>
                    <a:gd name="connsiteX146" fmla="*/ 422965 w 1084851"/>
                    <a:gd name="connsiteY146" fmla="*/ 470052 h 885090"/>
                    <a:gd name="connsiteX147" fmla="*/ 412791 w 1084851"/>
                    <a:gd name="connsiteY147" fmla="*/ 463941 h 885090"/>
                    <a:gd name="connsiteX148" fmla="*/ 402616 w 1084851"/>
                    <a:gd name="connsiteY148" fmla="*/ 457426 h 885090"/>
                    <a:gd name="connsiteX149" fmla="*/ 392849 w 1084851"/>
                    <a:gd name="connsiteY149" fmla="*/ 450907 h 885090"/>
                    <a:gd name="connsiteX150" fmla="*/ 383079 w 1084851"/>
                    <a:gd name="connsiteY150" fmla="*/ 443170 h 885090"/>
                    <a:gd name="connsiteX151" fmla="*/ 374534 w 1084851"/>
                    <a:gd name="connsiteY151" fmla="*/ 435430 h 885090"/>
                    <a:gd name="connsiteX152" fmla="*/ 365580 w 1084851"/>
                    <a:gd name="connsiteY152" fmla="*/ 426877 h 885090"/>
                    <a:gd name="connsiteX153" fmla="*/ 357031 w 1084851"/>
                    <a:gd name="connsiteY153" fmla="*/ 418323 h 885090"/>
                    <a:gd name="connsiteX154" fmla="*/ 349299 w 1084851"/>
                    <a:gd name="connsiteY154" fmla="*/ 409361 h 885090"/>
                    <a:gd name="connsiteX155" fmla="*/ 341567 w 1084851"/>
                    <a:gd name="connsiteY155" fmla="*/ 399587 h 885090"/>
                    <a:gd name="connsiteX156" fmla="*/ 335056 w 1084851"/>
                    <a:gd name="connsiteY156" fmla="*/ 390216 h 885090"/>
                    <a:gd name="connsiteX157" fmla="*/ 328541 w 1084851"/>
                    <a:gd name="connsiteY157" fmla="*/ 379625 h 885090"/>
                    <a:gd name="connsiteX158" fmla="*/ 322438 w 1084851"/>
                    <a:gd name="connsiteY158" fmla="*/ 369441 h 885090"/>
                    <a:gd name="connsiteX159" fmla="*/ 316740 w 1084851"/>
                    <a:gd name="connsiteY159" fmla="*/ 358445 h 885090"/>
                    <a:gd name="connsiteX160" fmla="*/ 312263 w 1084851"/>
                    <a:gd name="connsiteY160" fmla="*/ 347449 h 885090"/>
                    <a:gd name="connsiteX161" fmla="*/ 307378 w 1084851"/>
                    <a:gd name="connsiteY161" fmla="*/ 336449 h 885090"/>
                    <a:gd name="connsiteX162" fmla="*/ 303310 w 1084851"/>
                    <a:gd name="connsiteY162" fmla="*/ 324636 h 885090"/>
                    <a:gd name="connsiteX163" fmla="*/ 300459 w 1084851"/>
                    <a:gd name="connsiteY163" fmla="*/ 312823 h 885090"/>
                    <a:gd name="connsiteX164" fmla="*/ 297203 w 1084851"/>
                    <a:gd name="connsiteY164" fmla="*/ 300606 h 885090"/>
                    <a:gd name="connsiteX165" fmla="*/ 295169 w 1084851"/>
                    <a:gd name="connsiteY165" fmla="*/ 288384 h 885090"/>
                    <a:gd name="connsiteX166" fmla="*/ 293539 w 1084851"/>
                    <a:gd name="connsiteY166" fmla="*/ 275759 h 885090"/>
                    <a:gd name="connsiteX167" fmla="*/ 292727 w 1084851"/>
                    <a:gd name="connsiteY167" fmla="*/ 262724 h 885090"/>
                    <a:gd name="connsiteX168" fmla="*/ 292322 w 1084851"/>
                    <a:gd name="connsiteY168" fmla="*/ 250094 h 885090"/>
                    <a:gd name="connsiteX169" fmla="*/ 292727 w 1084851"/>
                    <a:gd name="connsiteY169" fmla="*/ 237469 h 885090"/>
                    <a:gd name="connsiteX170" fmla="*/ 293539 w 1084851"/>
                    <a:gd name="connsiteY170" fmla="*/ 224434 h 885090"/>
                    <a:gd name="connsiteX171" fmla="*/ 295169 w 1084851"/>
                    <a:gd name="connsiteY171" fmla="*/ 212217 h 885090"/>
                    <a:gd name="connsiteX172" fmla="*/ 297203 w 1084851"/>
                    <a:gd name="connsiteY172" fmla="*/ 199587 h 885090"/>
                    <a:gd name="connsiteX173" fmla="*/ 300459 w 1084851"/>
                    <a:gd name="connsiteY173" fmla="*/ 187774 h 885090"/>
                    <a:gd name="connsiteX174" fmla="*/ 303310 w 1084851"/>
                    <a:gd name="connsiteY174" fmla="*/ 175557 h 885090"/>
                    <a:gd name="connsiteX175" fmla="*/ 307378 w 1084851"/>
                    <a:gd name="connsiteY175" fmla="*/ 164152 h 885090"/>
                    <a:gd name="connsiteX176" fmla="*/ 312263 w 1084851"/>
                    <a:gd name="connsiteY176" fmla="*/ 152744 h 885090"/>
                    <a:gd name="connsiteX177" fmla="*/ 316740 w 1084851"/>
                    <a:gd name="connsiteY177" fmla="*/ 141748 h 885090"/>
                    <a:gd name="connsiteX178" fmla="*/ 322438 w 1084851"/>
                    <a:gd name="connsiteY178" fmla="*/ 131156 h 885090"/>
                    <a:gd name="connsiteX179" fmla="*/ 328541 w 1084851"/>
                    <a:gd name="connsiteY179" fmla="*/ 120568 h 885090"/>
                    <a:gd name="connsiteX180" fmla="*/ 335056 w 1084851"/>
                    <a:gd name="connsiteY180" fmla="*/ 109977 h 885090"/>
                    <a:gd name="connsiteX181" fmla="*/ 341567 w 1084851"/>
                    <a:gd name="connsiteY181" fmla="*/ 100606 h 885090"/>
                    <a:gd name="connsiteX182" fmla="*/ 349299 w 1084851"/>
                    <a:gd name="connsiteY182" fmla="*/ 91240 h 885090"/>
                    <a:gd name="connsiteX183" fmla="*/ 357031 w 1084851"/>
                    <a:gd name="connsiteY183" fmla="*/ 82278 h 885090"/>
                    <a:gd name="connsiteX184" fmla="*/ 365580 w 1084851"/>
                    <a:gd name="connsiteY184" fmla="*/ 73316 h 885090"/>
                    <a:gd name="connsiteX185" fmla="*/ 374534 w 1084851"/>
                    <a:gd name="connsiteY185" fmla="*/ 65172 h 885090"/>
                    <a:gd name="connsiteX186" fmla="*/ 383079 w 1084851"/>
                    <a:gd name="connsiteY186" fmla="*/ 57023 h 885090"/>
                    <a:gd name="connsiteX187" fmla="*/ 392849 w 1084851"/>
                    <a:gd name="connsiteY187" fmla="*/ 50099 h 885090"/>
                    <a:gd name="connsiteX188" fmla="*/ 402616 w 1084851"/>
                    <a:gd name="connsiteY188" fmla="*/ 42767 h 885090"/>
                    <a:gd name="connsiteX189" fmla="*/ 412791 w 1084851"/>
                    <a:gd name="connsiteY189" fmla="*/ 36252 h 885090"/>
                    <a:gd name="connsiteX190" fmla="*/ 422965 w 1084851"/>
                    <a:gd name="connsiteY190" fmla="*/ 30141 h 885090"/>
                    <a:gd name="connsiteX191" fmla="*/ 433953 w 1084851"/>
                    <a:gd name="connsiteY191" fmla="*/ 24843 h 885090"/>
                    <a:gd name="connsiteX192" fmla="*/ 444945 w 1084851"/>
                    <a:gd name="connsiteY192" fmla="*/ 19958 h 885090"/>
                    <a:gd name="connsiteX193" fmla="*/ 455933 w 1084851"/>
                    <a:gd name="connsiteY193" fmla="*/ 15068 h 885090"/>
                    <a:gd name="connsiteX194" fmla="*/ 467733 w 1084851"/>
                    <a:gd name="connsiteY194" fmla="*/ 10996 h 885090"/>
                    <a:gd name="connsiteX195" fmla="*/ 479538 w 1084851"/>
                    <a:gd name="connsiteY195" fmla="*/ 8145 h 885090"/>
                    <a:gd name="connsiteX196" fmla="*/ 491747 w 1084851"/>
                    <a:gd name="connsiteY196" fmla="*/ 4885 h 885090"/>
                    <a:gd name="connsiteX197" fmla="*/ 503956 w 1084851"/>
                    <a:gd name="connsiteY197" fmla="*/ 2851 h 885090"/>
                    <a:gd name="connsiteX198" fmla="*/ 516982 w 1084851"/>
                    <a:gd name="connsiteY198" fmla="*/ 1221 h 885090"/>
                    <a:gd name="connsiteX199" fmla="*/ 529599 w 1084851"/>
                    <a:gd name="connsiteY199" fmla="*/ 404 h 8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084851" h="885090">
                      <a:moveTo>
                        <a:pt x="362693" y="547297"/>
                      </a:moveTo>
                      <a:lnTo>
                        <a:pt x="483735" y="784238"/>
                      </a:lnTo>
                      <a:lnTo>
                        <a:pt x="502413" y="629922"/>
                      </a:lnTo>
                      <a:lnTo>
                        <a:pt x="472362" y="605620"/>
                      </a:lnTo>
                      <a:lnTo>
                        <a:pt x="611675" y="605620"/>
                      </a:lnTo>
                      <a:lnTo>
                        <a:pt x="581616" y="629922"/>
                      </a:lnTo>
                      <a:lnTo>
                        <a:pt x="600709" y="784238"/>
                      </a:lnTo>
                      <a:lnTo>
                        <a:pt x="722149" y="547297"/>
                      </a:lnTo>
                      <a:lnTo>
                        <a:pt x="742047" y="550132"/>
                      </a:lnTo>
                      <a:lnTo>
                        <a:pt x="761548" y="553372"/>
                      </a:lnTo>
                      <a:lnTo>
                        <a:pt x="780225" y="557017"/>
                      </a:lnTo>
                      <a:lnTo>
                        <a:pt x="798505" y="561068"/>
                      </a:lnTo>
                      <a:lnTo>
                        <a:pt x="816378" y="565521"/>
                      </a:lnTo>
                      <a:lnTo>
                        <a:pt x="834251" y="569977"/>
                      </a:lnTo>
                      <a:lnTo>
                        <a:pt x="850903" y="575647"/>
                      </a:lnTo>
                      <a:lnTo>
                        <a:pt x="867953" y="581319"/>
                      </a:lnTo>
                      <a:lnTo>
                        <a:pt x="884208" y="587393"/>
                      </a:lnTo>
                      <a:lnTo>
                        <a:pt x="900047" y="593874"/>
                      </a:lnTo>
                      <a:lnTo>
                        <a:pt x="915072" y="601164"/>
                      </a:lnTo>
                      <a:lnTo>
                        <a:pt x="929284" y="608860"/>
                      </a:lnTo>
                      <a:lnTo>
                        <a:pt x="943911" y="616962"/>
                      </a:lnTo>
                      <a:lnTo>
                        <a:pt x="957309" y="625466"/>
                      </a:lnTo>
                      <a:lnTo>
                        <a:pt x="970309" y="634783"/>
                      </a:lnTo>
                      <a:lnTo>
                        <a:pt x="982496" y="644909"/>
                      </a:lnTo>
                      <a:lnTo>
                        <a:pt x="994275" y="655034"/>
                      </a:lnTo>
                      <a:lnTo>
                        <a:pt x="1005241" y="665565"/>
                      </a:lnTo>
                      <a:lnTo>
                        <a:pt x="1015394" y="677312"/>
                      </a:lnTo>
                      <a:lnTo>
                        <a:pt x="1025953" y="689461"/>
                      </a:lnTo>
                      <a:lnTo>
                        <a:pt x="1034885" y="702019"/>
                      </a:lnTo>
                      <a:lnTo>
                        <a:pt x="1043012" y="715384"/>
                      </a:lnTo>
                      <a:lnTo>
                        <a:pt x="1050733" y="729155"/>
                      </a:lnTo>
                      <a:lnTo>
                        <a:pt x="1058037" y="743737"/>
                      </a:lnTo>
                      <a:lnTo>
                        <a:pt x="1064131" y="759126"/>
                      </a:lnTo>
                      <a:lnTo>
                        <a:pt x="1069003" y="774924"/>
                      </a:lnTo>
                      <a:lnTo>
                        <a:pt x="1073478" y="791529"/>
                      </a:lnTo>
                      <a:lnTo>
                        <a:pt x="1077537" y="808945"/>
                      </a:lnTo>
                      <a:lnTo>
                        <a:pt x="1080783" y="826767"/>
                      </a:lnTo>
                      <a:lnTo>
                        <a:pt x="1082817" y="845399"/>
                      </a:lnTo>
                      <a:lnTo>
                        <a:pt x="1084444" y="864839"/>
                      </a:lnTo>
                      <a:lnTo>
                        <a:pt x="1084851" y="885090"/>
                      </a:lnTo>
                      <a:lnTo>
                        <a:pt x="0" y="885090"/>
                      </a:lnTo>
                      <a:lnTo>
                        <a:pt x="398" y="864839"/>
                      </a:lnTo>
                      <a:lnTo>
                        <a:pt x="2025" y="845399"/>
                      </a:lnTo>
                      <a:lnTo>
                        <a:pt x="4059" y="826767"/>
                      </a:lnTo>
                      <a:lnTo>
                        <a:pt x="6898" y="808945"/>
                      </a:lnTo>
                      <a:lnTo>
                        <a:pt x="10559" y="791529"/>
                      </a:lnTo>
                      <a:lnTo>
                        <a:pt x="15025" y="774924"/>
                      </a:lnTo>
                      <a:lnTo>
                        <a:pt x="20711" y="759126"/>
                      </a:lnTo>
                      <a:lnTo>
                        <a:pt x="26805" y="743737"/>
                      </a:lnTo>
                      <a:lnTo>
                        <a:pt x="34109" y="729155"/>
                      </a:lnTo>
                      <a:lnTo>
                        <a:pt x="41423" y="715384"/>
                      </a:lnTo>
                      <a:lnTo>
                        <a:pt x="49550" y="702019"/>
                      </a:lnTo>
                      <a:lnTo>
                        <a:pt x="58889" y="689461"/>
                      </a:lnTo>
                      <a:lnTo>
                        <a:pt x="68635" y="677312"/>
                      </a:lnTo>
                      <a:lnTo>
                        <a:pt x="79194" y="665565"/>
                      </a:lnTo>
                      <a:lnTo>
                        <a:pt x="90160" y="655034"/>
                      </a:lnTo>
                      <a:lnTo>
                        <a:pt x="102346" y="644909"/>
                      </a:lnTo>
                      <a:lnTo>
                        <a:pt x="114533" y="635189"/>
                      </a:lnTo>
                      <a:lnTo>
                        <a:pt x="127126" y="625466"/>
                      </a:lnTo>
                      <a:lnTo>
                        <a:pt x="140931" y="616962"/>
                      </a:lnTo>
                      <a:lnTo>
                        <a:pt x="154745" y="608860"/>
                      </a:lnTo>
                      <a:lnTo>
                        <a:pt x="169363" y="601164"/>
                      </a:lnTo>
                      <a:lnTo>
                        <a:pt x="184795" y="593874"/>
                      </a:lnTo>
                      <a:lnTo>
                        <a:pt x="200634" y="587393"/>
                      </a:lnTo>
                      <a:lnTo>
                        <a:pt x="216889" y="581319"/>
                      </a:lnTo>
                      <a:lnTo>
                        <a:pt x="233134" y="575647"/>
                      </a:lnTo>
                      <a:lnTo>
                        <a:pt x="250591" y="569977"/>
                      </a:lnTo>
                      <a:lnTo>
                        <a:pt x="268057" y="565521"/>
                      </a:lnTo>
                      <a:lnTo>
                        <a:pt x="285930" y="561068"/>
                      </a:lnTo>
                      <a:lnTo>
                        <a:pt x="304617" y="557017"/>
                      </a:lnTo>
                      <a:lnTo>
                        <a:pt x="323295" y="553372"/>
                      </a:lnTo>
                      <a:lnTo>
                        <a:pt x="342795" y="550132"/>
                      </a:lnTo>
                      <a:close/>
                      <a:moveTo>
                        <a:pt x="542216" y="0"/>
                      </a:moveTo>
                      <a:lnTo>
                        <a:pt x="555238" y="404"/>
                      </a:lnTo>
                      <a:lnTo>
                        <a:pt x="567856" y="1221"/>
                      </a:lnTo>
                      <a:lnTo>
                        <a:pt x="580065" y="2851"/>
                      </a:lnTo>
                      <a:lnTo>
                        <a:pt x="592682" y="4885"/>
                      </a:lnTo>
                      <a:lnTo>
                        <a:pt x="604487" y="8145"/>
                      </a:lnTo>
                      <a:lnTo>
                        <a:pt x="616287" y="10996"/>
                      </a:lnTo>
                      <a:lnTo>
                        <a:pt x="628092" y="15068"/>
                      </a:lnTo>
                      <a:lnTo>
                        <a:pt x="639488" y="19958"/>
                      </a:lnTo>
                      <a:lnTo>
                        <a:pt x="650476" y="24843"/>
                      </a:lnTo>
                      <a:lnTo>
                        <a:pt x="661059" y="30141"/>
                      </a:lnTo>
                      <a:lnTo>
                        <a:pt x="672047" y="36252"/>
                      </a:lnTo>
                      <a:lnTo>
                        <a:pt x="682222" y="42767"/>
                      </a:lnTo>
                      <a:lnTo>
                        <a:pt x="691988" y="50099"/>
                      </a:lnTo>
                      <a:lnTo>
                        <a:pt x="700942" y="57023"/>
                      </a:lnTo>
                      <a:lnTo>
                        <a:pt x="710304" y="65172"/>
                      </a:lnTo>
                      <a:lnTo>
                        <a:pt x="718853" y="73316"/>
                      </a:lnTo>
                      <a:lnTo>
                        <a:pt x="726989" y="82278"/>
                      </a:lnTo>
                      <a:lnTo>
                        <a:pt x="735130" y="91240"/>
                      </a:lnTo>
                      <a:lnTo>
                        <a:pt x="742458" y="100606"/>
                      </a:lnTo>
                      <a:lnTo>
                        <a:pt x="749377" y="109977"/>
                      </a:lnTo>
                      <a:lnTo>
                        <a:pt x="756297" y="120568"/>
                      </a:lnTo>
                      <a:lnTo>
                        <a:pt x="761991" y="131156"/>
                      </a:lnTo>
                      <a:lnTo>
                        <a:pt x="767284" y="141748"/>
                      </a:lnTo>
                      <a:lnTo>
                        <a:pt x="772574" y="152744"/>
                      </a:lnTo>
                      <a:lnTo>
                        <a:pt x="777051" y="164152"/>
                      </a:lnTo>
                      <a:lnTo>
                        <a:pt x="781123" y="175557"/>
                      </a:lnTo>
                      <a:lnTo>
                        <a:pt x="784379" y="187774"/>
                      </a:lnTo>
                      <a:lnTo>
                        <a:pt x="787225" y="199587"/>
                      </a:lnTo>
                      <a:lnTo>
                        <a:pt x="789260" y="212217"/>
                      </a:lnTo>
                      <a:lnTo>
                        <a:pt x="790889" y="224434"/>
                      </a:lnTo>
                      <a:lnTo>
                        <a:pt x="792111" y="237469"/>
                      </a:lnTo>
                      <a:lnTo>
                        <a:pt x="792519" y="250094"/>
                      </a:lnTo>
                      <a:lnTo>
                        <a:pt x="792111" y="262724"/>
                      </a:lnTo>
                      <a:lnTo>
                        <a:pt x="790889" y="275759"/>
                      </a:lnTo>
                      <a:lnTo>
                        <a:pt x="789260" y="288384"/>
                      </a:lnTo>
                      <a:lnTo>
                        <a:pt x="787225" y="300606"/>
                      </a:lnTo>
                      <a:lnTo>
                        <a:pt x="784379" y="312823"/>
                      </a:lnTo>
                      <a:lnTo>
                        <a:pt x="781123" y="324636"/>
                      </a:lnTo>
                      <a:lnTo>
                        <a:pt x="777051" y="336449"/>
                      </a:lnTo>
                      <a:lnTo>
                        <a:pt x="772574" y="347449"/>
                      </a:lnTo>
                      <a:lnTo>
                        <a:pt x="767284" y="358445"/>
                      </a:lnTo>
                      <a:lnTo>
                        <a:pt x="761991" y="369441"/>
                      </a:lnTo>
                      <a:lnTo>
                        <a:pt x="756297" y="379625"/>
                      </a:lnTo>
                      <a:lnTo>
                        <a:pt x="749377" y="390216"/>
                      </a:lnTo>
                      <a:lnTo>
                        <a:pt x="742458" y="399587"/>
                      </a:lnTo>
                      <a:lnTo>
                        <a:pt x="735130" y="409361"/>
                      </a:lnTo>
                      <a:lnTo>
                        <a:pt x="726989" y="418323"/>
                      </a:lnTo>
                      <a:lnTo>
                        <a:pt x="718853" y="426877"/>
                      </a:lnTo>
                      <a:lnTo>
                        <a:pt x="710304" y="435430"/>
                      </a:lnTo>
                      <a:lnTo>
                        <a:pt x="700942" y="443170"/>
                      </a:lnTo>
                      <a:lnTo>
                        <a:pt x="691988" y="450907"/>
                      </a:lnTo>
                      <a:lnTo>
                        <a:pt x="682222" y="457426"/>
                      </a:lnTo>
                      <a:lnTo>
                        <a:pt x="672047" y="463941"/>
                      </a:lnTo>
                      <a:lnTo>
                        <a:pt x="661059" y="470052"/>
                      </a:lnTo>
                      <a:lnTo>
                        <a:pt x="650476" y="475754"/>
                      </a:lnTo>
                      <a:lnTo>
                        <a:pt x="639488" y="480235"/>
                      </a:lnTo>
                      <a:lnTo>
                        <a:pt x="628092" y="485124"/>
                      </a:lnTo>
                      <a:lnTo>
                        <a:pt x="616287" y="489197"/>
                      </a:lnTo>
                      <a:lnTo>
                        <a:pt x="604487" y="492048"/>
                      </a:lnTo>
                      <a:lnTo>
                        <a:pt x="592682" y="495308"/>
                      </a:lnTo>
                      <a:lnTo>
                        <a:pt x="580065" y="497342"/>
                      </a:lnTo>
                      <a:lnTo>
                        <a:pt x="567856" y="498972"/>
                      </a:lnTo>
                      <a:lnTo>
                        <a:pt x="555238" y="499789"/>
                      </a:lnTo>
                      <a:lnTo>
                        <a:pt x="542216" y="500193"/>
                      </a:lnTo>
                      <a:lnTo>
                        <a:pt x="529599" y="499789"/>
                      </a:lnTo>
                      <a:lnTo>
                        <a:pt x="516982" y="498972"/>
                      </a:lnTo>
                      <a:lnTo>
                        <a:pt x="503956" y="497342"/>
                      </a:lnTo>
                      <a:lnTo>
                        <a:pt x="491747" y="495308"/>
                      </a:lnTo>
                      <a:lnTo>
                        <a:pt x="479538" y="492048"/>
                      </a:lnTo>
                      <a:lnTo>
                        <a:pt x="467733" y="489197"/>
                      </a:lnTo>
                      <a:lnTo>
                        <a:pt x="455933" y="485124"/>
                      </a:lnTo>
                      <a:lnTo>
                        <a:pt x="444945" y="480235"/>
                      </a:lnTo>
                      <a:lnTo>
                        <a:pt x="433953" y="475754"/>
                      </a:lnTo>
                      <a:lnTo>
                        <a:pt x="422965" y="470052"/>
                      </a:lnTo>
                      <a:lnTo>
                        <a:pt x="412791" y="463941"/>
                      </a:lnTo>
                      <a:lnTo>
                        <a:pt x="402616" y="457426"/>
                      </a:lnTo>
                      <a:lnTo>
                        <a:pt x="392849" y="450907"/>
                      </a:lnTo>
                      <a:lnTo>
                        <a:pt x="383079" y="443170"/>
                      </a:lnTo>
                      <a:lnTo>
                        <a:pt x="374534" y="435430"/>
                      </a:lnTo>
                      <a:lnTo>
                        <a:pt x="365580" y="426877"/>
                      </a:lnTo>
                      <a:lnTo>
                        <a:pt x="357031" y="418323"/>
                      </a:lnTo>
                      <a:lnTo>
                        <a:pt x="349299" y="409361"/>
                      </a:lnTo>
                      <a:lnTo>
                        <a:pt x="341567" y="399587"/>
                      </a:lnTo>
                      <a:lnTo>
                        <a:pt x="335056" y="390216"/>
                      </a:lnTo>
                      <a:lnTo>
                        <a:pt x="328541" y="379625"/>
                      </a:lnTo>
                      <a:lnTo>
                        <a:pt x="322438" y="369441"/>
                      </a:lnTo>
                      <a:lnTo>
                        <a:pt x="316740" y="358445"/>
                      </a:lnTo>
                      <a:lnTo>
                        <a:pt x="312263" y="347449"/>
                      </a:lnTo>
                      <a:lnTo>
                        <a:pt x="307378" y="336449"/>
                      </a:lnTo>
                      <a:lnTo>
                        <a:pt x="303310" y="324636"/>
                      </a:lnTo>
                      <a:lnTo>
                        <a:pt x="300459" y="312823"/>
                      </a:lnTo>
                      <a:lnTo>
                        <a:pt x="297203" y="300606"/>
                      </a:lnTo>
                      <a:lnTo>
                        <a:pt x="295169" y="288384"/>
                      </a:lnTo>
                      <a:lnTo>
                        <a:pt x="293539" y="275759"/>
                      </a:lnTo>
                      <a:lnTo>
                        <a:pt x="292727" y="262724"/>
                      </a:lnTo>
                      <a:lnTo>
                        <a:pt x="292322" y="250094"/>
                      </a:lnTo>
                      <a:lnTo>
                        <a:pt x="292727" y="237469"/>
                      </a:lnTo>
                      <a:lnTo>
                        <a:pt x="293539" y="224434"/>
                      </a:lnTo>
                      <a:lnTo>
                        <a:pt x="295169" y="212217"/>
                      </a:lnTo>
                      <a:lnTo>
                        <a:pt x="297203" y="199587"/>
                      </a:lnTo>
                      <a:lnTo>
                        <a:pt x="300459" y="187774"/>
                      </a:lnTo>
                      <a:lnTo>
                        <a:pt x="303310" y="175557"/>
                      </a:lnTo>
                      <a:lnTo>
                        <a:pt x="307378" y="164152"/>
                      </a:lnTo>
                      <a:lnTo>
                        <a:pt x="312263" y="152744"/>
                      </a:lnTo>
                      <a:lnTo>
                        <a:pt x="316740" y="141748"/>
                      </a:lnTo>
                      <a:lnTo>
                        <a:pt x="322438" y="131156"/>
                      </a:lnTo>
                      <a:lnTo>
                        <a:pt x="328541" y="120568"/>
                      </a:lnTo>
                      <a:lnTo>
                        <a:pt x="335056" y="109977"/>
                      </a:lnTo>
                      <a:lnTo>
                        <a:pt x="341567" y="100606"/>
                      </a:lnTo>
                      <a:lnTo>
                        <a:pt x="349299" y="91240"/>
                      </a:lnTo>
                      <a:lnTo>
                        <a:pt x="357031" y="82278"/>
                      </a:lnTo>
                      <a:lnTo>
                        <a:pt x="365580" y="73316"/>
                      </a:lnTo>
                      <a:lnTo>
                        <a:pt x="374534" y="65172"/>
                      </a:lnTo>
                      <a:lnTo>
                        <a:pt x="383079" y="57023"/>
                      </a:lnTo>
                      <a:lnTo>
                        <a:pt x="392849" y="50099"/>
                      </a:lnTo>
                      <a:lnTo>
                        <a:pt x="402616" y="42767"/>
                      </a:lnTo>
                      <a:lnTo>
                        <a:pt x="412791" y="36252"/>
                      </a:lnTo>
                      <a:lnTo>
                        <a:pt x="422965" y="30141"/>
                      </a:lnTo>
                      <a:lnTo>
                        <a:pt x="433953" y="24843"/>
                      </a:lnTo>
                      <a:lnTo>
                        <a:pt x="444945" y="19958"/>
                      </a:lnTo>
                      <a:lnTo>
                        <a:pt x="455933" y="15068"/>
                      </a:lnTo>
                      <a:lnTo>
                        <a:pt x="467733" y="10996"/>
                      </a:lnTo>
                      <a:lnTo>
                        <a:pt x="479538" y="8145"/>
                      </a:lnTo>
                      <a:lnTo>
                        <a:pt x="491747" y="4885"/>
                      </a:lnTo>
                      <a:lnTo>
                        <a:pt x="503956" y="2851"/>
                      </a:lnTo>
                      <a:lnTo>
                        <a:pt x="516982" y="1221"/>
                      </a:lnTo>
                      <a:lnTo>
                        <a:pt x="529599" y="404"/>
                      </a:lnTo>
                      <a:close/>
                    </a:path>
                  </a:pathLst>
                </a:custGeom>
                <a:solidFill>
                  <a:schemeClr val="accent6">
                    <a:lumMod val="50000"/>
                  </a:schemeClr>
                </a:solidFill>
                <a:ln>
                  <a:noFill/>
                </a:ln>
              </p:spPr>
              <p:txBody>
                <a:bodyPr wrap="square" anchor="ctr">
                  <a:noAutofit/>
                </a:bodyPr>
                <a:lstStyle/>
                <a:p>
                  <a:pPr algn="ctr"/>
                  <a:endParaRPr/>
                </a:p>
              </p:txBody>
            </p:sp>
            <p:sp>
              <p:nvSpPr>
                <p:cNvPr id="32" name="iṩlïďè"/>
                <p:cNvSpPr/>
                <p:nvPr/>
              </p:nvSpPr>
              <p:spPr>
                <a:xfrm>
                  <a:off x="1930756" y="1997733"/>
                  <a:ext cx="2942228" cy="392297"/>
                </a:xfrm>
                <a:prstGeom prst="roundRect">
                  <a:avLst>
                    <a:gd name="adj" fmla="val 50000"/>
                  </a:avLst>
                </a:prstGeom>
                <a:solidFill>
                  <a:schemeClr val="tx2"/>
                </a:solidFill>
                <a:ln>
                  <a:noFill/>
                </a:ln>
              </p:spPr>
              <p:txBody>
                <a:bodyPr wrap="none" lIns="91425" tIns="45700" rIns="91425" bIns="45700" anchor="ctr" anchorCtr="0">
                  <a:noAutofit/>
                </a:bodyPr>
                <a:lstStyle/>
                <a:p>
                  <a:pPr marL="0" marR="0" lvl="0" indent="0" algn="ctr" rtl="0">
                    <a:buNone/>
                  </a:pPr>
                  <a:r>
                    <a:rPr lang="zh-CN" altLang="en-US" sz="2000" b="1" dirty="0">
                      <a:solidFill>
                        <a:schemeClr val="lt1"/>
                      </a:solidFill>
                    </a:rPr>
                    <a:t>部联网中心</a:t>
                  </a:r>
                </a:p>
              </p:txBody>
            </p:sp>
            <p:sp>
              <p:nvSpPr>
                <p:cNvPr id="33" name="íSľïdè"/>
                <p:cNvSpPr/>
                <p:nvPr/>
              </p:nvSpPr>
              <p:spPr>
                <a:xfrm>
                  <a:off x="2095032" y="3283586"/>
                  <a:ext cx="2613676" cy="392297"/>
                </a:xfrm>
                <a:prstGeom prst="roundRect">
                  <a:avLst>
                    <a:gd name="adj" fmla="val 50000"/>
                  </a:avLst>
                </a:prstGeom>
                <a:solidFill>
                  <a:schemeClr val="accent2">
                    <a:lumMod val="100000"/>
                  </a:schemeClr>
                </a:solidFill>
                <a:ln>
                  <a:noFill/>
                </a:ln>
              </p:spPr>
              <p:txBody>
                <a:bodyPr wrap="none" lIns="91425" tIns="45700" rIns="91425" bIns="45700" anchor="ctr" anchorCtr="0">
                  <a:noAutofit/>
                </a:bodyPr>
                <a:lstStyle/>
                <a:p>
                  <a:pPr marL="0" marR="0" lvl="0" indent="0" algn="ctr" rtl="0">
                    <a:buNone/>
                  </a:pPr>
                  <a:r>
                    <a:rPr lang="zh-CN" altLang="en-US" b="1" dirty="0">
                      <a:solidFill>
                        <a:schemeClr val="lt1"/>
                      </a:solidFill>
                    </a:rPr>
                    <a:t>省级稽核管理单位</a:t>
                  </a:r>
                </a:p>
              </p:txBody>
            </p:sp>
            <p:sp>
              <p:nvSpPr>
                <p:cNvPr id="34" name="îŝļïdê">
                  <a:extLst>
                    <a:ext uri="{FF2B5EF4-FFF2-40B4-BE49-F238E27FC236}">
                      <a16:creationId xmlns:a16="http://schemas.microsoft.com/office/drawing/2014/main" id="{07A74F36-C8EE-4A72-A41D-AEE2A5D12530}"/>
                    </a:ext>
                  </a:extLst>
                </p:cNvPr>
                <p:cNvSpPr/>
                <p:nvPr/>
              </p:nvSpPr>
              <p:spPr>
                <a:xfrm>
                  <a:off x="3021747" y="2663328"/>
                  <a:ext cx="760243" cy="620255"/>
                </a:xfrm>
                <a:custGeom>
                  <a:avLst/>
                  <a:gdLst>
                    <a:gd name="connsiteX0" fmla="*/ 254168 w 760243"/>
                    <a:gd name="connsiteY0" fmla="*/ 383536 h 620255"/>
                    <a:gd name="connsiteX1" fmla="*/ 338993 w 760243"/>
                    <a:gd name="connsiteY1" fmla="*/ 549580 h 620255"/>
                    <a:gd name="connsiteX2" fmla="*/ 352081 w 760243"/>
                    <a:gd name="connsiteY2" fmla="*/ 441438 h 620255"/>
                    <a:gd name="connsiteX3" fmla="*/ 331023 w 760243"/>
                    <a:gd name="connsiteY3" fmla="*/ 424408 h 620255"/>
                    <a:gd name="connsiteX4" fmla="*/ 428651 w 760243"/>
                    <a:gd name="connsiteY4" fmla="*/ 424408 h 620255"/>
                    <a:gd name="connsiteX5" fmla="*/ 407586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6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8 h 620255"/>
                    <a:gd name="connsiteX30" fmla="*/ 736334 w 760243"/>
                    <a:gd name="connsiteY30" fmla="*/ 510979 h 620255"/>
                    <a:gd name="connsiteX31" fmla="*/ 741453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0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0 h 620255"/>
                    <a:gd name="connsiteX43" fmla="*/ 2844 w 760243"/>
                    <a:gd name="connsiteY43" fmla="*/ 579383 h 620255"/>
                    <a:gd name="connsiteX44" fmla="*/ 4834 w 760243"/>
                    <a:gd name="connsiteY44" fmla="*/ 566894 h 620255"/>
                    <a:gd name="connsiteX45" fmla="*/ 7399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8 w 760243"/>
                    <a:gd name="connsiteY50" fmla="*/ 501328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7 w 760243"/>
                    <a:gd name="connsiteY54" fmla="*/ 466416 h 620255"/>
                    <a:gd name="connsiteX55" fmla="*/ 63182 w 760243"/>
                    <a:gd name="connsiteY55" fmla="*/ 459036 h 620255"/>
                    <a:gd name="connsiteX56" fmla="*/ 71722 w 760243"/>
                    <a:gd name="connsiteY56" fmla="*/ 451941 h 620255"/>
                    <a:gd name="connsiteX57" fmla="*/ 80262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6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49 w 760243"/>
                    <a:gd name="connsiteY67" fmla="*/ 396307 h 620255"/>
                    <a:gd name="connsiteX68" fmla="*/ 200374 w 760243"/>
                    <a:gd name="connsiteY68" fmla="*/ 393186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3 h 620255"/>
                    <a:gd name="connsiteX74" fmla="*/ 397943 w 760243"/>
                    <a:gd name="connsiteY74" fmla="*/ 856 h 620255"/>
                    <a:gd name="connsiteX75" fmla="*/ 406499 w 760243"/>
                    <a:gd name="connsiteY75" fmla="*/ 1998 h 620255"/>
                    <a:gd name="connsiteX76" fmla="*/ 415341 w 760243"/>
                    <a:gd name="connsiteY76" fmla="*/ 3424 h 620255"/>
                    <a:gd name="connsiteX77" fmla="*/ 423614 w 760243"/>
                    <a:gd name="connsiteY77" fmla="*/ 5708 h 620255"/>
                    <a:gd name="connsiteX78" fmla="*/ 431883 w 760243"/>
                    <a:gd name="connsiteY78" fmla="*/ 7706 h 620255"/>
                    <a:gd name="connsiteX79" fmla="*/ 440156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2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0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7 h 620255"/>
                    <a:gd name="connsiteX121" fmla="*/ 497768 w 760243"/>
                    <a:gd name="connsiteY121" fmla="*/ 305141 h 620255"/>
                    <a:gd name="connsiteX122" fmla="*/ 491207 w 760243"/>
                    <a:gd name="connsiteY122" fmla="*/ 310566 h 620255"/>
                    <a:gd name="connsiteX123" fmla="*/ 484933 w 760243"/>
                    <a:gd name="connsiteY123" fmla="*/ 315987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6 w 760243"/>
                    <a:gd name="connsiteY129" fmla="*/ 339967 h 620255"/>
                    <a:gd name="connsiteX130" fmla="*/ 431883 w 760243"/>
                    <a:gd name="connsiteY130" fmla="*/ 342820 h 620255"/>
                    <a:gd name="connsiteX131" fmla="*/ 423614 w 760243"/>
                    <a:gd name="connsiteY131" fmla="*/ 344818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4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8 h 620255"/>
                    <a:gd name="connsiteX142" fmla="*/ 327779 w 760243"/>
                    <a:gd name="connsiteY142" fmla="*/ 342820 h 620255"/>
                    <a:gd name="connsiteX143" fmla="*/ 319509 w 760243"/>
                    <a:gd name="connsiteY143" fmla="*/ 339967 h 620255"/>
                    <a:gd name="connsiteX144" fmla="*/ 311809 w 760243"/>
                    <a:gd name="connsiteY144" fmla="*/ 336540 h 620255"/>
                    <a:gd name="connsiteX145" fmla="*/ 304107 w 760243"/>
                    <a:gd name="connsiteY145" fmla="*/ 333400 h 620255"/>
                    <a:gd name="connsiteX146" fmla="*/ 296407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7 h 620255"/>
                    <a:gd name="connsiteX150" fmla="*/ 268455 w 760243"/>
                    <a:gd name="connsiteY150" fmla="*/ 310566 h 620255"/>
                    <a:gd name="connsiteX151" fmla="*/ 262467 w 760243"/>
                    <a:gd name="connsiteY151" fmla="*/ 305141 h 620255"/>
                    <a:gd name="connsiteX152" fmla="*/ 256192 w 760243"/>
                    <a:gd name="connsiteY152" fmla="*/ 299147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8 w 760243"/>
                    <a:gd name="connsiteY167" fmla="*/ 184113 h 620255"/>
                    <a:gd name="connsiteX168" fmla="*/ 204854 w 760243"/>
                    <a:gd name="connsiteY168" fmla="*/ 175262 h 620255"/>
                    <a:gd name="connsiteX169" fmla="*/ 205138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7 w 760243"/>
                    <a:gd name="connsiteY185" fmla="*/ 45671 h 620255"/>
                    <a:gd name="connsiteX186" fmla="*/ 268455 w 760243"/>
                    <a:gd name="connsiteY186" fmla="*/ 39960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7 w 760243"/>
                    <a:gd name="connsiteY190" fmla="*/ 21122 h 620255"/>
                    <a:gd name="connsiteX191" fmla="*/ 304107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4 w 760243"/>
                    <a:gd name="connsiteY199" fmla="*/ 283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3" y="549580"/>
                      </a:lnTo>
                      <a:lnTo>
                        <a:pt x="352081" y="441438"/>
                      </a:lnTo>
                      <a:lnTo>
                        <a:pt x="331023" y="424408"/>
                      </a:lnTo>
                      <a:lnTo>
                        <a:pt x="428651" y="424408"/>
                      </a:lnTo>
                      <a:lnTo>
                        <a:pt x="407586" y="441438"/>
                      </a:lnTo>
                      <a:lnTo>
                        <a:pt x="420966" y="549580"/>
                      </a:lnTo>
                      <a:lnTo>
                        <a:pt x="506069" y="383536"/>
                      </a:lnTo>
                      <a:lnTo>
                        <a:pt x="520013" y="385523"/>
                      </a:lnTo>
                      <a:lnTo>
                        <a:pt x="533678" y="387793"/>
                      </a:lnTo>
                      <a:lnTo>
                        <a:pt x="546767" y="390348"/>
                      </a:lnTo>
                      <a:lnTo>
                        <a:pt x="559577" y="393186"/>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8"/>
                      </a:lnTo>
                      <a:lnTo>
                        <a:pt x="736334" y="510979"/>
                      </a:lnTo>
                      <a:lnTo>
                        <a:pt x="741453" y="521197"/>
                      </a:lnTo>
                      <a:lnTo>
                        <a:pt x="745723" y="531982"/>
                      </a:lnTo>
                      <a:lnTo>
                        <a:pt x="749137" y="543053"/>
                      </a:lnTo>
                      <a:lnTo>
                        <a:pt x="752273" y="554689"/>
                      </a:lnTo>
                      <a:lnTo>
                        <a:pt x="755118" y="566894"/>
                      </a:lnTo>
                      <a:lnTo>
                        <a:pt x="757392" y="579383"/>
                      </a:lnTo>
                      <a:lnTo>
                        <a:pt x="758818" y="592440"/>
                      </a:lnTo>
                      <a:lnTo>
                        <a:pt x="759958" y="606064"/>
                      </a:lnTo>
                      <a:lnTo>
                        <a:pt x="760243" y="620255"/>
                      </a:lnTo>
                      <a:lnTo>
                        <a:pt x="0" y="620255"/>
                      </a:lnTo>
                      <a:lnTo>
                        <a:pt x="279" y="606064"/>
                      </a:lnTo>
                      <a:lnTo>
                        <a:pt x="1419" y="592440"/>
                      </a:lnTo>
                      <a:lnTo>
                        <a:pt x="2844" y="579383"/>
                      </a:lnTo>
                      <a:lnTo>
                        <a:pt x="4834" y="566894"/>
                      </a:lnTo>
                      <a:lnTo>
                        <a:pt x="7399" y="554689"/>
                      </a:lnTo>
                      <a:lnTo>
                        <a:pt x="10529" y="543053"/>
                      </a:lnTo>
                      <a:lnTo>
                        <a:pt x="14514" y="531982"/>
                      </a:lnTo>
                      <a:lnTo>
                        <a:pt x="18784" y="521197"/>
                      </a:lnTo>
                      <a:lnTo>
                        <a:pt x="23903" y="510979"/>
                      </a:lnTo>
                      <a:lnTo>
                        <a:pt x="29028" y="501328"/>
                      </a:lnTo>
                      <a:lnTo>
                        <a:pt x="34724" y="491962"/>
                      </a:lnTo>
                      <a:lnTo>
                        <a:pt x="41268" y="483162"/>
                      </a:lnTo>
                      <a:lnTo>
                        <a:pt x="48098" y="474648"/>
                      </a:lnTo>
                      <a:lnTo>
                        <a:pt x="55497" y="466416"/>
                      </a:lnTo>
                      <a:lnTo>
                        <a:pt x="63182" y="459036"/>
                      </a:lnTo>
                      <a:lnTo>
                        <a:pt x="71722" y="451941"/>
                      </a:lnTo>
                      <a:lnTo>
                        <a:pt x="80262" y="445129"/>
                      </a:lnTo>
                      <a:lnTo>
                        <a:pt x="89088" y="438315"/>
                      </a:lnTo>
                      <a:lnTo>
                        <a:pt x="98762" y="432356"/>
                      </a:lnTo>
                      <a:lnTo>
                        <a:pt x="108442" y="426679"/>
                      </a:lnTo>
                      <a:lnTo>
                        <a:pt x="118686" y="421285"/>
                      </a:lnTo>
                      <a:lnTo>
                        <a:pt x="129501" y="416176"/>
                      </a:lnTo>
                      <a:lnTo>
                        <a:pt x="140600" y="411635"/>
                      </a:lnTo>
                      <a:lnTo>
                        <a:pt x="151991" y="407378"/>
                      </a:lnTo>
                      <a:lnTo>
                        <a:pt x="163376" y="403403"/>
                      </a:lnTo>
                      <a:lnTo>
                        <a:pt x="175610" y="399430"/>
                      </a:lnTo>
                      <a:lnTo>
                        <a:pt x="187849" y="396307"/>
                      </a:lnTo>
                      <a:lnTo>
                        <a:pt x="200374" y="393186"/>
                      </a:lnTo>
                      <a:lnTo>
                        <a:pt x="213470" y="390348"/>
                      </a:lnTo>
                      <a:lnTo>
                        <a:pt x="226559" y="387793"/>
                      </a:lnTo>
                      <a:lnTo>
                        <a:pt x="240224" y="385523"/>
                      </a:lnTo>
                      <a:close/>
                      <a:moveTo>
                        <a:pt x="379976" y="0"/>
                      </a:moveTo>
                      <a:lnTo>
                        <a:pt x="389101" y="283"/>
                      </a:lnTo>
                      <a:lnTo>
                        <a:pt x="397943" y="856"/>
                      </a:lnTo>
                      <a:lnTo>
                        <a:pt x="406499" y="1998"/>
                      </a:lnTo>
                      <a:lnTo>
                        <a:pt x="415341" y="3424"/>
                      </a:lnTo>
                      <a:lnTo>
                        <a:pt x="423614" y="5708"/>
                      </a:lnTo>
                      <a:lnTo>
                        <a:pt x="431883" y="7706"/>
                      </a:lnTo>
                      <a:lnTo>
                        <a:pt x="440156" y="10560"/>
                      </a:lnTo>
                      <a:lnTo>
                        <a:pt x="448142" y="13986"/>
                      </a:lnTo>
                      <a:lnTo>
                        <a:pt x="455842" y="17410"/>
                      </a:lnTo>
                      <a:lnTo>
                        <a:pt x="463258" y="21122"/>
                      </a:lnTo>
                      <a:lnTo>
                        <a:pt x="470958" y="25405"/>
                      </a:lnTo>
                      <a:lnTo>
                        <a:pt x="478089" y="29970"/>
                      </a:lnTo>
                      <a:lnTo>
                        <a:pt x="484933" y="35109"/>
                      </a:lnTo>
                      <a:lnTo>
                        <a:pt x="491207" y="39960"/>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7"/>
                      </a:lnTo>
                      <a:lnTo>
                        <a:pt x="497768" y="305141"/>
                      </a:lnTo>
                      <a:lnTo>
                        <a:pt x="491207" y="310566"/>
                      </a:lnTo>
                      <a:lnTo>
                        <a:pt x="484933" y="315987"/>
                      </a:lnTo>
                      <a:lnTo>
                        <a:pt x="478089" y="320556"/>
                      </a:lnTo>
                      <a:lnTo>
                        <a:pt x="470958" y="325122"/>
                      </a:lnTo>
                      <a:lnTo>
                        <a:pt x="463258" y="329404"/>
                      </a:lnTo>
                      <a:lnTo>
                        <a:pt x="455842" y="333400"/>
                      </a:lnTo>
                      <a:lnTo>
                        <a:pt x="448142" y="336540"/>
                      </a:lnTo>
                      <a:lnTo>
                        <a:pt x="440156" y="339967"/>
                      </a:lnTo>
                      <a:lnTo>
                        <a:pt x="431883" y="342820"/>
                      </a:lnTo>
                      <a:lnTo>
                        <a:pt x="423614" y="344818"/>
                      </a:lnTo>
                      <a:lnTo>
                        <a:pt x="415341" y="347103"/>
                      </a:lnTo>
                      <a:lnTo>
                        <a:pt x="406499" y="348528"/>
                      </a:lnTo>
                      <a:lnTo>
                        <a:pt x="397943" y="349670"/>
                      </a:lnTo>
                      <a:lnTo>
                        <a:pt x="389101" y="350243"/>
                      </a:lnTo>
                      <a:lnTo>
                        <a:pt x="379976" y="350526"/>
                      </a:lnTo>
                      <a:lnTo>
                        <a:pt x="371134" y="350243"/>
                      </a:lnTo>
                      <a:lnTo>
                        <a:pt x="362291" y="349670"/>
                      </a:lnTo>
                      <a:lnTo>
                        <a:pt x="353163" y="348528"/>
                      </a:lnTo>
                      <a:lnTo>
                        <a:pt x="344607" y="347103"/>
                      </a:lnTo>
                      <a:lnTo>
                        <a:pt x="336051" y="344818"/>
                      </a:lnTo>
                      <a:lnTo>
                        <a:pt x="327779" y="342820"/>
                      </a:lnTo>
                      <a:lnTo>
                        <a:pt x="319509" y="339967"/>
                      </a:lnTo>
                      <a:lnTo>
                        <a:pt x="311809" y="336540"/>
                      </a:lnTo>
                      <a:lnTo>
                        <a:pt x="304107" y="333400"/>
                      </a:lnTo>
                      <a:lnTo>
                        <a:pt x="296407" y="329404"/>
                      </a:lnTo>
                      <a:lnTo>
                        <a:pt x="289276" y="325122"/>
                      </a:lnTo>
                      <a:lnTo>
                        <a:pt x="282146" y="320556"/>
                      </a:lnTo>
                      <a:lnTo>
                        <a:pt x="275302" y="315987"/>
                      </a:lnTo>
                      <a:lnTo>
                        <a:pt x="268455" y="310566"/>
                      </a:lnTo>
                      <a:lnTo>
                        <a:pt x="262467" y="305141"/>
                      </a:lnTo>
                      <a:lnTo>
                        <a:pt x="256192" y="299147"/>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8" y="184113"/>
                      </a:lnTo>
                      <a:lnTo>
                        <a:pt x="204854" y="175262"/>
                      </a:lnTo>
                      <a:lnTo>
                        <a:pt x="205138"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7" y="45671"/>
                      </a:lnTo>
                      <a:lnTo>
                        <a:pt x="268455" y="39960"/>
                      </a:lnTo>
                      <a:lnTo>
                        <a:pt x="275302" y="35109"/>
                      </a:lnTo>
                      <a:lnTo>
                        <a:pt x="282146" y="29970"/>
                      </a:lnTo>
                      <a:lnTo>
                        <a:pt x="289276" y="25405"/>
                      </a:lnTo>
                      <a:lnTo>
                        <a:pt x="296407" y="21122"/>
                      </a:lnTo>
                      <a:lnTo>
                        <a:pt x="304107" y="17410"/>
                      </a:lnTo>
                      <a:lnTo>
                        <a:pt x="311809" y="13986"/>
                      </a:lnTo>
                      <a:lnTo>
                        <a:pt x="319509" y="10560"/>
                      </a:lnTo>
                      <a:lnTo>
                        <a:pt x="327779" y="7706"/>
                      </a:lnTo>
                      <a:lnTo>
                        <a:pt x="336051" y="5708"/>
                      </a:lnTo>
                      <a:lnTo>
                        <a:pt x="344607" y="3424"/>
                      </a:lnTo>
                      <a:lnTo>
                        <a:pt x="353163" y="1998"/>
                      </a:lnTo>
                      <a:lnTo>
                        <a:pt x="362291" y="856"/>
                      </a:lnTo>
                      <a:lnTo>
                        <a:pt x="371134" y="283"/>
                      </a:lnTo>
                      <a:close/>
                    </a:path>
                  </a:pathLst>
                </a:custGeom>
                <a:solidFill>
                  <a:schemeClr val="accent6"/>
                </a:solidFill>
                <a:ln>
                  <a:noFill/>
                </a:ln>
              </p:spPr>
              <p:txBody>
                <a:bodyPr wrap="square" anchor="ctr">
                  <a:noAutofit/>
                </a:bodyPr>
                <a:lstStyle/>
                <a:p>
                  <a:pPr algn="ctr"/>
                  <a:endParaRPr/>
                </a:p>
              </p:txBody>
            </p:sp>
            <p:sp>
              <p:nvSpPr>
                <p:cNvPr id="35" name="iŝlíḋé"/>
                <p:cNvSpPr/>
                <p:nvPr/>
              </p:nvSpPr>
              <p:spPr>
                <a:xfrm>
                  <a:off x="719099" y="4867862"/>
                  <a:ext cx="2613676" cy="392297"/>
                </a:xfrm>
                <a:prstGeom prst="roundRect">
                  <a:avLst>
                    <a:gd name="adj" fmla="val 50000"/>
                  </a:avLst>
                </a:prstGeom>
                <a:solidFill>
                  <a:schemeClr val="tx2">
                    <a:lumMod val="40000"/>
                    <a:lumOff val="60000"/>
                  </a:schemeClr>
                </a:solidFill>
                <a:ln>
                  <a:noFill/>
                </a:ln>
              </p:spPr>
              <p:txBody>
                <a:bodyPr wrap="none" lIns="91425" tIns="45700" rIns="91425" bIns="45700" anchor="ctr" anchorCtr="0">
                  <a:noAutofit/>
                </a:bodyPr>
                <a:lstStyle/>
                <a:p>
                  <a:pPr lvl="0" algn="ctr"/>
                  <a:r>
                    <a:rPr lang="zh-CN" altLang="en-US" b="1" dirty="0"/>
                    <a:t>收费经营公路管理单位</a:t>
                  </a:r>
                </a:p>
              </p:txBody>
            </p:sp>
            <p:sp>
              <p:nvSpPr>
                <p:cNvPr id="36" name="îšļîḍe">
                  <a:extLst>
                    <a:ext uri="{FF2B5EF4-FFF2-40B4-BE49-F238E27FC236}">
                      <a16:creationId xmlns:a16="http://schemas.microsoft.com/office/drawing/2014/main" id="{7C7CDB3A-9305-48E6-AAF3-8E7BE0DF70D2}"/>
                    </a:ext>
                  </a:extLst>
                </p:cNvPr>
                <p:cNvSpPr/>
                <p:nvPr/>
              </p:nvSpPr>
              <p:spPr>
                <a:xfrm>
                  <a:off x="1645818" y="4247603"/>
                  <a:ext cx="760243" cy="620255"/>
                </a:xfrm>
                <a:custGeom>
                  <a:avLst/>
                  <a:gdLst>
                    <a:gd name="connsiteX0" fmla="*/ 254168 w 760243"/>
                    <a:gd name="connsiteY0" fmla="*/ 383536 h 620255"/>
                    <a:gd name="connsiteX1" fmla="*/ 338992 w 760243"/>
                    <a:gd name="connsiteY1" fmla="*/ 549580 h 620255"/>
                    <a:gd name="connsiteX2" fmla="*/ 352081 w 760243"/>
                    <a:gd name="connsiteY2" fmla="*/ 441438 h 620255"/>
                    <a:gd name="connsiteX3" fmla="*/ 331023 w 760243"/>
                    <a:gd name="connsiteY3" fmla="*/ 424408 h 620255"/>
                    <a:gd name="connsiteX4" fmla="*/ 428650 w 760243"/>
                    <a:gd name="connsiteY4" fmla="*/ 424408 h 620255"/>
                    <a:gd name="connsiteX5" fmla="*/ 407585 w 760243"/>
                    <a:gd name="connsiteY5" fmla="*/ 441438 h 620255"/>
                    <a:gd name="connsiteX6" fmla="*/ 420966 w 760243"/>
                    <a:gd name="connsiteY6" fmla="*/ 549580 h 620255"/>
                    <a:gd name="connsiteX7" fmla="*/ 506069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9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4 w 760243"/>
                    <a:gd name="connsiteY30" fmla="*/ 510979 h 620255"/>
                    <a:gd name="connsiteX31" fmla="*/ 741452 w 760243"/>
                    <a:gd name="connsiteY31" fmla="*/ 521197 h 620255"/>
                    <a:gd name="connsiteX32" fmla="*/ 745723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5 w 760243"/>
                    <a:gd name="connsiteY43" fmla="*/ 579383 h 620255"/>
                    <a:gd name="connsiteX44" fmla="*/ 4834 w 760243"/>
                    <a:gd name="connsiteY44" fmla="*/ 566894 h 620255"/>
                    <a:gd name="connsiteX45" fmla="*/ 7400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9 w 760243"/>
                    <a:gd name="connsiteY50" fmla="*/ 501329 h 620255"/>
                    <a:gd name="connsiteX51" fmla="*/ 34724 w 760243"/>
                    <a:gd name="connsiteY51" fmla="*/ 491962 h 620255"/>
                    <a:gd name="connsiteX52" fmla="*/ 41268 w 760243"/>
                    <a:gd name="connsiteY52" fmla="*/ 483162 h 620255"/>
                    <a:gd name="connsiteX53" fmla="*/ 48098 w 760243"/>
                    <a:gd name="connsiteY53" fmla="*/ 474648 h 620255"/>
                    <a:gd name="connsiteX54" fmla="*/ 55498 w 760243"/>
                    <a:gd name="connsiteY54" fmla="*/ 466416 h 620255"/>
                    <a:gd name="connsiteX55" fmla="*/ 63182 w 760243"/>
                    <a:gd name="connsiteY55" fmla="*/ 459036 h 620255"/>
                    <a:gd name="connsiteX56" fmla="*/ 71723 w 760243"/>
                    <a:gd name="connsiteY56" fmla="*/ 451941 h 620255"/>
                    <a:gd name="connsiteX57" fmla="*/ 80263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7 w 760243"/>
                    <a:gd name="connsiteY61" fmla="*/ 421285 h 620255"/>
                    <a:gd name="connsiteX62" fmla="*/ 129501 w 760243"/>
                    <a:gd name="connsiteY62" fmla="*/ 416176 h 620255"/>
                    <a:gd name="connsiteX63" fmla="*/ 140600 w 760243"/>
                    <a:gd name="connsiteY63" fmla="*/ 411635 h 620255"/>
                    <a:gd name="connsiteX64" fmla="*/ 151991 w 760243"/>
                    <a:gd name="connsiteY64" fmla="*/ 407378 h 620255"/>
                    <a:gd name="connsiteX65" fmla="*/ 163376 w 760243"/>
                    <a:gd name="connsiteY65" fmla="*/ 403403 h 620255"/>
                    <a:gd name="connsiteX66" fmla="*/ 175610 w 760243"/>
                    <a:gd name="connsiteY66" fmla="*/ 399430 h 620255"/>
                    <a:gd name="connsiteX67" fmla="*/ 187850 w 760243"/>
                    <a:gd name="connsiteY67" fmla="*/ 396307 h 620255"/>
                    <a:gd name="connsiteX68" fmla="*/ 200375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6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3 w 760243"/>
                    <a:gd name="connsiteY77" fmla="*/ 5708 h 620255"/>
                    <a:gd name="connsiteX78" fmla="*/ 431883 w 760243"/>
                    <a:gd name="connsiteY78" fmla="*/ 7706 h 620255"/>
                    <a:gd name="connsiteX79" fmla="*/ 440155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9 w 760243"/>
                    <a:gd name="connsiteY84" fmla="*/ 29970 h 620255"/>
                    <a:gd name="connsiteX85" fmla="*/ 484933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3 w 760243"/>
                    <a:gd name="connsiteY123" fmla="*/ 315988 h 620255"/>
                    <a:gd name="connsiteX124" fmla="*/ 478089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5 w 760243"/>
                    <a:gd name="connsiteY129" fmla="*/ 339967 h 620255"/>
                    <a:gd name="connsiteX130" fmla="*/ 431883 w 760243"/>
                    <a:gd name="connsiteY130" fmla="*/ 342821 h 620255"/>
                    <a:gd name="connsiteX131" fmla="*/ 423613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6 w 760243"/>
                    <a:gd name="connsiteY136" fmla="*/ 350526 h 620255"/>
                    <a:gd name="connsiteX137" fmla="*/ 371133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6 w 760243"/>
                    <a:gd name="connsiteY145" fmla="*/ 333400 h 620255"/>
                    <a:gd name="connsiteX146" fmla="*/ 296406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6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9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7 w 760243"/>
                    <a:gd name="connsiteY167" fmla="*/ 184113 h 620255"/>
                    <a:gd name="connsiteX168" fmla="*/ 204854 w 760243"/>
                    <a:gd name="connsiteY168" fmla="*/ 175262 h 620255"/>
                    <a:gd name="connsiteX169" fmla="*/ 205137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9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6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6 w 760243"/>
                    <a:gd name="connsiteY190" fmla="*/ 21123 h 620255"/>
                    <a:gd name="connsiteX191" fmla="*/ 304106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3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2" y="549580"/>
                      </a:lnTo>
                      <a:lnTo>
                        <a:pt x="352081" y="441438"/>
                      </a:lnTo>
                      <a:lnTo>
                        <a:pt x="331023" y="424408"/>
                      </a:lnTo>
                      <a:lnTo>
                        <a:pt x="428650" y="424408"/>
                      </a:lnTo>
                      <a:lnTo>
                        <a:pt x="407585" y="441438"/>
                      </a:lnTo>
                      <a:lnTo>
                        <a:pt x="420966" y="549580"/>
                      </a:lnTo>
                      <a:lnTo>
                        <a:pt x="506069"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9" y="474648"/>
                      </a:lnTo>
                      <a:lnTo>
                        <a:pt x="718968" y="483162"/>
                      </a:lnTo>
                      <a:lnTo>
                        <a:pt x="725228" y="491962"/>
                      </a:lnTo>
                      <a:lnTo>
                        <a:pt x="730923" y="501329"/>
                      </a:lnTo>
                      <a:lnTo>
                        <a:pt x="736334" y="510979"/>
                      </a:lnTo>
                      <a:lnTo>
                        <a:pt x="741452" y="521197"/>
                      </a:lnTo>
                      <a:lnTo>
                        <a:pt x="745723"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5" y="579383"/>
                      </a:lnTo>
                      <a:lnTo>
                        <a:pt x="4834" y="566894"/>
                      </a:lnTo>
                      <a:lnTo>
                        <a:pt x="7400" y="554689"/>
                      </a:lnTo>
                      <a:lnTo>
                        <a:pt x="10529" y="543053"/>
                      </a:lnTo>
                      <a:lnTo>
                        <a:pt x="14514" y="531982"/>
                      </a:lnTo>
                      <a:lnTo>
                        <a:pt x="18784" y="521197"/>
                      </a:lnTo>
                      <a:lnTo>
                        <a:pt x="23903" y="510979"/>
                      </a:lnTo>
                      <a:lnTo>
                        <a:pt x="29029" y="501329"/>
                      </a:lnTo>
                      <a:lnTo>
                        <a:pt x="34724" y="491962"/>
                      </a:lnTo>
                      <a:lnTo>
                        <a:pt x="41268" y="483162"/>
                      </a:lnTo>
                      <a:lnTo>
                        <a:pt x="48098" y="474648"/>
                      </a:lnTo>
                      <a:lnTo>
                        <a:pt x="55498" y="466416"/>
                      </a:lnTo>
                      <a:lnTo>
                        <a:pt x="63182" y="459036"/>
                      </a:lnTo>
                      <a:lnTo>
                        <a:pt x="71723" y="451941"/>
                      </a:lnTo>
                      <a:lnTo>
                        <a:pt x="80263" y="445129"/>
                      </a:lnTo>
                      <a:lnTo>
                        <a:pt x="89088" y="438315"/>
                      </a:lnTo>
                      <a:lnTo>
                        <a:pt x="98762" y="432356"/>
                      </a:lnTo>
                      <a:lnTo>
                        <a:pt x="108442" y="426679"/>
                      </a:lnTo>
                      <a:lnTo>
                        <a:pt x="118687" y="421285"/>
                      </a:lnTo>
                      <a:lnTo>
                        <a:pt x="129501" y="416176"/>
                      </a:lnTo>
                      <a:lnTo>
                        <a:pt x="140600" y="411635"/>
                      </a:lnTo>
                      <a:lnTo>
                        <a:pt x="151991" y="407378"/>
                      </a:lnTo>
                      <a:lnTo>
                        <a:pt x="163376" y="403403"/>
                      </a:lnTo>
                      <a:lnTo>
                        <a:pt x="175610" y="399430"/>
                      </a:lnTo>
                      <a:lnTo>
                        <a:pt x="187850" y="396307"/>
                      </a:lnTo>
                      <a:lnTo>
                        <a:pt x="200375" y="393187"/>
                      </a:lnTo>
                      <a:lnTo>
                        <a:pt x="213470" y="390348"/>
                      </a:lnTo>
                      <a:lnTo>
                        <a:pt x="226559" y="387793"/>
                      </a:lnTo>
                      <a:lnTo>
                        <a:pt x="240224" y="385523"/>
                      </a:lnTo>
                      <a:close/>
                      <a:moveTo>
                        <a:pt x="379976" y="0"/>
                      </a:moveTo>
                      <a:lnTo>
                        <a:pt x="389101" y="284"/>
                      </a:lnTo>
                      <a:lnTo>
                        <a:pt x="397943" y="856"/>
                      </a:lnTo>
                      <a:lnTo>
                        <a:pt x="406499" y="1998"/>
                      </a:lnTo>
                      <a:lnTo>
                        <a:pt x="415341" y="3424"/>
                      </a:lnTo>
                      <a:lnTo>
                        <a:pt x="423613" y="5708"/>
                      </a:lnTo>
                      <a:lnTo>
                        <a:pt x="431883" y="7706"/>
                      </a:lnTo>
                      <a:lnTo>
                        <a:pt x="440155" y="10560"/>
                      </a:lnTo>
                      <a:lnTo>
                        <a:pt x="448142" y="13986"/>
                      </a:lnTo>
                      <a:lnTo>
                        <a:pt x="455842" y="17410"/>
                      </a:lnTo>
                      <a:lnTo>
                        <a:pt x="463258" y="21123"/>
                      </a:lnTo>
                      <a:lnTo>
                        <a:pt x="470958" y="25405"/>
                      </a:lnTo>
                      <a:lnTo>
                        <a:pt x="478089" y="29970"/>
                      </a:lnTo>
                      <a:lnTo>
                        <a:pt x="484933"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3" y="315988"/>
                      </a:lnTo>
                      <a:lnTo>
                        <a:pt x="478089" y="320556"/>
                      </a:lnTo>
                      <a:lnTo>
                        <a:pt x="470958" y="325122"/>
                      </a:lnTo>
                      <a:lnTo>
                        <a:pt x="463258" y="329404"/>
                      </a:lnTo>
                      <a:lnTo>
                        <a:pt x="455842" y="333400"/>
                      </a:lnTo>
                      <a:lnTo>
                        <a:pt x="448142" y="336540"/>
                      </a:lnTo>
                      <a:lnTo>
                        <a:pt x="440155" y="339967"/>
                      </a:lnTo>
                      <a:lnTo>
                        <a:pt x="431883" y="342821"/>
                      </a:lnTo>
                      <a:lnTo>
                        <a:pt x="423613" y="344819"/>
                      </a:lnTo>
                      <a:lnTo>
                        <a:pt x="415341" y="347103"/>
                      </a:lnTo>
                      <a:lnTo>
                        <a:pt x="406499" y="348528"/>
                      </a:lnTo>
                      <a:lnTo>
                        <a:pt x="397943" y="349670"/>
                      </a:lnTo>
                      <a:lnTo>
                        <a:pt x="389101" y="350243"/>
                      </a:lnTo>
                      <a:lnTo>
                        <a:pt x="379976" y="350526"/>
                      </a:lnTo>
                      <a:lnTo>
                        <a:pt x="371133" y="350243"/>
                      </a:lnTo>
                      <a:lnTo>
                        <a:pt x="362291" y="349670"/>
                      </a:lnTo>
                      <a:lnTo>
                        <a:pt x="353163" y="348528"/>
                      </a:lnTo>
                      <a:lnTo>
                        <a:pt x="344607" y="347103"/>
                      </a:lnTo>
                      <a:lnTo>
                        <a:pt x="336051" y="344819"/>
                      </a:lnTo>
                      <a:lnTo>
                        <a:pt x="327779" y="342821"/>
                      </a:lnTo>
                      <a:lnTo>
                        <a:pt x="319509" y="339967"/>
                      </a:lnTo>
                      <a:lnTo>
                        <a:pt x="311809" y="336540"/>
                      </a:lnTo>
                      <a:lnTo>
                        <a:pt x="304106" y="333400"/>
                      </a:lnTo>
                      <a:lnTo>
                        <a:pt x="296406" y="329404"/>
                      </a:lnTo>
                      <a:lnTo>
                        <a:pt x="289276" y="325122"/>
                      </a:lnTo>
                      <a:lnTo>
                        <a:pt x="282146" y="320556"/>
                      </a:lnTo>
                      <a:lnTo>
                        <a:pt x="275302" y="315988"/>
                      </a:lnTo>
                      <a:lnTo>
                        <a:pt x="268455" y="310566"/>
                      </a:lnTo>
                      <a:lnTo>
                        <a:pt x="262466"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9" y="243486"/>
                      </a:lnTo>
                      <a:lnTo>
                        <a:pt x="215405" y="235778"/>
                      </a:lnTo>
                      <a:lnTo>
                        <a:pt x="212554" y="227499"/>
                      </a:lnTo>
                      <a:lnTo>
                        <a:pt x="210556" y="219221"/>
                      </a:lnTo>
                      <a:lnTo>
                        <a:pt x="208275" y="210659"/>
                      </a:lnTo>
                      <a:lnTo>
                        <a:pt x="206849" y="202095"/>
                      </a:lnTo>
                      <a:lnTo>
                        <a:pt x="205707" y="193247"/>
                      </a:lnTo>
                      <a:lnTo>
                        <a:pt x="205137" y="184113"/>
                      </a:lnTo>
                      <a:lnTo>
                        <a:pt x="204854" y="175262"/>
                      </a:lnTo>
                      <a:lnTo>
                        <a:pt x="205137" y="166414"/>
                      </a:lnTo>
                      <a:lnTo>
                        <a:pt x="205707" y="157280"/>
                      </a:lnTo>
                      <a:lnTo>
                        <a:pt x="206849" y="148718"/>
                      </a:lnTo>
                      <a:lnTo>
                        <a:pt x="208275" y="139867"/>
                      </a:lnTo>
                      <a:lnTo>
                        <a:pt x="210556" y="131589"/>
                      </a:lnTo>
                      <a:lnTo>
                        <a:pt x="212554" y="123027"/>
                      </a:lnTo>
                      <a:lnTo>
                        <a:pt x="215405" y="115035"/>
                      </a:lnTo>
                      <a:lnTo>
                        <a:pt x="218829" y="107040"/>
                      </a:lnTo>
                      <a:lnTo>
                        <a:pt x="221966" y="99334"/>
                      </a:lnTo>
                      <a:lnTo>
                        <a:pt x="225959" y="91912"/>
                      </a:lnTo>
                      <a:lnTo>
                        <a:pt x="230235" y="84492"/>
                      </a:lnTo>
                      <a:lnTo>
                        <a:pt x="234801" y="77070"/>
                      </a:lnTo>
                      <a:lnTo>
                        <a:pt x="239364" y="70503"/>
                      </a:lnTo>
                      <a:lnTo>
                        <a:pt x="244782" y="63940"/>
                      </a:lnTo>
                      <a:lnTo>
                        <a:pt x="250201" y="57659"/>
                      </a:lnTo>
                      <a:lnTo>
                        <a:pt x="256192" y="51379"/>
                      </a:lnTo>
                      <a:lnTo>
                        <a:pt x="262466" y="45671"/>
                      </a:lnTo>
                      <a:lnTo>
                        <a:pt x="268455" y="39961"/>
                      </a:lnTo>
                      <a:lnTo>
                        <a:pt x="275302" y="35109"/>
                      </a:lnTo>
                      <a:lnTo>
                        <a:pt x="282146" y="29970"/>
                      </a:lnTo>
                      <a:lnTo>
                        <a:pt x="289276" y="25405"/>
                      </a:lnTo>
                      <a:lnTo>
                        <a:pt x="296406" y="21123"/>
                      </a:lnTo>
                      <a:lnTo>
                        <a:pt x="304106" y="17410"/>
                      </a:lnTo>
                      <a:lnTo>
                        <a:pt x="311809" y="13986"/>
                      </a:lnTo>
                      <a:lnTo>
                        <a:pt x="319509" y="10560"/>
                      </a:lnTo>
                      <a:lnTo>
                        <a:pt x="327779" y="7706"/>
                      </a:lnTo>
                      <a:lnTo>
                        <a:pt x="336051" y="5708"/>
                      </a:lnTo>
                      <a:lnTo>
                        <a:pt x="344607" y="3424"/>
                      </a:lnTo>
                      <a:lnTo>
                        <a:pt x="353163" y="1998"/>
                      </a:lnTo>
                      <a:lnTo>
                        <a:pt x="362291" y="856"/>
                      </a:lnTo>
                      <a:lnTo>
                        <a:pt x="371133" y="284"/>
                      </a:lnTo>
                      <a:close/>
                    </a:path>
                  </a:pathLst>
                </a:custGeom>
                <a:solidFill>
                  <a:schemeClr val="tx1">
                    <a:lumMod val="50000"/>
                    <a:lumOff val="50000"/>
                  </a:schemeClr>
                </a:solidFill>
                <a:ln>
                  <a:noFill/>
                </a:ln>
              </p:spPr>
              <p:txBody>
                <a:bodyPr wrap="square" anchor="ctr">
                  <a:noAutofit/>
                </a:bodyPr>
                <a:lstStyle/>
                <a:p>
                  <a:pPr algn="ctr"/>
                  <a:endParaRPr/>
                </a:p>
              </p:txBody>
            </p:sp>
            <p:sp>
              <p:nvSpPr>
                <p:cNvPr id="37" name="îṩ1îďe">
                  <a:extLst>
                    <a:ext uri="{FF2B5EF4-FFF2-40B4-BE49-F238E27FC236}">
                      <a16:creationId xmlns:a16="http://schemas.microsoft.com/office/drawing/2014/main" id="{265A3B5C-4355-4458-AA1F-018EA528ECB8}"/>
                    </a:ext>
                  </a:extLst>
                </p:cNvPr>
                <p:cNvSpPr/>
                <p:nvPr/>
              </p:nvSpPr>
              <p:spPr>
                <a:xfrm>
                  <a:off x="1088208" y="4412915"/>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3 w 557609"/>
                    <a:gd name="connsiteY149" fmla="*/ 231763 h 454932"/>
                    <a:gd name="connsiteX150" fmla="*/ 196901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1 w 557609"/>
                    <a:gd name="connsiteY186" fmla="*/ 29309 h 454932"/>
                    <a:gd name="connsiteX187" fmla="*/ 201923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1"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3" y="231763"/>
                      </a:lnTo>
                      <a:lnTo>
                        <a:pt x="196901"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1" y="29309"/>
                      </a:lnTo>
                      <a:lnTo>
                        <a:pt x="201923"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p>
              </p:txBody>
            </p:sp>
            <p:sp>
              <p:nvSpPr>
                <p:cNvPr id="38" name="ïsliďè">
                  <a:extLst>
                    <a:ext uri="{FF2B5EF4-FFF2-40B4-BE49-F238E27FC236}">
                      <a16:creationId xmlns:a16="http://schemas.microsoft.com/office/drawing/2014/main" id="{048D83AD-BBAA-4636-A354-7E8ABB525848}"/>
                    </a:ext>
                  </a:extLst>
                </p:cNvPr>
                <p:cNvSpPr/>
                <p:nvPr/>
              </p:nvSpPr>
              <p:spPr>
                <a:xfrm>
                  <a:off x="2406065" y="4412915"/>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3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5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6 w 557609"/>
                    <a:gd name="connsiteY27" fmla="*/ 354380 h 454932"/>
                    <a:gd name="connsiteX28" fmla="*/ 531927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4 w 557609"/>
                    <a:gd name="connsiteY34" fmla="*/ 406842 h 454932"/>
                    <a:gd name="connsiteX35" fmla="*/ 553850 w 557609"/>
                    <a:gd name="connsiteY35" fmla="*/ 415794 h 454932"/>
                    <a:gd name="connsiteX36" fmla="*/ 555518 w 557609"/>
                    <a:gd name="connsiteY36" fmla="*/ 424954 h 454932"/>
                    <a:gd name="connsiteX37" fmla="*/ 556564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7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69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0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9 w 557609"/>
                    <a:gd name="connsiteY85" fmla="*/ 25751 h 454932"/>
                    <a:gd name="connsiteX86" fmla="*/ 360281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60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4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4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60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1 w 557609"/>
                    <a:gd name="connsiteY122" fmla="*/ 227787 h 454932"/>
                    <a:gd name="connsiteX123" fmla="*/ 355679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3 w 557609"/>
                    <a:gd name="connsiteY149" fmla="*/ 231763 h 454932"/>
                    <a:gd name="connsiteX150" fmla="*/ 196901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4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4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1 w 557609"/>
                    <a:gd name="connsiteY186" fmla="*/ 29309 h 454932"/>
                    <a:gd name="connsiteX187" fmla="*/ 201923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3" y="286304"/>
                      </a:lnTo>
                      <a:lnTo>
                        <a:pt x="410428" y="288386"/>
                      </a:lnTo>
                      <a:lnTo>
                        <a:pt x="419615" y="290675"/>
                      </a:lnTo>
                      <a:lnTo>
                        <a:pt x="428801" y="292966"/>
                      </a:lnTo>
                      <a:lnTo>
                        <a:pt x="437361" y="295880"/>
                      </a:lnTo>
                      <a:lnTo>
                        <a:pt x="446125"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6" y="354380"/>
                      </a:lnTo>
                      <a:lnTo>
                        <a:pt x="531927" y="360834"/>
                      </a:lnTo>
                      <a:lnTo>
                        <a:pt x="536104" y="367704"/>
                      </a:lnTo>
                      <a:lnTo>
                        <a:pt x="540072" y="374782"/>
                      </a:lnTo>
                      <a:lnTo>
                        <a:pt x="543827" y="382277"/>
                      </a:lnTo>
                      <a:lnTo>
                        <a:pt x="546959" y="390187"/>
                      </a:lnTo>
                      <a:lnTo>
                        <a:pt x="549463" y="398307"/>
                      </a:lnTo>
                      <a:lnTo>
                        <a:pt x="551764" y="406842"/>
                      </a:lnTo>
                      <a:lnTo>
                        <a:pt x="553850" y="415794"/>
                      </a:lnTo>
                      <a:lnTo>
                        <a:pt x="555518" y="424954"/>
                      </a:lnTo>
                      <a:lnTo>
                        <a:pt x="556564"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7" y="382277"/>
                      </a:lnTo>
                      <a:lnTo>
                        <a:pt x="17532" y="374782"/>
                      </a:lnTo>
                      <a:lnTo>
                        <a:pt x="21291" y="367704"/>
                      </a:lnTo>
                      <a:lnTo>
                        <a:pt x="25469" y="360834"/>
                      </a:lnTo>
                      <a:lnTo>
                        <a:pt x="30269" y="354380"/>
                      </a:lnTo>
                      <a:lnTo>
                        <a:pt x="35278" y="348135"/>
                      </a:lnTo>
                      <a:lnTo>
                        <a:pt x="40705" y="342097"/>
                      </a:lnTo>
                      <a:lnTo>
                        <a:pt x="46342" y="336684"/>
                      </a:lnTo>
                      <a:lnTo>
                        <a:pt x="52606" y="331480"/>
                      </a:lnTo>
                      <a:lnTo>
                        <a:pt x="58869"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0"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9" y="25751"/>
                      </a:lnTo>
                      <a:lnTo>
                        <a:pt x="360281" y="29309"/>
                      </a:lnTo>
                      <a:lnTo>
                        <a:pt x="365093" y="33498"/>
                      </a:lnTo>
                      <a:lnTo>
                        <a:pt x="369487" y="37684"/>
                      </a:lnTo>
                      <a:lnTo>
                        <a:pt x="373669" y="42291"/>
                      </a:lnTo>
                      <a:lnTo>
                        <a:pt x="377853" y="46897"/>
                      </a:lnTo>
                      <a:lnTo>
                        <a:pt x="381620" y="51711"/>
                      </a:lnTo>
                      <a:lnTo>
                        <a:pt x="385176" y="56528"/>
                      </a:lnTo>
                      <a:lnTo>
                        <a:pt x="388733" y="61972"/>
                      </a:lnTo>
                      <a:lnTo>
                        <a:pt x="391660" y="67413"/>
                      </a:lnTo>
                      <a:lnTo>
                        <a:pt x="394380" y="72858"/>
                      </a:lnTo>
                      <a:lnTo>
                        <a:pt x="397099" y="78509"/>
                      </a:lnTo>
                      <a:lnTo>
                        <a:pt x="399400" y="84373"/>
                      </a:lnTo>
                      <a:lnTo>
                        <a:pt x="401494"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4" y="166861"/>
                      </a:lnTo>
                      <a:lnTo>
                        <a:pt x="399400" y="172933"/>
                      </a:lnTo>
                      <a:lnTo>
                        <a:pt x="397099" y="178587"/>
                      </a:lnTo>
                      <a:lnTo>
                        <a:pt x="394380" y="184239"/>
                      </a:lnTo>
                      <a:lnTo>
                        <a:pt x="391660" y="189891"/>
                      </a:lnTo>
                      <a:lnTo>
                        <a:pt x="388733" y="195125"/>
                      </a:lnTo>
                      <a:lnTo>
                        <a:pt x="385176" y="200569"/>
                      </a:lnTo>
                      <a:lnTo>
                        <a:pt x="381620" y="205385"/>
                      </a:lnTo>
                      <a:lnTo>
                        <a:pt x="377853" y="210409"/>
                      </a:lnTo>
                      <a:lnTo>
                        <a:pt x="373669" y="215016"/>
                      </a:lnTo>
                      <a:lnTo>
                        <a:pt x="369487" y="219412"/>
                      </a:lnTo>
                      <a:lnTo>
                        <a:pt x="365093" y="223808"/>
                      </a:lnTo>
                      <a:lnTo>
                        <a:pt x="360281" y="227787"/>
                      </a:lnTo>
                      <a:lnTo>
                        <a:pt x="355679"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3" y="231763"/>
                      </a:lnTo>
                      <a:lnTo>
                        <a:pt x="196901" y="227787"/>
                      </a:lnTo>
                      <a:lnTo>
                        <a:pt x="192508" y="223808"/>
                      </a:lnTo>
                      <a:lnTo>
                        <a:pt x="187906" y="219412"/>
                      </a:lnTo>
                      <a:lnTo>
                        <a:pt x="183512" y="215016"/>
                      </a:lnTo>
                      <a:lnTo>
                        <a:pt x="179538" y="210409"/>
                      </a:lnTo>
                      <a:lnTo>
                        <a:pt x="175564"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4" y="51711"/>
                      </a:lnTo>
                      <a:lnTo>
                        <a:pt x="179538" y="46897"/>
                      </a:lnTo>
                      <a:lnTo>
                        <a:pt x="183512" y="42291"/>
                      </a:lnTo>
                      <a:lnTo>
                        <a:pt x="187906" y="37684"/>
                      </a:lnTo>
                      <a:lnTo>
                        <a:pt x="192508" y="33498"/>
                      </a:lnTo>
                      <a:lnTo>
                        <a:pt x="196901" y="29309"/>
                      </a:lnTo>
                      <a:lnTo>
                        <a:pt x="201923"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p>
              </p:txBody>
            </p:sp>
            <p:sp>
              <p:nvSpPr>
                <p:cNvPr id="39" name="íşḷîďê"/>
                <p:cNvSpPr/>
                <p:nvPr/>
              </p:nvSpPr>
              <p:spPr>
                <a:xfrm>
                  <a:off x="3521174" y="4867862"/>
                  <a:ext cx="2613676" cy="392297"/>
                </a:xfrm>
                <a:prstGeom prst="roundRect">
                  <a:avLst>
                    <a:gd name="adj" fmla="val 50000"/>
                  </a:avLst>
                </a:prstGeom>
                <a:solidFill>
                  <a:schemeClr val="tx2">
                    <a:lumMod val="40000"/>
                    <a:lumOff val="60000"/>
                  </a:schemeClr>
                </a:solidFill>
                <a:ln>
                  <a:noFill/>
                </a:ln>
              </p:spPr>
              <p:txBody>
                <a:bodyPr wrap="none" lIns="91425" tIns="45700" rIns="91425" bIns="45700" anchor="ctr" anchorCtr="0">
                  <a:noAutofit/>
                </a:bodyPr>
                <a:lstStyle/>
                <a:p>
                  <a:pPr marL="0" marR="0" lvl="0" indent="0" algn="ctr" rtl="0">
                    <a:buNone/>
                  </a:pPr>
                  <a:r>
                    <a:rPr lang="zh-CN" altLang="en-US" b="1" dirty="0"/>
                    <a:t>发行服务机构</a:t>
                  </a:r>
                </a:p>
              </p:txBody>
            </p:sp>
            <p:sp>
              <p:nvSpPr>
                <p:cNvPr id="40" name="îşḻïḍe">
                  <a:extLst>
                    <a:ext uri="{FF2B5EF4-FFF2-40B4-BE49-F238E27FC236}">
                      <a16:creationId xmlns:a16="http://schemas.microsoft.com/office/drawing/2014/main" id="{3A40757D-296A-4212-9B32-8B13D8242ED9}"/>
                    </a:ext>
                  </a:extLst>
                </p:cNvPr>
                <p:cNvSpPr/>
                <p:nvPr/>
              </p:nvSpPr>
              <p:spPr>
                <a:xfrm>
                  <a:off x="4447892" y="4247600"/>
                  <a:ext cx="760243" cy="620255"/>
                </a:xfrm>
                <a:custGeom>
                  <a:avLst/>
                  <a:gdLst>
                    <a:gd name="connsiteX0" fmla="*/ 254168 w 760243"/>
                    <a:gd name="connsiteY0" fmla="*/ 383536 h 620255"/>
                    <a:gd name="connsiteX1" fmla="*/ 338992 w 760243"/>
                    <a:gd name="connsiteY1" fmla="*/ 549580 h 620255"/>
                    <a:gd name="connsiteX2" fmla="*/ 352081 w 760243"/>
                    <a:gd name="connsiteY2" fmla="*/ 441438 h 620255"/>
                    <a:gd name="connsiteX3" fmla="*/ 331022 w 760243"/>
                    <a:gd name="connsiteY3" fmla="*/ 424408 h 620255"/>
                    <a:gd name="connsiteX4" fmla="*/ 428650 w 760243"/>
                    <a:gd name="connsiteY4" fmla="*/ 424408 h 620255"/>
                    <a:gd name="connsiteX5" fmla="*/ 407585 w 760243"/>
                    <a:gd name="connsiteY5" fmla="*/ 441438 h 620255"/>
                    <a:gd name="connsiteX6" fmla="*/ 420966 w 760243"/>
                    <a:gd name="connsiteY6" fmla="*/ 549580 h 620255"/>
                    <a:gd name="connsiteX7" fmla="*/ 506068 w 760243"/>
                    <a:gd name="connsiteY7" fmla="*/ 383536 h 620255"/>
                    <a:gd name="connsiteX8" fmla="*/ 520013 w 760243"/>
                    <a:gd name="connsiteY8" fmla="*/ 385523 h 620255"/>
                    <a:gd name="connsiteX9" fmla="*/ 533678 w 760243"/>
                    <a:gd name="connsiteY9" fmla="*/ 387793 h 620255"/>
                    <a:gd name="connsiteX10" fmla="*/ 546767 w 760243"/>
                    <a:gd name="connsiteY10" fmla="*/ 390348 h 620255"/>
                    <a:gd name="connsiteX11" fmla="*/ 559577 w 760243"/>
                    <a:gd name="connsiteY11" fmla="*/ 393187 h 620255"/>
                    <a:gd name="connsiteX12" fmla="*/ 572102 w 760243"/>
                    <a:gd name="connsiteY12" fmla="*/ 396307 h 620255"/>
                    <a:gd name="connsiteX13" fmla="*/ 584627 w 760243"/>
                    <a:gd name="connsiteY13" fmla="*/ 399430 h 620255"/>
                    <a:gd name="connsiteX14" fmla="*/ 596297 w 760243"/>
                    <a:gd name="connsiteY14" fmla="*/ 403403 h 620255"/>
                    <a:gd name="connsiteX15" fmla="*/ 608245 w 760243"/>
                    <a:gd name="connsiteY15" fmla="*/ 407378 h 620255"/>
                    <a:gd name="connsiteX16" fmla="*/ 619636 w 760243"/>
                    <a:gd name="connsiteY16" fmla="*/ 411635 h 620255"/>
                    <a:gd name="connsiteX17" fmla="*/ 630736 w 760243"/>
                    <a:gd name="connsiteY17" fmla="*/ 416176 h 620255"/>
                    <a:gd name="connsiteX18" fmla="*/ 641265 w 760243"/>
                    <a:gd name="connsiteY18" fmla="*/ 421285 h 620255"/>
                    <a:gd name="connsiteX19" fmla="*/ 651224 w 760243"/>
                    <a:gd name="connsiteY19" fmla="*/ 426679 h 620255"/>
                    <a:gd name="connsiteX20" fmla="*/ 661475 w 760243"/>
                    <a:gd name="connsiteY20" fmla="*/ 432356 h 620255"/>
                    <a:gd name="connsiteX21" fmla="*/ 670864 w 760243"/>
                    <a:gd name="connsiteY21" fmla="*/ 438315 h 620255"/>
                    <a:gd name="connsiteX22" fmla="*/ 679974 w 760243"/>
                    <a:gd name="connsiteY22" fmla="*/ 444845 h 620255"/>
                    <a:gd name="connsiteX23" fmla="*/ 688514 w 760243"/>
                    <a:gd name="connsiteY23" fmla="*/ 451941 h 620255"/>
                    <a:gd name="connsiteX24" fmla="*/ 696769 w 760243"/>
                    <a:gd name="connsiteY24" fmla="*/ 459036 h 620255"/>
                    <a:gd name="connsiteX25" fmla="*/ 704454 w 760243"/>
                    <a:gd name="connsiteY25" fmla="*/ 466416 h 620255"/>
                    <a:gd name="connsiteX26" fmla="*/ 711568 w 760243"/>
                    <a:gd name="connsiteY26" fmla="*/ 474648 h 620255"/>
                    <a:gd name="connsiteX27" fmla="*/ 718968 w 760243"/>
                    <a:gd name="connsiteY27" fmla="*/ 483162 h 620255"/>
                    <a:gd name="connsiteX28" fmla="*/ 725228 w 760243"/>
                    <a:gd name="connsiteY28" fmla="*/ 491962 h 620255"/>
                    <a:gd name="connsiteX29" fmla="*/ 730923 w 760243"/>
                    <a:gd name="connsiteY29" fmla="*/ 501329 h 620255"/>
                    <a:gd name="connsiteX30" fmla="*/ 736333 w 760243"/>
                    <a:gd name="connsiteY30" fmla="*/ 510979 h 620255"/>
                    <a:gd name="connsiteX31" fmla="*/ 741452 w 760243"/>
                    <a:gd name="connsiteY31" fmla="*/ 521197 h 620255"/>
                    <a:gd name="connsiteX32" fmla="*/ 745722 w 760243"/>
                    <a:gd name="connsiteY32" fmla="*/ 531982 h 620255"/>
                    <a:gd name="connsiteX33" fmla="*/ 749137 w 760243"/>
                    <a:gd name="connsiteY33" fmla="*/ 543053 h 620255"/>
                    <a:gd name="connsiteX34" fmla="*/ 752273 w 760243"/>
                    <a:gd name="connsiteY34" fmla="*/ 554689 h 620255"/>
                    <a:gd name="connsiteX35" fmla="*/ 755118 w 760243"/>
                    <a:gd name="connsiteY35" fmla="*/ 566894 h 620255"/>
                    <a:gd name="connsiteX36" fmla="*/ 757392 w 760243"/>
                    <a:gd name="connsiteY36" fmla="*/ 579383 h 620255"/>
                    <a:gd name="connsiteX37" fmla="*/ 758818 w 760243"/>
                    <a:gd name="connsiteY37" fmla="*/ 592441 h 620255"/>
                    <a:gd name="connsiteX38" fmla="*/ 759958 w 760243"/>
                    <a:gd name="connsiteY38" fmla="*/ 606064 h 620255"/>
                    <a:gd name="connsiteX39" fmla="*/ 760243 w 760243"/>
                    <a:gd name="connsiteY39" fmla="*/ 620255 h 620255"/>
                    <a:gd name="connsiteX40" fmla="*/ 0 w 760243"/>
                    <a:gd name="connsiteY40" fmla="*/ 620255 h 620255"/>
                    <a:gd name="connsiteX41" fmla="*/ 279 w 760243"/>
                    <a:gd name="connsiteY41" fmla="*/ 606064 h 620255"/>
                    <a:gd name="connsiteX42" fmla="*/ 1419 w 760243"/>
                    <a:gd name="connsiteY42" fmla="*/ 592441 h 620255"/>
                    <a:gd name="connsiteX43" fmla="*/ 2845 w 760243"/>
                    <a:gd name="connsiteY43" fmla="*/ 579383 h 620255"/>
                    <a:gd name="connsiteX44" fmla="*/ 4834 w 760243"/>
                    <a:gd name="connsiteY44" fmla="*/ 566894 h 620255"/>
                    <a:gd name="connsiteX45" fmla="*/ 7400 w 760243"/>
                    <a:gd name="connsiteY45" fmla="*/ 554689 h 620255"/>
                    <a:gd name="connsiteX46" fmla="*/ 10529 w 760243"/>
                    <a:gd name="connsiteY46" fmla="*/ 543053 h 620255"/>
                    <a:gd name="connsiteX47" fmla="*/ 14514 w 760243"/>
                    <a:gd name="connsiteY47" fmla="*/ 531982 h 620255"/>
                    <a:gd name="connsiteX48" fmla="*/ 18784 w 760243"/>
                    <a:gd name="connsiteY48" fmla="*/ 521197 h 620255"/>
                    <a:gd name="connsiteX49" fmla="*/ 23903 w 760243"/>
                    <a:gd name="connsiteY49" fmla="*/ 510979 h 620255"/>
                    <a:gd name="connsiteX50" fmla="*/ 29029 w 760243"/>
                    <a:gd name="connsiteY50" fmla="*/ 501329 h 620255"/>
                    <a:gd name="connsiteX51" fmla="*/ 34724 w 760243"/>
                    <a:gd name="connsiteY51" fmla="*/ 491962 h 620255"/>
                    <a:gd name="connsiteX52" fmla="*/ 41269 w 760243"/>
                    <a:gd name="connsiteY52" fmla="*/ 483162 h 620255"/>
                    <a:gd name="connsiteX53" fmla="*/ 48098 w 760243"/>
                    <a:gd name="connsiteY53" fmla="*/ 474648 h 620255"/>
                    <a:gd name="connsiteX54" fmla="*/ 55498 w 760243"/>
                    <a:gd name="connsiteY54" fmla="*/ 466416 h 620255"/>
                    <a:gd name="connsiteX55" fmla="*/ 63183 w 760243"/>
                    <a:gd name="connsiteY55" fmla="*/ 459036 h 620255"/>
                    <a:gd name="connsiteX56" fmla="*/ 71723 w 760243"/>
                    <a:gd name="connsiteY56" fmla="*/ 451941 h 620255"/>
                    <a:gd name="connsiteX57" fmla="*/ 80263 w 760243"/>
                    <a:gd name="connsiteY57" fmla="*/ 445129 h 620255"/>
                    <a:gd name="connsiteX58" fmla="*/ 89088 w 760243"/>
                    <a:gd name="connsiteY58" fmla="*/ 438315 h 620255"/>
                    <a:gd name="connsiteX59" fmla="*/ 98762 w 760243"/>
                    <a:gd name="connsiteY59" fmla="*/ 432356 h 620255"/>
                    <a:gd name="connsiteX60" fmla="*/ 108442 w 760243"/>
                    <a:gd name="connsiteY60" fmla="*/ 426679 h 620255"/>
                    <a:gd name="connsiteX61" fmla="*/ 118687 w 760243"/>
                    <a:gd name="connsiteY61" fmla="*/ 421285 h 620255"/>
                    <a:gd name="connsiteX62" fmla="*/ 129501 w 760243"/>
                    <a:gd name="connsiteY62" fmla="*/ 416176 h 620255"/>
                    <a:gd name="connsiteX63" fmla="*/ 140601 w 760243"/>
                    <a:gd name="connsiteY63" fmla="*/ 411635 h 620255"/>
                    <a:gd name="connsiteX64" fmla="*/ 151992 w 760243"/>
                    <a:gd name="connsiteY64" fmla="*/ 407378 h 620255"/>
                    <a:gd name="connsiteX65" fmla="*/ 163376 w 760243"/>
                    <a:gd name="connsiteY65" fmla="*/ 403403 h 620255"/>
                    <a:gd name="connsiteX66" fmla="*/ 175610 w 760243"/>
                    <a:gd name="connsiteY66" fmla="*/ 399430 h 620255"/>
                    <a:gd name="connsiteX67" fmla="*/ 187850 w 760243"/>
                    <a:gd name="connsiteY67" fmla="*/ 396307 h 620255"/>
                    <a:gd name="connsiteX68" fmla="*/ 200375 w 760243"/>
                    <a:gd name="connsiteY68" fmla="*/ 393187 h 620255"/>
                    <a:gd name="connsiteX69" fmla="*/ 213470 w 760243"/>
                    <a:gd name="connsiteY69" fmla="*/ 390348 h 620255"/>
                    <a:gd name="connsiteX70" fmla="*/ 226559 w 760243"/>
                    <a:gd name="connsiteY70" fmla="*/ 387793 h 620255"/>
                    <a:gd name="connsiteX71" fmla="*/ 240224 w 760243"/>
                    <a:gd name="connsiteY71" fmla="*/ 385523 h 620255"/>
                    <a:gd name="connsiteX72" fmla="*/ 379975 w 760243"/>
                    <a:gd name="connsiteY72" fmla="*/ 0 h 620255"/>
                    <a:gd name="connsiteX73" fmla="*/ 389101 w 760243"/>
                    <a:gd name="connsiteY73" fmla="*/ 284 h 620255"/>
                    <a:gd name="connsiteX74" fmla="*/ 397943 w 760243"/>
                    <a:gd name="connsiteY74" fmla="*/ 856 h 620255"/>
                    <a:gd name="connsiteX75" fmla="*/ 406499 w 760243"/>
                    <a:gd name="connsiteY75" fmla="*/ 1998 h 620255"/>
                    <a:gd name="connsiteX76" fmla="*/ 415341 w 760243"/>
                    <a:gd name="connsiteY76" fmla="*/ 3424 h 620255"/>
                    <a:gd name="connsiteX77" fmla="*/ 423613 w 760243"/>
                    <a:gd name="connsiteY77" fmla="*/ 5708 h 620255"/>
                    <a:gd name="connsiteX78" fmla="*/ 431883 w 760243"/>
                    <a:gd name="connsiteY78" fmla="*/ 7706 h 620255"/>
                    <a:gd name="connsiteX79" fmla="*/ 440155 w 760243"/>
                    <a:gd name="connsiteY79" fmla="*/ 10560 h 620255"/>
                    <a:gd name="connsiteX80" fmla="*/ 448142 w 760243"/>
                    <a:gd name="connsiteY80" fmla="*/ 13986 h 620255"/>
                    <a:gd name="connsiteX81" fmla="*/ 455842 w 760243"/>
                    <a:gd name="connsiteY81" fmla="*/ 17410 h 620255"/>
                    <a:gd name="connsiteX82" fmla="*/ 463258 w 760243"/>
                    <a:gd name="connsiteY82" fmla="*/ 21123 h 620255"/>
                    <a:gd name="connsiteX83" fmla="*/ 470958 w 760243"/>
                    <a:gd name="connsiteY83" fmla="*/ 25405 h 620255"/>
                    <a:gd name="connsiteX84" fmla="*/ 478088 w 760243"/>
                    <a:gd name="connsiteY84" fmla="*/ 29970 h 620255"/>
                    <a:gd name="connsiteX85" fmla="*/ 484932 w 760243"/>
                    <a:gd name="connsiteY85" fmla="*/ 35109 h 620255"/>
                    <a:gd name="connsiteX86" fmla="*/ 491207 w 760243"/>
                    <a:gd name="connsiteY86" fmla="*/ 39961 h 620255"/>
                    <a:gd name="connsiteX87" fmla="*/ 497768 w 760243"/>
                    <a:gd name="connsiteY87" fmla="*/ 45671 h 620255"/>
                    <a:gd name="connsiteX88" fmla="*/ 503759 w 760243"/>
                    <a:gd name="connsiteY88" fmla="*/ 51379 h 620255"/>
                    <a:gd name="connsiteX89" fmla="*/ 509461 w 760243"/>
                    <a:gd name="connsiteY89" fmla="*/ 57659 h 620255"/>
                    <a:gd name="connsiteX90" fmla="*/ 515166 w 760243"/>
                    <a:gd name="connsiteY90" fmla="*/ 63940 h 620255"/>
                    <a:gd name="connsiteX91" fmla="*/ 520301 w 760243"/>
                    <a:gd name="connsiteY91" fmla="*/ 70503 h 620255"/>
                    <a:gd name="connsiteX92" fmla="*/ 525150 w 760243"/>
                    <a:gd name="connsiteY92" fmla="*/ 77070 h 620255"/>
                    <a:gd name="connsiteX93" fmla="*/ 529999 w 760243"/>
                    <a:gd name="connsiteY93" fmla="*/ 84492 h 620255"/>
                    <a:gd name="connsiteX94" fmla="*/ 533989 w 760243"/>
                    <a:gd name="connsiteY94" fmla="*/ 91912 h 620255"/>
                    <a:gd name="connsiteX95" fmla="*/ 537699 w 760243"/>
                    <a:gd name="connsiteY95" fmla="*/ 99334 h 620255"/>
                    <a:gd name="connsiteX96" fmla="*/ 541406 w 760243"/>
                    <a:gd name="connsiteY96" fmla="*/ 107040 h 620255"/>
                    <a:gd name="connsiteX97" fmla="*/ 544543 w 760243"/>
                    <a:gd name="connsiteY97" fmla="*/ 115035 h 620255"/>
                    <a:gd name="connsiteX98" fmla="*/ 547397 w 760243"/>
                    <a:gd name="connsiteY98" fmla="*/ 123027 h 620255"/>
                    <a:gd name="connsiteX99" fmla="*/ 549678 w 760243"/>
                    <a:gd name="connsiteY99" fmla="*/ 131589 h 620255"/>
                    <a:gd name="connsiteX100" fmla="*/ 551673 w 760243"/>
                    <a:gd name="connsiteY100" fmla="*/ 139867 h 620255"/>
                    <a:gd name="connsiteX101" fmla="*/ 553099 w 760243"/>
                    <a:gd name="connsiteY101" fmla="*/ 148718 h 620255"/>
                    <a:gd name="connsiteX102" fmla="*/ 554241 w 760243"/>
                    <a:gd name="connsiteY102" fmla="*/ 157280 h 620255"/>
                    <a:gd name="connsiteX103" fmla="*/ 555097 w 760243"/>
                    <a:gd name="connsiteY103" fmla="*/ 166414 h 620255"/>
                    <a:gd name="connsiteX104" fmla="*/ 555383 w 760243"/>
                    <a:gd name="connsiteY104" fmla="*/ 175262 h 620255"/>
                    <a:gd name="connsiteX105" fmla="*/ 555097 w 760243"/>
                    <a:gd name="connsiteY105" fmla="*/ 184113 h 620255"/>
                    <a:gd name="connsiteX106" fmla="*/ 554241 w 760243"/>
                    <a:gd name="connsiteY106" fmla="*/ 193247 h 620255"/>
                    <a:gd name="connsiteX107" fmla="*/ 553099 w 760243"/>
                    <a:gd name="connsiteY107" fmla="*/ 202095 h 620255"/>
                    <a:gd name="connsiteX108" fmla="*/ 551673 w 760243"/>
                    <a:gd name="connsiteY108" fmla="*/ 210659 h 620255"/>
                    <a:gd name="connsiteX109" fmla="*/ 549678 w 760243"/>
                    <a:gd name="connsiteY109" fmla="*/ 219221 h 620255"/>
                    <a:gd name="connsiteX110" fmla="*/ 547397 w 760243"/>
                    <a:gd name="connsiteY110" fmla="*/ 227499 h 620255"/>
                    <a:gd name="connsiteX111" fmla="*/ 544543 w 760243"/>
                    <a:gd name="connsiteY111" fmla="*/ 235778 h 620255"/>
                    <a:gd name="connsiteX112" fmla="*/ 541406 w 760243"/>
                    <a:gd name="connsiteY112" fmla="*/ 243486 h 620255"/>
                    <a:gd name="connsiteX113" fmla="*/ 537699 w 760243"/>
                    <a:gd name="connsiteY113" fmla="*/ 251192 h 620255"/>
                    <a:gd name="connsiteX114" fmla="*/ 533989 w 760243"/>
                    <a:gd name="connsiteY114" fmla="*/ 258898 h 620255"/>
                    <a:gd name="connsiteX115" fmla="*/ 529999 w 760243"/>
                    <a:gd name="connsiteY115" fmla="*/ 266034 h 620255"/>
                    <a:gd name="connsiteX116" fmla="*/ 525150 w 760243"/>
                    <a:gd name="connsiteY116" fmla="*/ 273457 h 620255"/>
                    <a:gd name="connsiteX117" fmla="*/ 520301 w 760243"/>
                    <a:gd name="connsiteY117" fmla="*/ 280023 h 620255"/>
                    <a:gd name="connsiteX118" fmla="*/ 515166 w 760243"/>
                    <a:gd name="connsiteY118" fmla="*/ 286873 h 620255"/>
                    <a:gd name="connsiteX119" fmla="*/ 509461 w 760243"/>
                    <a:gd name="connsiteY119" fmla="*/ 293153 h 620255"/>
                    <a:gd name="connsiteX120" fmla="*/ 503759 w 760243"/>
                    <a:gd name="connsiteY120" fmla="*/ 299148 h 620255"/>
                    <a:gd name="connsiteX121" fmla="*/ 497768 w 760243"/>
                    <a:gd name="connsiteY121" fmla="*/ 305142 h 620255"/>
                    <a:gd name="connsiteX122" fmla="*/ 491207 w 760243"/>
                    <a:gd name="connsiteY122" fmla="*/ 310566 h 620255"/>
                    <a:gd name="connsiteX123" fmla="*/ 484932 w 760243"/>
                    <a:gd name="connsiteY123" fmla="*/ 315988 h 620255"/>
                    <a:gd name="connsiteX124" fmla="*/ 478088 w 760243"/>
                    <a:gd name="connsiteY124" fmla="*/ 320556 h 620255"/>
                    <a:gd name="connsiteX125" fmla="*/ 470958 w 760243"/>
                    <a:gd name="connsiteY125" fmla="*/ 325122 h 620255"/>
                    <a:gd name="connsiteX126" fmla="*/ 463258 w 760243"/>
                    <a:gd name="connsiteY126" fmla="*/ 329404 h 620255"/>
                    <a:gd name="connsiteX127" fmla="*/ 455842 w 760243"/>
                    <a:gd name="connsiteY127" fmla="*/ 333400 h 620255"/>
                    <a:gd name="connsiteX128" fmla="*/ 448142 w 760243"/>
                    <a:gd name="connsiteY128" fmla="*/ 336540 h 620255"/>
                    <a:gd name="connsiteX129" fmla="*/ 440155 w 760243"/>
                    <a:gd name="connsiteY129" fmla="*/ 339967 h 620255"/>
                    <a:gd name="connsiteX130" fmla="*/ 431883 w 760243"/>
                    <a:gd name="connsiteY130" fmla="*/ 342821 h 620255"/>
                    <a:gd name="connsiteX131" fmla="*/ 423613 w 760243"/>
                    <a:gd name="connsiteY131" fmla="*/ 344819 h 620255"/>
                    <a:gd name="connsiteX132" fmla="*/ 415341 w 760243"/>
                    <a:gd name="connsiteY132" fmla="*/ 347103 h 620255"/>
                    <a:gd name="connsiteX133" fmla="*/ 406499 w 760243"/>
                    <a:gd name="connsiteY133" fmla="*/ 348528 h 620255"/>
                    <a:gd name="connsiteX134" fmla="*/ 397943 w 760243"/>
                    <a:gd name="connsiteY134" fmla="*/ 349670 h 620255"/>
                    <a:gd name="connsiteX135" fmla="*/ 389101 w 760243"/>
                    <a:gd name="connsiteY135" fmla="*/ 350243 h 620255"/>
                    <a:gd name="connsiteX136" fmla="*/ 379975 w 760243"/>
                    <a:gd name="connsiteY136" fmla="*/ 350526 h 620255"/>
                    <a:gd name="connsiteX137" fmla="*/ 371133 w 760243"/>
                    <a:gd name="connsiteY137" fmla="*/ 350243 h 620255"/>
                    <a:gd name="connsiteX138" fmla="*/ 362291 w 760243"/>
                    <a:gd name="connsiteY138" fmla="*/ 349670 h 620255"/>
                    <a:gd name="connsiteX139" fmla="*/ 353163 w 760243"/>
                    <a:gd name="connsiteY139" fmla="*/ 348528 h 620255"/>
                    <a:gd name="connsiteX140" fmla="*/ 344607 w 760243"/>
                    <a:gd name="connsiteY140" fmla="*/ 347103 h 620255"/>
                    <a:gd name="connsiteX141" fmla="*/ 336051 w 760243"/>
                    <a:gd name="connsiteY141" fmla="*/ 344819 h 620255"/>
                    <a:gd name="connsiteX142" fmla="*/ 327779 w 760243"/>
                    <a:gd name="connsiteY142" fmla="*/ 342821 h 620255"/>
                    <a:gd name="connsiteX143" fmla="*/ 319509 w 760243"/>
                    <a:gd name="connsiteY143" fmla="*/ 339967 h 620255"/>
                    <a:gd name="connsiteX144" fmla="*/ 311809 w 760243"/>
                    <a:gd name="connsiteY144" fmla="*/ 336540 h 620255"/>
                    <a:gd name="connsiteX145" fmla="*/ 304106 w 760243"/>
                    <a:gd name="connsiteY145" fmla="*/ 333400 h 620255"/>
                    <a:gd name="connsiteX146" fmla="*/ 296406 w 760243"/>
                    <a:gd name="connsiteY146" fmla="*/ 329404 h 620255"/>
                    <a:gd name="connsiteX147" fmla="*/ 289276 w 760243"/>
                    <a:gd name="connsiteY147" fmla="*/ 325122 h 620255"/>
                    <a:gd name="connsiteX148" fmla="*/ 282146 w 760243"/>
                    <a:gd name="connsiteY148" fmla="*/ 320556 h 620255"/>
                    <a:gd name="connsiteX149" fmla="*/ 275302 w 760243"/>
                    <a:gd name="connsiteY149" fmla="*/ 315988 h 620255"/>
                    <a:gd name="connsiteX150" fmla="*/ 268455 w 760243"/>
                    <a:gd name="connsiteY150" fmla="*/ 310566 h 620255"/>
                    <a:gd name="connsiteX151" fmla="*/ 262466 w 760243"/>
                    <a:gd name="connsiteY151" fmla="*/ 305142 h 620255"/>
                    <a:gd name="connsiteX152" fmla="*/ 256192 w 760243"/>
                    <a:gd name="connsiteY152" fmla="*/ 299148 h 620255"/>
                    <a:gd name="connsiteX153" fmla="*/ 250201 w 760243"/>
                    <a:gd name="connsiteY153" fmla="*/ 293153 h 620255"/>
                    <a:gd name="connsiteX154" fmla="*/ 244782 w 760243"/>
                    <a:gd name="connsiteY154" fmla="*/ 286873 h 620255"/>
                    <a:gd name="connsiteX155" fmla="*/ 239364 w 760243"/>
                    <a:gd name="connsiteY155" fmla="*/ 280023 h 620255"/>
                    <a:gd name="connsiteX156" fmla="*/ 234801 w 760243"/>
                    <a:gd name="connsiteY156" fmla="*/ 273457 h 620255"/>
                    <a:gd name="connsiteX157" fmla="*/ 230235 w 760243"/>
                    <a:gd name="connsiteY157" fmla="*/ 266034 h 620255"/>
                    <a:gd name="connsiteX158" fmla="*/ 225959 w 760243"/>
                    <a:gd name="connsiteY158" fmla="*/ 258898 h 620255"/>
                    <a:gd name="connsiteX159" fmla="*/ 221966 w 760243"/>
                    <a:gd name="connsiteY159" fmla="*/ 251192 h 620255"/>
                    <a:gd name="connsiteX160" fmla="*/ 218828 w 760243"/>
                    <a:gd name="connsiteY160" fmla="*/ 243486 h 620255"/>
                    <a:gd name="connsiteX161" fmla="*/ 215405 w 760243"/>
                    <a:gd name="connsiteY161" fmla="*/ 235778 h 620255"/>
                    <a:gd name="connsiteX162" fmla="*/ 212554 w 760243"/>
                    <a:gd name="connsiteY162" fmla="*/ 227499 h 620255"/>
                    <a:gd name="connsiteX163" fmla="*/ 210556 w 760243"/>
                    <a:gd name="connsiteY163" fmla="*/ 219221 h 620255"/>
                    <a:gd name="connsiteX164" fmla="*/ 208275 w 760243"/>
                    <a:gd name="connsiteY164" fmla="*/ 210659 h 620255"/>
                    <a:gd name="connsiteX165" fmla="*/ 206849 w 760243"/>
                    <a:gd name="connsiteY165" fmla="*/ 202095 h 620255"/>
                    <a:gd name="connsiteX166" fmla="*/ 205707 w 760243"/>
                    <a:gd name="connsiteY166" fmla="*/ 193247 h 620255"/>
                    <a:gd name="connsiteX167" fmla="*/ 205137 w 760243"/>
                    <a:gd name="connsiteY167" fmla="*/ 184113 h 620255"/>
                    <a:gd name="connsiteX168" fmla="*/ 204854 w 760243"/>
                    <a:gd name="connsiteY168" fmla="*/ 175262 h 620255"/>
                    <a:gd name="connsiteX169" fmla="*/ 205137 w 760243"/>
                    <a:gd name="connsiteY169" fmla="*/ 166414 h 620255"/>
                    <a:gd name="connsiteX170" fmla="*/ 205707 w 760243"/>
                    <a:gd name="connsiteY170" fmla="*/ 157280 h 620255"/>
                    <a:gd name="connsiteX171" fmla="*/ 206849 w 760243"/>
                    <a:gd name="connsiteY171" fmla="*/ 148718 h 620255"/>
                    <a:gd name="connsiteX172" fmla="*/ 208275 w 760243"/>
                    <a:gd name="connsiteY172" fmla="*/ 139867 h 620255"/>
                    <a:gd name="connsiteX173" fmla="*/ 210556 w 760243"/>
                    <a:gd name="connsiteY173" fmla="*/ 131589 h 620255"/>
                    <a:gd name="connsiteX174" fmla="*/ 212554 w 760243"/>
                    <a:gd name="connsiteY174" fmla="*/ 123027 h 620255"/>
                    <a:gd name="connsiteX175" fmla="*/ 215405 w 760243"/>
                    <a:gd name="connsiteY175" fmla="*/ 115035 h 620255"/>
                    <a:gd name="connsiteX176" fmla="*/ 218828 w 760243"/>
                    <a:gd name="connsiteY176" fmla="*/ 107040 h 620255"/>
                    <a:gd name="connsiteX177" fmla="*/ 221966 w 760243"/>
                    <a:gd name="connsiteY177" fmla="*/ 99334 h 620255"/>
                    <a:gd name="connsiteX178" fmla="*/ 225959 w 760243"/>
                    <a:gd name="connsiteY178" fmla="*/ 91912 h 620255"/>
                    <a:gd name="connsiteX179" fmla="*/ 230235 w 760243"/>
                    <a:gd name="connsiteY179" fmla="*/ 84492 h 620255"/>
                    <a:gd name="connsiteX180" fmla="*/ 234801 w 760243"/>
                    <a:gd name="connsiteY180" fmla="*/ 77070 h 620255"/>
                    <a:gd name="connsiteX181" fmla="*/ 239364 w 760243"/>
                    <a:gd name="connsiteY181" fmla="*/ 70503 h 620255"/>
                    <a:gd name="connsiteX182" fmla="*/ 244782 w 760243"/>
                    <a:gd name="connsiteY182" fmla="*/ 63940 h 620255"/>
                    <a:gd name="connsiteX183" fmla="*/ 250201 w 760243"/>
                    <a:gd name="connsiteY183" fmla="*/ 57659 h 620255"/>
                    <a:gd name="connsiteX184" fmla="*/ 256192 w 760243"/>
                    <a:gd name="connsiteY184" fmla="*/ 51379 h 620255"/>
                    <a:gd name="connsiteX185" fmla="*/ 262466 w 760243"/>
                    <a:gd name="connsiteY185" fmla="*/ 45671 h 620255"/>
                    <a:gd name="connsiteX186" fmla="*/ 268455 w 760243"/>
                    <a:gd name="connsiteY186" fmla="*/ 39961 h 620255"/>
                    <a:gd name="connsiteX187" fmla="*/ 275302 w 760243"/>
                    <a:gd name="connsiteY187" fmla="*/ 35109 h 620255"/>
                    <a:gd name="connsiteX188" fmla="*/ 282146 w 760243"/>
                    <a:gd name="connsiteY188" fmla="*/ 29970 h 620255"/>
                    <a:gd name="connsiteX189" fmla="*/ 289276 w 760243"/>
                    <a:gd name="connsiteY189" fmla="*/ 25405 h 620255"/>
                    <a:gd name="connsiteX190" fmla="*/ 296406 w 760243"/>
                    <a:gd name="connsiteY190" fmla="*/ 21123 h 620255"/>
                    <a:gd name="connsiteX191" fmla="*/ 304106 w 760243"/>
                    <a:gd name="connsiteY191" fmla="*/ 17410 h 620255"/>
                    <a:gd name="connsiteX192" fmla="*/ 311809 w 760243"/>
                    <a:gd name="connsiteY192" fmla="*/ 13986 h 620255"/>
                    <a:gd name="connsiteX193" fmla="*/ 319509 w 760243"/>
                    <a:gd name="connsiteY193" fmla="*/ 10560 h 620255"/>
                    <a:gd name="connsiteX194" fmla="*/ 327779 w 760243"/>
                    <a:gd name="connsiteY194" fmla="*/ 7706 h 620255"/>
                    <a:gd name="connsiteX195" fmla="*/ 336051 w 760243"/>
                    <a:gd name="connsiteY195" fmla="*/ 5708 h 620255"/>
                    <a:gd name="connsiteX196" fmla="*/ 344607 w 760243"/>
                    <a:gd name="connsiteY196" fmla="*/ 3424 h 620255"/>
                    <a:gd name="connsiteX197" fmla="*/ 353163 w 760243"/>
                    <a:gd name="connsiteY197" fmla="*/ 1998 h 620255"/>
                    <a:gd name="connsiteX198" fmla="*/ 362291 w 760243"/>
                    <a:gd name="connsiteY198" fmla="*/ 856 h 620255"/>
                    <a:gd name="connsiteX199" fmla="*/ 371133 w 760243"/>
                    <a:gd name="connsiteY199" fmla="*/ 284 h 6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760243" h="620255">
                      <a:moveTo>
                        <a:pt x="254168" y="383536"/>
                      </a:moveTo>
                      <a:lnTo>
                        <a:pt x="338992" y="549580"/>
                      </a:lnTo>
                      <a:lnTo>
                        <a:pt x="352081" y="441438"/>
                      </a:lnTo>
                      <a:lnTo>
                        <a:pt x="331022" y="424408"/>
                      </a:lnTo>
                      <a:lnTo>
                        <a:pt x="428650" y="424408"/>
                      </a:lnTo>
                      <a:lnTo>
                        <a:pt x="407585" y="441438"/>
                      </a:lnTo>
                      <a:lnTo>
                        <a:pt x="420966" y="549580"/>
                      </a:lnTo>
                      <a:lnTo>
                        <a:pt x="506068" y="383536"/>
                      </a:lnTo>
                      <a:lnTo>
                        <a:pt x="520013" y="385523"/>
                      </a:lnTo>
                      <a:lnTo>
                        <a:pt x="533678" y="387793"/>
                      </a:lnTo>
                      <a:lnTo>
                        <a:pt x="546767" y="390348"/>
                      </a:lnTo>
                      <a:lnTo>
                        <a:pt x="559577" y="393187"/>
                      </a:lnTo>
                      <a:lnTo>
                        <a:pt x="572102" y="396307"/>
                      </a:lnTo>
                      <a:lnTo>
                        <a:pt x="584627" y="399430"/>
                      </a:lnTo>
                      <a:lnTo>
                        <a:pt x="596297" y="403403"/>
                      </a:lnTo>
                      <a:lnTo>
                        <a:pt x="608245" y="407378"/>
                      </a:lnTo>
                      <a:lnTo>
                        <a:pt x="619636" y="411635"/>
                      </a:lnTo>
                      <a:lnTo>
                        <a:pt x="630736" y="416176"/>
                      </a:lnTo>
                      <a:lnTo>
                        <a:pt x="641265" y="421285"/>
                      </a:lnTo>
                      <a:lnTo>
                        <a:pt x="651224" y="426679"/>
                      </a:lnTo>
                      <a:lnTo>
                        <a:pt x="661475" y="432356"/>
                      </a:lnTo>
                      <a:lnTo>
                        <a:pt x="670864" y="438315"/>
                      </a:lnTo>
                      <a:lnTo>
                        <a:pt x="679974" y="444845"/>
                      </a:lnTo>
                      <a:lnTo>
                        <a:pt x="688514" y="451941"/>
                      </a:lnTo>
                      <a:lnTo>
                        <a:pt x="696769" y="459036"/>
                      </a:lnTo>
                      <a:lnTo>
                        <a:pt x="704454" y="466416"/>
                      </a:lnTo>
                      <a:lnTo>
                        <a:pt x="711568" y="474648"/>
                      </a:lnTo>
                      <a:lnTo>
                        <a:pt x="718968" y="483162"/>
                      </a:lnTo>
                      <a:lnTo>
                        <a:pt x="725228" y="491962"/>
                      </a:lnTo>
                      <a:lnTo>
                        <a:pt x="730923" y="501329"/>
                      </a:lnTo>
                      <a:lnTo>
                        <a:pt x="736333" y="510979"/>
                      </a:lnTo>
                      <a:lnTo>
                        <a:pt x="741452" y="521197"/>
                      </a:lnTo>
                      <a:lnTo>
                        <a:pt x="745722" y="531982"/>
                      </a:lnTo>
                      <a:lnTo>
                        <a:pt x="749137" y="543053"/>
                      </a:lnTo>
                      <a:lnTo>
                        <a:pt x="752273" y="554689"/>
                      </a:lnTo>
                      <a:lnTo>
                        <a:pt x="755118" y="566894"/>
                      </a:lnTo>
                      <a:lnTo>
                        <a:pt x="757392" y="579383"/>
                      </a:lnTo>
                      <a:lnTo>
                        <a:pt x="758818" y="592441"/>
                      </a:lnTo>
                      <a:lnTo>
                        <a:pt x="759958" y="606064"/>
                      </a:lnTo>
                      <a:lnTo>
                        <a:pt x="760243" y="620255"/>
                      </a:lnTo>
                      <a:lnTo>
                        <a:pt x="0" y="620255"/>
                      </a:lnTo>
                      <a:lnTo>
                        <a:pt x="279" y="606064"/>
                      </a:lnTo>
                      <a:lnTo>
                        <a:pt x="1419" y="592441"/>
                      </a:lnTo>
                      <a:lnTo>
                        <a:pt x="2845" y="579383"/>
                      </a:lnTo>
                      <a:lnTo>
                        <a:pt x="4834" y="566894"/>
                      </a:lnTo>
                      <a:lnTo>
                        <a:pt x="7400" y="554689"/>
                      </a:lnTo>
                      <a:lnTo>
                        <a:pt x="10529" y="543053"/>
                      </a:lnTo>
                      <a:lnTo>
                        <a:pt x="14514" y="531982"/>
                      </a:lnTo>
                      <a:lnTo>
                        <a:pt x="18784" y="521197"/>
                      </a:lnTo>
                      <a:lnTo>
                        <a:pt x="23903" y="510979"/>
                      </a:lnTo>
                      <a:lnTo>
                        <a:pt x="29029" y="501329"/>
                      </a:lnTo>
                      <a:lnTo>
                        <a:pt x="34724" y="491962"/>
                      </a:lnTo>
                      <a:lnTo>
                        <a:pt x="41269" y="483162"/>
                      </a:lnTo>
                      <a:lnTo>
                        <a:pt x="48098" y="474648"/>
                      </a:lnTo>
                      <a:lnTo>
                        <a:pt x="55498" y="466416"/>
                      </a:lnTo>
                      <a:lnTo>
                        <a:pt x="63183" y="459036"/>
                      </a:lnTo>
                      <a:lnTo>
                        <a:pt x="71723" y="451941"/>
                      </a:lnTo>
                      <a:lnTo>
                        <a:pt x="80263" y="445129"/>
                      </a:lnTo>
                      <a:lnTo>
                        <a:pt x="89088" y="438315"/>
                      </a:lnTo>
                      <a:lnTo>
                        <a:pt x="98762" y="432356"/>
                      </a:lnTo>
                      <a:lnTo>
                        <a:pt x="108442" y="426679"/>
                      </a:lnTo>
                      <a:lnTo>
                        <a:pt x="118687" y="421285"/>
                      </a:lnTo>
                      <a:lnTo>
                        <a:pt x="129501" y="416176"/>
                      </a:lnTo>
                      <a:lnTo>
                        <a:pt x="140601" y="411635"/>
                      </a:lnTo>
                      <a:lnTo>
                        <a:pt x="151992" y="407378"/>
                      </a:lnTo>
                      <a:lnTo>
                        <a:pt x="163376" y="403403"/>
                      </a:lnTo>
                      <a:lnTo>
                        <a:pt x="175610" y="399430"/>
                      </a:lnTo>
                      <a:lnTo>
                        <a:pt x="187850" y="396307"/>
                      </a:lnTo>
                      <a:lnTo>
                        <a:pt x="200375" y="393187"/>
                      </a:lnTo>
                      <a:lnTo>
                        <a:pt x="213470" y="390348"/>
                      </a:lnTo>
                      <a:lnTo>
                        <a:pt x="226559" y="387793"/>
                      </a:lnTo>
                      <a:lnTo>
                        <a:pt x="240224" y="385523"/>
                      </a:lnTo>
                      <a:close/>
                      <a:moveTo>
                        <a:pt x="379975" y="0"/>
                      </a:moveTo>
                      <a:lnTo>
                        <a:pt x="389101" y="284"/>
                      </a:lnTo>
                      <a:lnTo>
                        <a:pt x="397943" y="856"/>
                      </a:lnTo>
                      <a:lnTo>
                        <a:pt x="406499" y="1998"/>
                      </a:lnTo>
                      <a:lnTo>
                        <a:pt x="415341" y="3424"/>
                      </a:lnTo>
                      <a:lnTo>
                        <a:pt x="423613" y="5708"/>
                      </a:lnTo>
                      <a:lnTo>
                        <a:pt x="431883" y="7706"/>
                      </a:lnTo>
                      <a:lnTo>
                        <a:pt x="440155" y="10560"/>
                      </a:lnTo>
                      <a:lnTo>
                        <a:pt x="448142" y="13986"/>
                      </a:lnTo>
                      <a:lnTo>
                        <a:pt x="455842" y="17410"/>
                      </a:lnTo>
                      <a:lnTo>
                        <a:pt x="463258" y="21123"/>
                      </a:lnTo>
                      <a:lnTo>
                        <a:pt x="470958" y="25405"/>
                      </a:lnTo>
                      <a:lnTo>
                        <a:pt x="478088" y="29970"/>
                      </a:lnTo>
                      <a:lnTo>
                        <a:pt x="484932" y="35109"/>
                      </a:lnTo>
                      <a:lnTo>
                        <a:pt x="491207" y="39961"/>
                      </a:lnTo>
                      <a:lnTo>
                        <a:pt x="497768" y="45671"/>
                      </a:lnTo>
                      <a:lnTo>
                        <a:pt x="503759" y="51379"/>
                      </a:lnTo>
                      <a:lnTo>
                        <a:pt x="509461" y="57659"/>
                      </a:lnTo>
                      <a:lnTo>
                        <a:pt x="515166" y="63940"/>
                      </a:lnTo>
                      <a:lnTo>
                        <a:pt x="520301" y="70503"/>
                      </a:lnTo>
                      <a:lnTo>
                        <a:pt x="525150" y="77070"/>
                      </a:lnTo>
                      <a:lnTo>
                        <a:pt x="529999" y="84492"/>
                      </a:lnTo>
                      <a:lnTo>
                        <a:pt x="533989" y="91912"/>
                      </a:lnTo>
                      <a:lnTo>
                        <a:pt x="537699" y="99334"/>
                      </a:lnTo>
                      <a:lnTo>
                        <a:pt x="541406" y="107040"/>
                      </a:lnTo>
                      <a:lnTo>
                        <a:pt x="544543" y="115035"/>
                      </a:lnTo>
                      <a:lnTo>
                        <a:pt x="547397" y="123027"/>
                      </a:lnTo>
                      <a:lnTo>
                        <a:pt x="549678" y="131589"/>
                      </a:lnTo>
                      <a:lnTo>
                        <a:pt x="551673" y="139867"/>
                      </a:lnTo>
                      <a:lnTo>
                        <a:pt x="553099" y="148718"/>
                      </a:lnTo>
                      <a:lnTo>
                        <a:pt x="554241" y="157280"/>
                      </a:lnTo>
                      <a:lnTo>
                        <a:pt x="555097" y="166414"/>
                      </a:lnTo>
                      <a:lnTo>
                        <a:pt x="555383" y="175262"/>
                      </a:lnTo>
                      <a:lnTo>
                        <a:pt x="555097" y="184113"/>
                      </a:lnTo>
                      <a:lnTo>
                        <a:pt x="554241" y="193247"/>
                      </a:lnTo>
                      <a:lnTo>
                        <a:pt x="553099" y="202095"/>
                      </a:lnTo>
                      <a:lnTo>
                        <a:pt x="551673" y="210659"/>
                      </a:lnTo>
                      <a:lnTo>
                        <a:pt x="549678" y="219221"/>
                      </a:lnTo>
                      <a:lnTo>
                        <a:pt x="547397" y="227499"/>
                      </a:lnTo>
                      <a:lnTo>
                        <a:pt x="544543" y="235778"/>
                      </a:lnTo>
                      <a:lnTo>
                        <a:pt x="541406" y="243486"/>
                      </a:lnTo>
                      <a:lnTo>
                        <a:pt x="537699" y="251192"/>
                      </a:lnTo>
                      <a:lnTo>
                        <a:pt x="533989" y="258898"/>
                      </a:lnTo>
                      <a:lnTo>
                        <a:pt x="529999" y="266034"/>
                      </a:lnTo>
                      <a:lnTo>
                        <a:pt x="525150" y="273457"/>
                      </a:lnTo>
                      <a:lnTo>
                        <a:pt x="520301" y="280023"/>
                      </a:lnTo>
                      <a:lnTo>
                        <a:pt x="515166" y="286873"/>
                      </a:lnTo>
                      <a:lnTo>
                        <a:pt x="509461" y="293153"/>
                      </a:lnTo>
                      <a:lnTo>
                        <a:pt x="503759" y="299148"/>
                      </a:lnTo>
                      <a:lnTo>
                        <a:pt x="497768" y="305142"/>
                      </a:lnTo>
                      <a:lnTo>
                        <a:pt x="491207" y="310566"/>
                      </a:lnTo>
                      <a:lnTo>
                        <a:pt x="484932" y="315988"/>
                      </a:lnTo>
                      <a:lnTo>
                        <a:pt x="478088" y="320556"/>
                      </a:lnTo>
                      <a:lnTo>
                        <a:pt x="470958" y="325122"/>
                      </a:lnTo>
                      <a:lnTo>
                        <a:pt x="463258" y="329404"/>
                      </a:lnTo>
                      <a:lnTo>
                        <a:pt x="455842" y="333400"/>
                      </a:lnTo>
                      <a:lnTo>
                        <a:pt x="448142" y="336540"/>
                      </a:lnTo>
                      <a:lnTo>
                        <a:pt x="440155" y="339967"/>
                      </a:lnTo>
                      <a:lnTo>
                        <a:pt x="431883" y="342821"/>
                      </a:lnTo>
                      <a:lnTo>
                        <a:pt x="423613" y="344819"/>
                      </a:lnTo>
                      <a:lnTo>
                        <a:pt x="415341" y="347103"/>
                      </a:lnTo>
                      <a:lnTo>
                        <a:pt x="406499" y="348528"/>
                      </a:lnTo>
                      <a:lnTo>
                        <a:pt x="397943" y="349670"/>
                      </a:lnTo>
                      <a:lnTo>
                        <a:pt x="389101" y="350243"/>
                      </a:lnTo>
                      <a:lnTo>
                        <a:pt x="379975" y="350526"/>
                      </a:lnTo>
                      <a:lnTo>
                        <a:pt x="371133" y="350243"/>
                      </a:lnTo>
                      <a:lnTo>
                        <a:pt x="362291" y="349670"/>
                      </a:lnTo>
                      <a:lnTo>
                        <a:pt x="353163" y="348528"/>
                      </a:lnTo>
                      <a:lnTo>
                        <a:pt x="344607" y="347103"/>
                      </a:lnTo>
                      <a:lnTo>
                        <a:pt x="336051" y="344819"/>
                      </a:lnTo>
                      <a:lnTo>
                        <a:pt x="327779" y="342821"/>
                      </a:lnTo>
                      <a:lnTo>
                        <a:pt x="319509" y="339967"/>
                      </a:lnTo>
                      <a:lnTo>
                        <a:pt x="311809" y="336540"/>
                      </a:lnTo>
                      <a:lnTo>
                        <a:pt x="304106" y="333400"/>
                      </a:lnTo>
                      <a:lnTo>
                        <a:pt x="296406" y="329404"/>
                      </a:lnTo>
                      <a:lnTo>
                        <a:pt x="289276" y="325122"/>
                      </a:lnTo>
                      <a:lnTo>
                        <a:pt x="282146" y="320556"/>
                      </a:lnTo>
                      <a:lnTo>
                        <a:pt x="275302" y="315988"/>
                      </a:lnTo>
                      <a:lnTo>
                        <a:pt x="268455" y="310566"/>
                      </a:lnTo>
                      <a:lnTo>
                        <a:pt x="262466" y="305142"/>
                      </a:lnTo>
                      <a:lnTo>
                        <a:pt x="256192" y="299148"/>
                      </a:lnTo>
                      <a:lnTo>
                        <a:pt x="250201" y="293153"/>
                      </a:lnTo>
                      <a:lnTo>
                        <a:pt x="244782" y="286873"/>
                      </a:lnTo>
                      <a:lnTo>
                        <a:pt x="239364" y="280023"/>
                      </a:lnTo>
                      <a:lnTo>
                        <a:pt x="234801" y="273457"/>
                      </a:lnTo>
                      <a:lnTo>
                        <a:pt x="230235" y="266034"/>
                      </a:lnTo>
                      <a:lnTo>
                        <a:pt x="225959" y="258898"/>
                      </a:lnTo>
                      <a:lnTo>
                        <a:pt x="221966" y="251192"/>
                      </a:lnTo>
                      <a:lnTo>
                        <a:pt x="218828" y="243486"/>
                      </a:lnTo>
                      <a:lnTo>
                        <a:pt x="215405" y="235778"/>
                      </a:lnTo>
                      <a:lnTo>
                        <a:pt x="212554" y="227499"/>
                      </a:lnTo>
                      <a:lnTo>
                        <a:pt x="210556" y="219221"/>
                      </a:lnTo>
                      <a:lnTo>
                        <a:pt x="208275" y="210659"/>
                      </a:lnTo>
                      <a:lnTo>
                        <a:pt x="206849" y="202095"/>
                      </a:lnTo>
                      <a:lnTo>
                        <a:pt x="205707" y="193247"/>
                      </a:lnTo>
                      <a:lnTo>
                        <a:pt x="205137" y="184113"/>
                      </a:lnTo>
                      <a:lnTo>
                        <a:pt x="204854" y="175262"/>
                      </a:lnTo>
                      <a:lnTo>
                        <a:pt x="205137" y="166414"/>
                      </a:lnTo>
                      <a:lnTo>
                        <a:pt x="205707" y="157280"/>
                      </a:lnTo>
                      <a:lnTo>
                        <a:pt x="206849" y="148718"/>
                      </a:lnTo>
                      <a:lnTo>
                        <a:pt x="208275" y="139867"/>
                      </a:lnTo>
                      <a:lnTo>
                        <a:pt x="210556" y="131589"/>
                      </a:lnTo>
                      <a:lnTo>
                        <a:pt x="212554" y="123027"/>
                      </a:lnTo>
                      <a:lnTo>
                        <a:pt x="215405" y="115035"/>
                      </a:lnTo>
                      <a:lnTo>
                        <a:pt x="218828" y="107040"/>
                      </a:lnTo>
                      <a:lnTo>
                        <a:pt x="221966" y="99334"/>
                      </a:lnTo>
                      <a:lnTo>
                        <a:pt x="225959" y="91912"/>
                      </a:lnTo>
                      <a:lnTo>
                        <a:pt x="230235" y="84492"/>
                      </a:lnTo>
                      <a:lnTo>
                        <a:pt x="234801" y="77070"/>
                      </a:lnTo>
                      <a:lnTo>
                        <a:pt x="239364" y="70503"/>
                      </a:lnTo>
                      <a:lnTo>
                        <a:pt x="244782" y="63940"/>
                      </a:lnTo>
                      <a:lnTo>
                        <a:pt x="250201" y="57659"/>
                      </a:lnTo>
                      <a:lnTo>
                        <a:pt x="256192" y="51379"/>
                      </a:lnTo>
                      <a:lnTo>
                        <a:pt x="262466" y="45671"/>
                      </a:lnTo>
                      <a:lnTo>
                        <a:pt x="268455" y="39961"/>
                      </a:lnTo>
                      <a:lnTo>
                        <a:pt x="275302" y="35109"/>
                      </a:lnTo>
                      <a:lnTo>
                        <a:pt x="282146" y="29970"/>
                      </a:lnTo>
                      <a:lnTo>
                        <a:pt x="289276" y="25405"/>
                      </a:lnTo>
                      <a:lnTo>
                        <a:pt x="296406" y="21123"/>
                      </a:lnTo>
                      <a:lnTo>
                        <a:pt x="304106" y="17410"/>
                      </a:lnTo>
                      <a:lnTo>
                        <a:pt x="311809" y="13986"/>
                      </a:lnTo>
                      <a:lnTo>
                        <a:pt x="319509" y="10560"/>
                      </a:lnTo>
                      <a:lnTo>
                        <a:pt x="327779" y="7706"/>
                      </a:lnTo>
                      <a:lnTo>
                        <a:pt x="336051" y="5708"/>
                      </a:lnTo>
                      <a:lnTo>
                        <a:pt x="344607" y="3424"/>
                      </a:lnTo>
                      <a:lnTo>
                        <a:pt x="353163" y="1998"/>
                      </a:lnTo>
                      <a:lnTo>
                        <a:pt x="362291" y="856"/>
                      </a:lnTo>
                      <a:lnTo>
                        <a:pt x="371133" y="284"/>
                      </a:lnTo>
                      <a:close/>
                    </a:path>
                  </a:pathLst>
                </a:custGeom>
                <a:solidFill>
                  <a:schemeClr val="tx1">
                    <a:lumMod val="50000"/>
                    <a:lumOff val="50000"/>
                  </a:schemeClr>
                </a:solidFill>
                <a:ln>
                  <a:noFill/>
                </a:ln>
              </p:spPr>
              <p:txBody>
                <a:bodyPr wrap="square" anchor="ctr">
                  <a:noAutofit/>
                </a:bodyPr>
                <a:lstStyle/>
                <a:p>
                  <a:pPr algn="ctr"/>
                  <a:endParaRPr/>
                </a:p>
              </p:txBody>
            </p:sp>
            <p:sp>
              <p:nvSpPr>
                <p:cNvPr id="41" name="îṩľíḍe">
                  <a:extLst>
                    <a:ext uri="{FF2B5EF4-FFF2-40B4-BE49-F238E27FC236}">
                      <a16:creationId xmlns:a16="http://schemas.microsoft.com/office/drawing/2014/main" id="{E98325E3-0135-41AF-82C9-E50A16EBF0EB}"/>
                    </a:ext>
                  </a:extLst>
                </p:cNvPr>
                <p:cNvSpPr/>
                <p:nvPr/>
              </p:nvSpPr>
              <p:spPr>
                <a:xfrm>
                  <a:off x="3890283" y="4412916"/>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5 w 557609"/>
                    <a:gd name="connsiteY27" fmla="*/ 354380 h 454932"/>
                    <a:gd name="connsiteX28" fmla="*/ 531926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3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1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0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0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2 w 557609"/>
                    <a:gd name="connsiteY149" fmla="*/ 231763 h 454932"/>
                    <a:gd name="connsiteX150" fmla="*/ 196900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0 w 557609"/>
                    <a:gd name="connsiteY186" fmla="*/ 29309 h 454932"/>
                    <a:gd name="connsiteX187" fmla="*/ 201922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5" y="354380"/>
                      </a:lnTo>
                      <a:lnTo>
                        <a:pt x="531926"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3"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1"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0"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0"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2" y="231763"/>
                      </a:lnTo>
                      <a:lnTo>
                        <a:pt x="196900"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0" y="29309"/>
                      </a:lnTo>
                      <a:lnTo>
                        <a:pt x="201922"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p>
              </p:txBody>
            </p:sp>
            <p:sp>
              <p:nvSpPr>
                <p:cNvPr id="42" name="işļïďe">
                  <a:extLst>
                    <a:ext uri="{FF2B5EF4-FFF2-40B4-BE49-F238E27FC236}">
                      <a16:creationId xmlns:a16="http://schemas.microsoft.com/office/drawing/2014/main" id="{D2448F1A-8FB7-460A-9E47-3CE16D6C0DAD}"/>
                    </a:ext>
                  </a:extLst>
                </p:cNvPr>
                <p:cNvSpPr/>
                <p:nvPr/>
              </p:nvSpPr>
              <p:spPr>
                <a:xfrm>
                  <a:off x="5208129" y="4412916"/>
                  <a:ext cx="557609" cy="454932"/>
                </a:xfrm>
                <a:custGeom>
                  <a:avLst/>
                  <a:gdLst>
                    <a:gd name="connsiteX0" fmla="*/ 186423 w 557609"/>
                    <a:gd name="connsiteY0" fmla="*/ 281308 h 454932"/>
                    <a:gd name="connsiteX1" fmla="*/ 248638 w 557609"/>
                    <a:gd name="connsiteY1" fmla="*/ 403095 h 454932"/>
                    <a:gd name="connsiteX2" fmla="*/ 258238 w 557609"/>
                    <a:gd name="connsiteY2" fmla="*/ 323777 h 454932"/>
                    <a:gd name="connsiteX3" fmla="*/ 242792 w 557609"/>
                    <a:gd name="connsiteY3" fmla="*/ 311286 h 454932"/>
                    <a:gd name="connsiteX4" fmla="*/ 314399 w 557609"/>
                    <a:gd name="connsiteY4" fmla="*/ 311286 h 454932"/>
                    <a:gd name="connsiteX5" fmla="*/ 298948 w 557609"/>
                    <a:gd name="connsiteY5" fmla="*/ 323777 h 454932"/>
                    <a:gd name="connsiteX6" fmla="*/ 308762 w 557609"/>
                    <a:gd name="connsiteY6" fmla="*/ 403095 h 454932"/>
                    <a:gd name="connsiteX7" fmla="*/ 371182 w 557609"/>
                    <a:gd name="connsiteY7" fmla="*/ 281308 h 454932"/>
                    <a:gd name="connsiteX8" fmla="*/ 381409 w 557609"/>
                    <a:gd name="connsiteY8" fmla="*/ 282765 h 454932"/>
                    <a:gd name="connsiteX9" fmla="*/ 391432 w 557609"/>
                    <a:gd name="connsiteY9" fmla="*/ 284431 h 454932"/>
                    <a:gd name="connsiteX10" fmla="*/ 401032 w 557609"/>
                    <a:gd name="connsiteY10" fmla="*/ 286304 h 454932"/>
                    <a:gd name="connsiteX11" fmla="*/ 410428 w 557609"/>
                    <a:gd name="connsiteY11" fmla="*/ 288386 h 454932"/>
                    <a:gd name="connsiteX12" fmla="*/ 419615 w 557609"/>
                    <a:gd name="connsiteY12" fmla="*/ 290675 h 454932"/>
                    <a:gd name="connsiteX13" fmla="*/ 428801 w 557609"/>
                    <a:gd name="connsiteY13" fmla="*/ 292966 h 454932"/>
                    <a:gd name="connsiteX14" fmla="*/ 437361 w 557609"/>
                    <a:gd name="connsiteY14" fmla="*/ 295880 h 454932"/>
                    <a:gd name="connsiteX15" fmla="*/ 446124 w 557609"/>
                    <a:gd name="connsiteY15" fmla="*/ 298795 h 454932"/>
                    <a:gd name="connsiteX16" fmla="*/ 454479 w 557609"/>
                    <a:gd name="connsiteY16" fmla="*/ 301918 h 454932"/>
                    <a:gd name="connsiteX17" fmla="*/ 462620 w 557609"/>
                    <a:gd name="connsiteY17" fmla="*/ 305248 h 454932"/>
                    <a:gd name="connsiteX18" fmla="*/ 470343 w 557609"/>
                    <a:gd name="connsiteY18" fmla="*/ 308996 h 454932"/>
                    <a:gd name="connsiteX19" fmla="*/ 477648 w 557609"/>
                    <a:gd name="connsiteY19" fmla="*/ 312951 h 454932"/>
                    <a:gd name="connsiteX20" fmla="*/ 485166 w 557609"/>
                    <a:gd name="connsiteY20" fmla="*/ 317116 h 454932"/>
                    <a:gd name="connsiteX21" fmla="*/ 492053 w 557609"/>
                    <a:gd name="connsiteY21" fmla="*/ 321487 h 454932"/>
                    <a:gd name="connsiteX22" fmla="*/ 498735 w 557609"/>
                    <a:gd name="connsiteY22" fmla="*/ 326276 h 454932"/>
                    <a:gd name="connsiteX23" fmla="*/ 504999 w 557609"/>
                    <a:gd name="connsiteY23" fmla="*/ 331480 h 454932"/>
                    <a:gd name="connsiteX24" fmla="*/ 511053 w 557609"/>
                    <a:gd name="connsiteY24" fmla="*/ 336684 h 454932"/>
                    <a:gd name="connsiteX25" fmla="*/ 516690 w 557609"/>
                    <a:gd name="connsiteY25" fmla="*/ 342097 h 454932"/>
                    <a:gd name="connsiteX26" fmla="*/ 521908 w 557609"/>
                    <a:gd name="connsiteY26" fmla="*/ 348135 h 454932"/>
                    <a:gd name="connsiteX27" fmla="*/ 527335 w 557609"/>
                    <a:gd name="connsiteY27" fmla="*/ 354380 h 454932"/>
                    <a:gd name="connsiteX28" fmla="*/ 531926 w 557609"/>
                    <a:gd name="connsiteY28" fmla="*/ 360834 h 454932"/>
                    <a:gd name="connsiteX29" fmla="*/ 536104 w 557609"/>
                    <a:gd name="connsiteY29" fmla="*/ 367704 h 454932"/>
                    <a:gd name="connsiteX30" fmla="*/ 540072 w 557609"/>
                    <a:gd name="connsiteY30" fmla="*/ 374782 h 454932"/>
                    <a:gd name="connsiteX31" fmla="*/ 543827 w 557609"/>
                    <a:gd name="connsiteY31" fmla="*/ 382277 h 454932"/>
                    <a:gd name="connsiteX32" fmla="*/ 546959 w 557609"/>
                    <a:gd name="connsiteY32" fmla="*/ 390187 h 454932"/>
                    <a:gd name="connsiteX33" fmla="*/ 549463 w 557609"/>
                    <a:gd name="connsiteY33" fmla="*/ 398307 h 454932"/>
                    <a:gd name="connsiteX34" fmla="*/ 551763 w 557609"/>
                    <a:gd name="connsiteY34" fmla="*/ 406842 h 454932"/>
                    <a:gd name="connsiteX35" fmla="*/ 553850 w 557609"/>
                    <a:gd name="connsiteY35" fmla="*/ 415794 h 454932"/>
                    <a:gd name="connsiteX36" fmla="*/ 555518 w 557609"/>
                    <a:gd name="connsiteY36" fmla="*/ 424954 h 454932"/>
                    <a:gd name="connsiteX37" fmla="*/ 556563 w 557609"/>
                    <a:gd name="connsiteY37" fmla="*/ 434531 h 454932"/>
                    <a:gd name="connsiteX38" fmla="*/ 557400 w 557609"/>
                    <a:gd name="connsiteY38" fmla="*/ 444523 h 454932"/>
                    <a:gd name="connsiteX39" fmla="*/ 557609 w 557609"/>
                    <a:gd name="connsiteY39" fmla="*/ 454932 h 454932"/>
                    <a:gd name="connsiteX40" fmla="*/ 0 w 557609"/>
                    <a:gd name="connsiteY40" fmla="*/ 454932 h 454932"/>
                    <a:gd name="connsiteX41" fmla="*/ 204 w 557609"/>
                    <a:gd name="connsiteY41" fmla="*/ 444523 h 454932"/>
                    <a:gd name="connsiteX42" fmla="*/ 1041 w 557609"/>
                    <a:gd name="connsiteY42" fmla="*/ 434531 h 454932"/>
                    <a:gd name="connsiteX43" fmla="*/ 2086 w 557609"/>
                    <a:gd name="connsiteY43" fmla="*/ 424954 h 454932"/>
                    <a:gd name="connsiteX44" fmla="*/ 3545 w 557609"/>
                    <a:gd name="connsiteY44" fmla="*/ 415794 h 454932"/>
                    <a:gd name="connsiteX45" fmla="*/ 5427 w 557609"/>
                    <a:gd name="connsiteY45" fmla="*/ 406842 h 454932"/>
                    <a:gd name="connsiteX46" fmla="*/ 7723 w 557609"/>
                    <a:gd name="connsiteY46" fmla="*/ 398307 h 454932"/>
                    <a:gd name="connsiteX47" fmla="*/ 10646 w 557609"/>
                    <a:gd name="connsiteY47" fmla="*/ 390187 h 454932"/>
                    <a:gd name="connsiteX48" fmla="*/ 13778 w 557609"/>
                    <a:gd name="connsiteY48" fmla="*/ 382277 h 454932"/>
                    <a:gd name="connsiteX49" fmla="*/ 17532 w 557609"/>
                    <a:gd name="connsiteY49" fmla="*/ 374782 h 454932"/>
                    <a:gd name="connsiteX50" fmla="*/ 21291 w 557609"/>
                    <a:gd name="connsiteY50" fmla="*/ 367704 h 454932"/>
                    <a:gd name="connsiteX51" fmla="*/ 25469 w 557609"/>
                    <a:gd name="connsiteY51" fmla="*/ 360834 h 454932"/>
                    <a:gd name="connsiteX52" fmla="*/ 30269 w 557609"/>
                    <a:gd name="connsiteY52" fmla="*/ 354380 h 454932"/>
                    <a:gd name="connsiteX53" fmla="*/ 35278 w 557609"/>
                    <a:gd name="connsiteY53" fmla="*/ 348135 h 454932"/>
                    <a:gd name="connsiteX54" fmla="*/ 40705 w 557609"/>
                    <a:gd name="connsiteY54" fmla="*/ 342097 h 454932"/>
                    <a:gd name="connsiteX55" fmla="*/ 46342 w 557609"/>
                    <a:gd name="connsiteY55" fmla="*/ 336684 h 454932"/>
                    <a:gd name="connsiteX56" fmla="*/ 52606 w 557609"/>
                    <a:gd name="connsiteY56" fmla="*/ 331480 h 454932"/>
                    <a:gd name="connsiteX57" fmla="*/ 58870 w 557609"/>
                    <a:gd name="connsiteY57" fmla="*/ 326484 h 454932"/>
                    <a:gd name="connsiteX58" fmla="*/ 65342 w 557609"/>
                    <a:gd name="connsiteY58" fmla="*/ 321487 h 454932"/>
                    <a:gd name="connsiteX59" fmla="*/ 72438 w 557609"/>
                    <a:gd name="connsiteY59" fmla="*/ 317116 h 454932"/>
                    <a:gd name="connsiteX60" fmla="*/ 79538 w 557609"/>
                    <a:gd name="connsiteY60" fmla="*/ 312951 h 454932"/>
                    <a:gd name="connsiteX61" fmla="*/ 87052 w 557609"/>
                    <a:gd name="connsiteY61" fmla="*/ 308996 h 454932"/>
                    <a:gd name="connsiteX62" fmla="*/ 94984 w 557609"/>
                    <a:gd name="connsiteY62" fmla="*/ 305248 h 454932"/>
                    <a:gd name="connsiteX63" fmla="*/ 103125 w 557609"/>
                    <a:gd name="connsiteY63" fmla="*/ 301918 h 454932"/>
                    <a:gd name="connsiteX64" fmla="*/ 111480 w 557609"/>
                    <a:gd name="connsiteY64" fmla="*/ 298795 h 454932"/>
                    <a:gd name="connsiteX65" fmla="*/ 119830 w 557609"/>
                    <a:gd name="connsiteY65" fmla="*/ 295880 h 454932"/>
                    <a:gd name="connsiteX66" fmla="*/ 128803 w 557609"/>
                    <a:gd name="connsiteY66" fmla="*/ 292966 h 454932"/>
                    <a:gd name="connsiteX67" fmla="*/ 137781 w 557609"/>
                    <a:gd name="connsiteY67" fmla="*/ 290675 h 454932"/>
                    <a:gd name="connsiteX68" fmla="*/ 146967 w 557609"/>
                    <a:gd name="connsiteY68" fmla="*/ 288386 h 454932"/>
                    <a:gd name="connsiteX69" fmla="*/ 156572 w 557609"/>
                    <a:gd name="connsiteY69" fmla="*/ 286304 h 454932"/>
                    <a:gd name="connsiteX70" fmla="*/ 166172 w 557609"/>
                    <a:gd name="connsiteY70" fmla="*/ 284431 h 454932"/>
                    <a:gd name="connsiteX71" fmla="*/ 176195 w 557609"/>
                    <a:gd name="connsiteY71" fmla="*/ 282765 h 454932"/>
                    <a:gd name="connsiteX72" fmla="*/ 278697 w 557609"/>
                    <a:gd name="connsiteY72" fmla="*/ 0 h 454932"/>
                    <a:gd name="connsiteX73" fmla="*/ 285390 w 557609"/>
                    <a:gd name="connsiteY73" fmla="*/ 208 h 454932"/>
                    <a:gd name="connsiteX74" fmla="*/ 291875 w 557609"/>
                    <a:gd name="connsiteY74" fmla="*/ 628 h 454932"/>
                    <a:gd name="connsiteX75" fmla="*/ 298150 w 557609"/>
                    <a:gd name="connsiteY75" fmla="*/ 1466 h 454932"/>
                    <a:gd name="connsiteX76" fmla="*/ 304636 w 557609"/>
                    <a:gd name="connsiteY76" fmla="*/ 2511 h 454932"/>
                    <a:gd name="connsiteX77" fmla="*/ 310703 w 557609"/>
                    <a:gd name="connsiteY77" fmla="*/ 4187 h 454932"/>
                    <a:gd name="connsiteX78" fmla="*/ 316769 w 557609"/>
                    <a:gd name="connsiteY78" fmla="*/ 5652 h 454932"/>
                    <a:gd name="connsiteX79" fmla="*/ 322836 w 557609"/>
                    <a:gd name="connsiteY79" fmla="*/ 7745 h 454932"/>
                    <a:gd name="connsiteX80" fmla="*/ 328694 w 557609"/>
                    <a:gd name="connsiteY80" fmla="*/ 10258 h 454932"/>
                    <a:gd name="connsiteX81" fmla="*/ 334341 w 557609"/>
                    <a:gd name="connsiteY81" fmla="*/ 12769 h 454932"/>
                    <a:gd name="connsiteX82" fmla="*/ 339781 w 557609"/>
                    <a:gd name="connsiteY82" fmla="*/ 15493 h 454932"/>
                    <a:gd name="connsiteX83" fmla="*/ 345429 w 557609"/>
                    <a:gd name="connsiteY83" fmla="*/ 18633 h 454932"/>
                    <a:gd name="connsiteX84" fmla="*/ 350659 w 557609"/>
                    <a:gd name="connsiteY84" fmla="*/ 21982 h 454932"/>
                    <a:gd name="connsiteX85" fmla="*/ 355678 w 557609"/>
                    <a:gd name="connsiteY85" fmla="*/ 25751 h 454932"/>
                    <a:gd name="connsiteX86" fmla="*/ 360280 w 557609"/>
                    <a:gd name="connsiteY86" fmla="*/ 29309 h 454932"/>
                    <a:gd name="connsiteX87" fmla="*/ 365093 w 557609"/>
                    <a:gd name="connsiteY87" fmla="*/ 33498 h 454932"/>
                    <a:gd name="connsiteX88" fmla="*/ 369487 w 557609"/>
                    <a:gd name="connsiteY88" fmla="*/ 37684 h 454932"/>
                    <a:gd name="connsiteX89" fmla="*/ 373669 w 557609"/>
                    <a:gd name="connsiteY89" fmla="*/ 42291 h 454932"/>
                    <a:gd name="connsiteX90" fmla="*/ 377853 w 557609"/>
                    <a:gd name="connsiteY90" fmla="*/ 46897 h 454932"/>
                    <a:gd name="connsiteX91" fmla="*/ 381620 w 557609"/>
                    <a:gd name="connsiteY91" fmla="*/ 51711 h 454932"/>
                    <a:gd name="connsiteX92" fmla="*/ 385176 w 557609"/>
                    <a:gd name="connsiteY92" fmla="*/ 56528 h 454932"/>
                    <a:gd name="connsiteX93" fmla="*/ 388733 w 557609"/>
                    <a:gd name="connsiteY93" fmla="*/ 61972 h 454932"/>
                    <a:gd name="connsiteX94" fmla="*/ 391659 w 557609"/>
                    <a:gd name="connsiteY94" fmla="*/ 67413 h 454932"/>
                    <a:gd name="connsiteX95" fmla="*/ 394380 w 557609"/>
                    <a:gd name="connsiteY95" fmla="*/ 72858 h 454932"/>
                    <a:gd name="connsiteX96" fmla="*/ 397099 w 557609"/>
                    <a:gd name="connsiteY96" fmla="*/ 78509 h 454932"/>
                    <a:gd name="connsiteX97" fmla="*/ 399400 w 557609"/>
                    <a:gd name="connsiteY97" fmla="*/ 84373 h 454932"/>
                    <a:gd name="connsiteX98" fmla="*/ 401493 w 557609"/>
                    <a:gd name="connsiteY98" fmla="*/ 90235 h 454932"/>
                    <a:gd name="connsiteX99" fmla="*/ 403167 w 557609"/>
                    <a:gd name="connsiteY99" fmla="*/ 96515 h 454932"/>
                    <a:gd name="connsiteX100" fmla="*/ 404630 w 557609"/>
                    <a:gd name="connsiteY100" fmla="*/ 102587 h 454932"/>
                    <a:gd name="connsiteX101" fmla="*/ 405676 w 557609"/>
                    <a:gd name="connsiteY101" fmla="*/ 109078 h 454932"/>
                    <a:gd name="connsiteX102" fmla="*/ 406513 w 557609"/>
                    <a:gd name="connsiteY102" fmla="*/ 115358 h 454932"/>
                    <a:gd name="connsiteX103" fmla="*/ 407141 w 557609"/>
                    <a:gd name="connsiteY103" fmla="*/ 122058 h 454932"/>
                    <a:gd name="connsiteX104" fmla="*/ 407351 w 557609"/>
                    <a:gd name="connsiteY104" fmla="*/ 128547 h 454932"/>
                    <a:gd name="connsiteX105" fmla="*/ 407141 w 557609"/>
                    <a:gd name="connsiteY105" fmla="*/ 135039 h 454932"/>
                    <a:gd name="connsiteX106" fmla="*/ 406513 w 557609"/>
                    <a:gd name="connsiteY106" fmla="*/ 141738 h 454932"/>
                    <a:gd name="connsiteX107" fmla="*/ 405676 w 557609"/>
                    <a:gd name="connsiteY107" fmla="*/ 148228 h 454932"/>
                    <a:gd name="connsiteX108" fmla="*/ 404630 w 557609"/>
                    <a:gd name="connsiteY108" fmla="*/ 154510 h 454932"/>
                    <a:gd name="connsiteX109" fmla="*/ 403167 w 557609"/>
                    <a:gd name="connsiteY109" fmla="*/ 160789 h 454932"/>
                    <a:gd name="connsiteX110" fmla="*/ 401493 w 557609"/>
                    <a:gd name="connsiteY110" fmla="*/ 166861 h 454932"/>
                    <a:gd name="connsiteX111" fmla="*/ 399400 w 557609"/>
                    <a:gd name="connsiteY111" fmla="*/ 172933 h 454932"/>
                    <a:gd name="connsiteX112" fmla="*/ 397099 w 557609"/>
                    <a:gd name="connsiteY112" fmla="*/ 178587 h 454932"/>
                    <a:gd name="connsiteX113" fmla="*/ 394380 w 557609"/>
                    <a:gd name="connsiteY113" fmla="*/ 184239 h 454932"/>
                    <a:gd name="connsiteX114" fmla="*/ 391659 w 557609"/>
                    <a:gd name="connsiteY114" fmla="*/ 189891 h 454932"/>
                    <a:gd name="connsiteX115" fmla="*/ 388733 w 557609"/>
                    <a:gd name="connsiteY115" fmla="*/ 195125 h 454932"/>
                    <a:gd name="connsiteX116" fmla="*/ 385176 w 557609"/>
                    <a:gd name="connsiteY116" fmla="*/ 200569 h 454932"/>
                    <a:gd name="connsiteX117" fmla="*/ 381620 w 557609"/>
                    <a:gd name="connsiteY117" fmla="*/ 205385 h 454932"/>
                    <a:gd name="connsiteX118" fmla="*/ 377853 w 557609"/>
                    <a:gd name="connsiteY118" fmla="*/ 210409 h 454932"/>
                    <a:gd name="connsiteX119" fmla="*/ 373669 w 557609"/>
                    <a:gd name="connsiteY119" fmla="*/ 215016 h 454932"/>
                    <a:gd name="connsiteX120" fmla="*/ 369487 w 557609"/>
                    <a:gd name="connsiteY120" fmla="*/ 219412 h 454932"/>
                    <a:gd name="connsiteX121" fmla="*/ 365093 w 557609"/>
                    <a:gd name="connsiteY121" fmla="*/ 223808 h 454932"/>
                    <a:gd name="connsiteX122" fmla="*/ 360280 w 557609"/>
                    <a:gd name="connsiteY122" fmla="*/ 227787 h 454932"/>
                    <a:gd name="connsiteX123" fmla="*/ 355678 w 557609"/>
                    <a:gd name="connsiteY123" fmla="*/ 231763 h 454932"/>
                    <a:gd name="connsiteX124" fmla="*/ 350659 w 557609"/>
                    <a:gd name="connsiteY124" fmla="*/ 235114 h 454932"/>
                    <a:gd name="connsiteX125" fmla="*/ 345429 w 557609"/>
                    <a:gd name="connsiteY125" fmla="*/ 238463 h 454932"/>
                    <a:gd name="connsiteX126" fmla="*/ 339781 w 557609"/>
                    <a:gd name="connsiteY126" fmla="*/ 241604 h 454932"/>
                    <a:gd name="connsiteX127" fmla="*/ 334341 w 557609"/>
                    <a:gd name="connsiteY127" fmla="*/ 244535 h 454932"/>
                    <a:gd name="connsiteX128" fmla="*/ 328694 w 557609"/>
                    <a:gd name="connsiteY128" fmla="*/ 246838 h 454932"/>
                    <a:gd name="connsiteX129" fmla="*/ 322836 w 557609"/>
                    <a:gd name="connsiteY129" fmla="*/ 249351 h 454932"/>
                    <a:gd name="connsiteX130" fmla="*/ 316769 w 557609"/>
                    <a:gd name="connsiteY130" fmla="*/ 251444 h 454932"/>
                    <a:gd name="connsiteX131" fmla="*/ 310703 w 557609"/>
                    <a:gd name="connsiteY131" fmla="*/ 252910 h 454932"/>
                    <a:gd name="connsiteX132" fmla="*/ 304636 w 557609"/>
                    <a:gd name="connsiteY132" fmla="*/ 254585 h 454932"/>
                    <a:gd name="connsiteX133" fmla="*/ 298150 w 557609"/>
                    <a:gd name="connsiteY133" fmla="*/ 255631 h 454932"/>
                    <a:gd name="connsiteX134" fmla="*/ 291875 w 557609"/>
                    <a:gd name="connsiteY134" fmla="*/ 256468 h 454932"/>
                    <a:gd name="connsiteX135" fmla="*/ 285390 w 557609"/>
                    <a:gd name="connsiteY135" fmla="*/ 256888 h 454932"/>
                    <a:gd name="connsiteX136" fmla="*/ 278697 w 557609"/>
                    <a:gd name="connsiteY136" fmla="*/ 257096 h 454932"/>
                    <a:gd name="connsiteX137" fmla="*/ 272211 w 557609"/>
                    <a:gd name="connsiteY137" fmla="*/ 256888 h 454932"/>
                    <a:gd name="connsiteX138" fmla="*/ 265726 w 557609"/>
                    <a:gd name="connsiteY138" fmla="*/ 256468 h 454932"/>
                    <a:gd name="connsiteX139" fmla="*/ 259031 w 557609"/>
                    <a:gd name="connsiteY139" fmla="*/ 255631 h 454932"/>
                    <a:gd name="connsiteX140" fmla="*/ 252755 w 557609"/>
                    <a:gd name="connsiteY140" fmla="*/ 254585 h 454932"/>
                    <a:gd name="connsiteX141" fmla="*/ 246480 w 557609"/>
                    <a:gd name="connsiteY141" fmla="*/ 252910 h 454932"/>
                    <a:gd name="connsiteX142" fmla="*/ 240412 w 557609"/>
                    <a:gd name="connsiteY142" fmla="*/ 251444 h 454932"/>
                    <a:gd name="connsiteX143" fmla="*/ 234347 w 557609"/>
                    <a:gd name="connsiteY143" fmla="*/ 249351 h 454932"/>
                    <a:gd name="connsiteX144" fmla="*/ 228699 w 557609"/>
                    <a:gd name="connsiteY144" fmla="*/ 246838 h 454932"/>
                    <a:gd name="connsiteX145" fmla="*/ 223050 w 557609"/>
                    <a:gd name="connsiteY145" fmla="*/ 244535 h 454932"/>
                    <a:gd name="connsiteX146" fmla="*/ 217402 w 557609"/>
                    <a:gd name="connsiteY146" fmla="*/ 241604 h 454932"/>
                    <a:gd name="connsiteX147" fmla="*/ 212172 w 557609"/>
                    <a:gd name="connsiteY147" fmla="*/ 238463 h 454932"/>
                    <a:gd name="connsiteX148" fmla="*/ 206942 w 557609"/>
                    <a:gd name="connsiteY148" fmla="*/ 235114 h 454932"/>
                    <a:gd name="connsiteX149" fmla="*/ 201922 w 557609"/>
                    <a:gd name="connsiteY149" fmla="*/ 231763 h 454932"/>
                    <a:gd name="connsiteX150" fmla="*/ 196900 w 557609"/>
                    <a:gd name="connsiteY150" fmla="*/ 227787 h 454932"/>
                    <a:gd name="connsiteX151" fmla="*/ 192508 w 557609"/>
                    <a:gd name="connsiteY151" fmla="*/ 223808 h 454932"/>
                    <a:gd name="connsiteX152" fmla="*/ 187906 w 557609"/>
                    <a:gd name="connsiteY152" fmla="*/ 219412 h 454932"/>
                    <a:gd name="connsiteX153" fmla="*/ 183512 w 557609"/>
                    <a:gd name="connsiteY153" fmla="*/ 215016 h 454932"/>
                    <a:gd name="connsiteX154" fmla="*/ 179538 w 557609"/>
                    <a:gd name="connsiteY154" fmla="*/ 210409 h 454932"/>
                    <a:gd name="connsiteX155" fmla="*/ 175563 w 557609"/>
                    <a:gd name="connsiteY155" fmla="*/ 205385 h 454932"/>
                    <a:gd name="connsiteX156" fmla="*/ 172217 w 557609"/>
                    <a:gd name="connsiteY156" fmla="*/ 200569 h 454932"/>
                    <a:gd name="connsiteX157" fmla="*/ 168868 w 557609"/>
                    <a:gd name="connsiteY157" fmla="*/ 195125 h 454932"/>
                    <a:gd name="connsiteX158" fmla="*/ 165732 w 557609"/>
                    <a:gd name="connsiteY158" fmla="*/ 189891 h 454932"/>
                    <a:gd name="connsiteX159" fmla="*/ 162803 w 557609"/>
                    <a:gd name="connsiteY159" fmla="*/ 184239 h 454932"/>
                    <a:gd name="connsiteX160" fmla="*/ 160502 w 557609"/>
                    <a:gd name="connsiteY160" fmla="*/ 178587 h 454932"/>
                    <a:gd name="connsiteX161" fmla="*/ 157991 w 557609"/>
                    <a:gd name="connsiteY161" fmla="*/ 172933 h 454932"/>
                    <a:gd name="connsiteX162" fmla="*/ 155900 w 557609"/>
                    <a:gd name="connsiteY162" fmla="*/ 166861 h 454932"/>
                    <a:gd name="connsiteX163" fmla="*/ 154434 w 557609"/>
                    <a:gd name="connsiteY163" fmla="*/ 160789 h 454932"/>
                    <a:gd name="connsiteX164" fmla="*/ 152761 w 557609"/>
                    <a:gd name="connsiteY164" fmla="*/ 154510 h 454932"/>
                    <a:gd name="connsiteX165" fmla="*/ 151715 w 557609"/>
                    <a:gd name="connsiteY165" fmla="*/ 148228 h 454932"/>
                    <a:gd name="connsiteX166" fmla="*/ 150878 w 557609"/>
                    <a:gd name="connsiteY166" fmla="*/ 141738 h 454932"/>
                    <a:gd name="connsiteX167" fmla="*/ 150460 w 557609"/>
                    <a:gd name="connsiteY167" fmla="*/ 135039 h 454932"/>
                    <a:gd name="connsiteX168" fmla="*/ 150252 w 557609"/>
                    <a:gd name="connsiteY168" fmla="*/ 128547 h 454932"/>
                    <a:gd name="connsiteX169" fmla="*/ 150460 w 557609"/>
                    <a:gd name="connsiteY169" fmla="*/ 122058 h 454932"/>
                    <a:gd name="connsiteX170" fmla="*/ 150878 w 557609"/>
                    <a:gd name="connsiteY170" fmla="*/ 115358 h 454932"/>
                    <a:gd name="connsiteX171" fmla="*/ 151715 w 557609"/>
                    <a:gd name="connsiteY171" fmla="*/ 109078 h 454932"/>
                    <a:gd name="connsiteX172" fmla="*/ 152761 w 557609"/>
                    <a:gd name="connsiteY172" fmla="*/ 102587 h 454932"/>
                    <a:gd name="connsiteX173" fmla="*/ 154434 w 557609"/>
                    <a:gd name="connsiteY173" fmla="*/ 96515 h 454932"/>
                    <a:gd name="connsiteX174" fmla="*/ 155900 w 557609"/>
                    <a:gd name="connsiteY174" fmla="*/ 90235 h 454932"/>
                    <a:gd name="connsiteX175" fmla="*/ 157991 w 557609"/>
                    <a:gd name="connsiteY175" fmla="*/ 84373 h 454932"/>
                    <a:gd name="connsiteX176" fmla="*/ 160502 w 557609"/>
                    <a:gd name="connsiteY176" fmla="*/ 78509 h 454932"/>
                    <a:gd name="connsiteX177" fmla="*/ 162803 w 557609"/>
                    <a:gd name="connsiteY177" fmla="*/ 72858 h 454932"/>
                    <a:gd name="connsiteX178" fmla="*/ 165732 w 557609"/>
                    <a:gd name="connsiteY178" fmla="*/ 67413 h 454932"/>
                    <a:gd name="connsiteX179" fmla="*/ 168868 w 557609"/>
                    <a:gd name="connsiteY179" fmla="*/ 61972 h 454932"/>
                    <a:gd name="connsiteX180" fmla="*/ 172217 w 557609"/>
                    <a:gd name="connsiteY180" fmla="*/ 56528 h 454932"/>
                    <a:gd name="connsiteX181" fmla="*/ 175563 w 557609"/>
                    <a:gd name="connsiteY181" fmla="*/ 51711 h 454932"/>
                    <a:gd name="connsiteX182" fmla="*/ 179538 w 557609"/>
                    <a:gd name="connsiteY182" fmla="*/ 46897 h 454932"/>
                    <a:gd name="connsiteX183" fmla="*/ 183512 w 557609"/>
                    <a:gd name="connsiteY183" fmla="*/ 42291 h 454932"/>
                    <a:gd name="connsiteX184" fmla="*/ 187906 w 557609"/>
                    <a:gd name="connsiteY184" fmla="*/ 37684 h 454932"/>
                    <a:gd name="connsiteX185" fmla="*/ 192508 w 557609"/>
                    <a:gd name="connsiteY185" fmla="*/ 33498 h 454932"/>
                    <a:gd name="connsiteX186" fmla="*/ 196900 w 557609"/>
                    <a:gd name="connsiteY186" fmla="*/ 29309 h 454932"/>
                    <a:gd name="connsiteX187" fmla="*/ 201922 w 557609"/>
                    <a:gd name="connsiteY187" fmla="*/ 25751 h 454932"/>
                    <a:gd name="connsiteX188" fmla="*/ 206942 w 557609"/>
                    <a:gd name="connsiteY188" fmla="*/ 21982 h 454932"/>
                    <a:gd name="connsiteX189" fmla="*/ 212172 w 557609"/>
                    <a:gd name="connsiteY189" fmla="*/ 18633 h 454932"/>
                    <a:gd name="connsiteX190" fmla="*/ 217402 w 557609"/>
                    <a:gd name="connsiteY190" fmla="*/ 15493 h 454932"/>
                    <a:gd name="connsiteX191" fmla="*/ 223050 w 557609"/>
                    <a:gd name="connsiteY191" fmla="*/ 12769 h 454932"/>
                    <a:gd name="connsiteX192" fmla="*/ 228699 w 557609"/>
                    <a:gd name="connsiteY192" fmla="*/ 10258 h 454932"/>
                    <a:gd name="connsiteX193" fmla="*/ 234347 w 557609"/>
                    <a:gd name="connsiteY193" fmla="*/ 7745 h 454932"/>
                    <a:gd name="connsiteX194" fmla="*/ 240412 w 557609"/>
                    <a:gd name="connsiteY194" fmla="*/ 5652 h 454932"/>
                    <a:gd name="connsiteX195" fmla="*/ 246480 w 557609"/>
                    <a:gd name="connsiteY195" fmla="*/ 4187 h 454932"/>
                    <a:gd name="connsiteX196" fmla="*/ 252755 w 557609"/>
                    <a:gd name="connsiteY196" fmla="*/ 2511 h 454932"/>
                    <a:gd name="connsiteX197" fmla="*/ 259031 w 557609"/>
                    <a:gd name="connsiteY197" fmla="*/ 1466 h 454932"/>
                    <a:gd name="connsiteX198" fmla="*/ 265726 w 557609"/>
                    <a:gd name="connsiteY198" fmla="*/ 628 h 454932"/>
                    <a:gd name="connsiteX199" fmla="*/ 272211 w 557609"/>
                    <a:gd name="connsiteY199" fmla="*/ 208 h 45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609" h="454932">
                      <a:moveTo>
                        <a:pt x="186423" y="281308"/>
                      </a:moveTo>
                      <a:lnTo>
                        <a:pt x="248638" y="403095"/>
                      </a:lnTo>
                      <a:lnTo>
                        <a:pt x="258238" y="323777"/>
                      </a:lnTo>
                      <a:lnTo>
                        <a:pt x="242792" y="311286"/>
                      </a:lnTo>
                      <a:lnTo>
                        <a:pt x="314399" y="311286"/>
                      </a:lnTo>
                      <a:lnTo>
                        <a:pt x="298948" y="323777"/>
                      </a:lnTo>
                      <a:lnTo>
                        <a:pt x="308762" y="403095"/>
                      </a:lnTo>
                      <a:lnTo>
                        <a:pt x="371182" y="281308"/>
                      </a:lnTo>
                      <a:lnTo>
                        <a:pt x="381409" y="282765"/>
                      </a:lnTo>
                      <a:lnTo>
                        <a:pt x="391432" y="284431"/>
                      </a:lnTo>
                      <a:lnTo>
                        <a:pt x="401032" y="286304"/>
                      </a:lnTo>
                      <a:lnTo>
                        <a:pt x="410428" y="288386"/>
                      </a:lnTo>
                      <a:lnTo>
                        <a:pt x="419615" y="290675"/>
                      </a:lnTo>
                      <a:lnTo>
                        <a:pt x="428801" y="292966"/>
                      </a:lnTo>
                      <a:lnTo>
                        <a:pt x="437361" y="295880"/>
                      </a:lnTo>
                      <a:lnTo>
                        <a:pt x="446124" y="298795"/>
                      </a:lnTo>
                      <a:lnTo>
                        <a:pt x="454479" y="301918"/>
                      </a:lnTo>
                      <a:lnTo>
                        <a:pt x="462620" y="305248"/>
                      </a:lnTo>
                      <a:lnTo>
                        <a:pt x="470343" y="308996"/>
                      </a:lnTo>
                      <a:lnTo>
                        <a:pt x="477648" y="312951"/>
                      </a:lnTo>
                      <a:lnTo>
                        <a:pt x="485166" y="317116"/>
                      </a:lnTo>
                      <a:lnTo>
                        <a:pt x="492053" y="321487"/>
                      </a:lnTo>
                      <a:lnTo>
                        <a:pt x="498735" y="326276"/>
                      </a:lnTo>
                      <a:lnTo>
                        <a:pt x="504999" y="331480"/>
                      </a:lnTo>
                      <a:lnTo>
                        <a:pt x="511053" y="336684"/>
                      </a:lnTo>
                      <a:lnTo>
                        <a:pt x="516690" y="342097"/>
                      </a:lnTo>
                      <a:lnTo>
                        <a:pt x="521908" y="348135"/>
                      </a:lnTo>
                      <a:lnTo>
                        <a:pt x="527335" y="354380"/>
                      </a:lnTo>
                      <a:lnTo>
                        <a:pt x="531926" y="360834"/>
                      </a:lnTo>
                      <a:lnTo>
                        <a:pt x="536104" y="367704"/>
                      </a:lnTo>
                      <a:lnTo>
                        <a:pt x="540072" y="374782"/>
                      </a:lnTo>
                      <a:lnTo>
                        <a:pt x="543827" y="382277"/>
                      </a:lnTo>
                      <a:lnTo>
                        <a:pt x="546959" y="390187"/>
                      </a:lnTo>
                      <a:lnTo>
                        <a:pt x="549463" y="398307"/>
                      </a:lnTo>
                      <a:lnTo>
                        <a:pt x="551763" y="406842"/>
                      </a:lnTo>
                      <a:lnTo>
                        <a:pt x="553850" y="415794"/>
                      </a:lnTo>
                      <a:lnTo>
                        <a:pt x="555518" y="424954"/>
                      </a:lnTo>
                      <a:lnTo>
                        <a:pt x="556563" y="434531"/>
                      </a:lnTo>
                      <a:lnTo>
                        <a:pt x="557400" y="444523"/>
                      </a:lnTo>
                      <a:lnTo>
                        <a:pt x="557609" y="454932"/>
                      </a:lnTo>
                      <a:lnTo>
                        <a:pt x="0" y="454932"/>
                      </a:lnTo>
                      <a:lnTo>
                        <a:pt x="204" y="444523"/>
                      </a:lnTo>
                      <a:lnTo>
                        <a:pt x="1041" y="434531"/>
                      </a:lnTo>
                      <a:lnTo>
                        <a:pt x="2086" y="424954"/>
                      </a:lnTo>
                      <a:lnTo>
                        <a:pt x="3545" y="415794"/>
                      </a:lnTo>
                      <a:lnTo>
                        <a:pt x="5427" y="406842"/>
                      </a:lnTo>
                      <a:lnTo>
                        <a:pt x="7723" y="398307"/>
                      </a:lnTo>
                      <a:lnTo>
                        <a:pt x="10646" y="390187"/>
                      </a:lnTo>
                      <a:lnTo>
                        <a:pt x="13778" y="382277"/>
                      </a:lnTo>
                      <a:lnTo>
                        <a:pt x="17532" y="374782"/>
                      </a:lnTo>
                      <a:lnTo>
                        <a:pt x="21291" y="367704"/>
                      </a:lnTo>
                      <a:lnTo>
                        <a:pt x="25469" y="360834"/>
                      </a:lnTo>
                      <a:lnTo>
                        <a:pt x="30269" y="354380"/>
                      </a:lnTo>
                      <a:lnTo>
                        <a:pt x="35278" y="348135"/>
                      </a:lnTo>
                      <a:lnTo>
                        <a:pt x="40705" y="342097"/>
                      </a:lnTo>
                      <a:lnTo>
                        <a:pt x="46342" y="336684"/>
                      </a:lnTo>
                      <a:lnTo>
                        <a:pt x="52606" y="331480"/>
                      </a:lnTo>
                      <a:lnTo>
                        <a:pt x="58870" y="326484"/>
                      </a:lnTo>
                      <a:lnTo>
                        <a:pt x="65342" y="321487"/>
                      </a:lnTo>
                      <a:lnTo>
                        <a:pt x="72438" y="317116"/>
                      </a:lnTo>
                      <a:lnTo>
                        <a:pt x="79538" y="312951"/>
                      </a:lnTo>
                      <a:lnTo>
                        <a:pt x="87052" y="308996"/>
                      </a:lnTo>
                      <a:lnTo>
                        <a:pt x="94984" y="305248"/>
                      </a:lnTo>
                      <a:lnTo>
                        <a:pt x="103125" y="301918"/>
                      </a:lnTo>
                      <a:lnTo>
                        <a:pt x="111480" y="298795"/>
                      </a:lnTo>
                      <a:lnTo>
                        <a:pt x="119830" y="295880"/>
                      </a:lnTo>
                      <a:lnTo>
                        <a:pt x="128803" y="292966"/>
                      </a:lnTo>
                      <a:lnTo>
                        <a:pt x="137781" y="290675"/>
                      </a:lnTo>
                      <a:lnTo>
                        <a:pt x="146967" y="288386"/>
                      </a:lnTo>
                      <a:lnTo>
                        <a:pt x="156572" y="286304"/>
                      </a:lnTo>
                      <a:lnTo>
                        <a:pt x="166172" y="284431"/>
                      </a:lnTo>
                      <a:lnTo>
                        <a:pt x="176195" y="282765"/>
                      </a:lnTo>
                      <a:close/>
                      <a:moveTo>
                        <a:pt x="278697" y="0"/>
                      </a:moveTo>
                      <a:lnTo>
                        <a:pt x="285390" y="208"/>
                      </a:lnTo>
                      <a:lnTo>
                        <a:pt x="291875" y="628"/>
                      </a:lnTo>
                      <a:lnTo>
                        <a:pt x="298150" y="1466"/>
                      </a:lnTo>
                      <a:lnTo>
                        <a:pt x="304636" y="2511"/>
                      </a:lnTo>
                      <a:lnTo>
                        <a:pt x="310703" y="4187"/>
                      </a:lnTo>
                      <a:lnTo>
                        <a:pt x="316769" y="5652"/>
                      </a:lnTo>
                      <a:lnTo>
                        <a:pt x="322836" y="7745"/>
                      </a:lnTo>
                      <a:lnTo>
                        <a:pt x="328694" y="10258"/>
                      </a:lnTo>
                      <a:lnTo>
                        <a:pt x="334341" y="12769"/>
                      </a:lnTo>
                      <a:lnTo>
                        <a:pt x="339781" y="15493"/>
                      </a:lnTo>
                      <a:lnTo>
                        <a:pt x="345429" y="18633"/>
                      </a:lnTo>
                      <a:lnTo>
                        <a:pt x="350659" y="21982"/>
                      </a:lnTo>
                      <a:lnTo>
                        <a:pt x="355678" y="25751"/>
                      </a:lnTo>
                      <a:lnTo>
                        <a:pt x="360280" y="29309"/>
                      </a:lnTo>
                      <a:lnTo>
                        <a:pt x="365093" y="33498"/>
                      </a:lnTo>
                      <a:lnTo>
                        <a:pt x="369487" y="37684"/>
                      </a:lnTo>
                      <a:lnTo>
                        <a:pt x="373669" y="42291"/>
                      </a:lnTo>
                      <a:lnTo>
                        <a:pt x="377853" y="46897"/>
                      </a:lnTo>
                      <a:lnTo>
                        <a:pt x="381620" y="51711"/>
                      </a:lnTo>
                      <a:lnTo>
                        <a:pt x="385176" y="56528"/>
                      </a:lnTo>
                      <a:lnTo>
                        <a:pt x="388733" y="61972"/>
                      </a:lnTo>
                      <a:lnTo>
                        <a:pt x="391659" y="67413"/>
                      </a:lnTo>
                      <a:lnTo>
                        <a:pt x="394380" y="72858"/>
                      </a:lnTo>
                      <a:lnTo>
                        <a:pt x="397099" y="78509"/>
                      </a:lnTo>
                      <a:lnTo>
                        <a:pt x="399400" y="84373"/>
                      </a:lnTo>
                      <a:lnTo>
                        <a:pt x="401493" y="90235"/>
                      </a:lnTo>
                      <a:lnTo>
                        <a:pt x="403167" y="96515"/>
                      </a:lnTo>
                      <a:lnTo>
                        <a:pt x="404630" y="102587"/>
                      </a:lnTo>
                      <a:lnTo>
                        <a:pt x="405676" y="109078"/>
                      </a:lnTo>
                      <a:lnTo>
                        <a:pt x="406513" y="115358"/>
                      </a:lnTo>
                      <a:lnTo>
                        <a:pt x="407141" y="122058"/>
                      </a:lnTo>
                      <a:lnTo>
                        <a:pt x="407351" y="128547"/>
                      </a:lnTo>
                      <a:lnTo>
                        <a:pt x="407141" y="135039"/>
                      </a:lnTo>
                      <a:lnTo>
                        <a:pt x="406513" y="141738"/>
                      </a:lnTo>
                      <a:lnTo>
                        <a:pt x="405676" y="148228"/>
                      </a:lnTo>
                      <a:lnTo>
                        <a:pt x="404630" y="154510"/>
                      </a:lnTo>
                      <a:lnTo>
                        <a:pt x="403167" y="160789"/>
                      </a:lnTo>
                      <a:lnTo>
                        <a:pt x="401493" y="166861"/>
                      </a:lnTo>
                      <a:lnTo>
                        <a:pt x="399400" y="172933"/>
                      </a:lnTo>
                      <a:lnTo>
                        <a:pt x="397099" y="178587"/>
                      </a:lnTo>
                      <a:lnTo>
                        <a:pt x="394380" y="184239"/>
                      </a:lnTo>
                      <a:lnTo>
                        <a:pt x="391659" y="189891"/>
                      </a:lnTo>
                      <a:lnTo>
                        <a:pt x="388733" y="195125"/>
                      </a:lnTo>
                      <a:lnTo>
                        <a:pt x="385176" y="200569"/>
                      </a:lnTo>
                      <a:lnTo>
                        <a:pt x="381620" y="205385"/>
                      </a:lnTo>
                      <a:lnTo>
                        <a:pt x="377853" y="210409"/>
                      </a:lnTo>
                      <a:lnTo>
                        <a:pt x="373669" y="215016"/>
                      </a:lnTo>
                      <a:lnTo>
                        <a:pt x="369487" y="219412"/>
                      </a:lnTo>
                      <a:lnTo>
                        <a:pt x="365093" y="223808"/>
                      </a:lnTo>
                      <a:lnTo>
                        <a:pt x="360280" y="227787"/>
                      </a:lnTo>
                      <a:lnTo>
                        <a:pt x="355678" y="231763"/>
                      </a:lnTo>
                      <a:lnTo>
                        <a:pt x="350659" y="235114"/>
                      </a:lnTo>
                      <a:lnTo>
                        <a:pt x="345429" y="238463"/>
                      </a:lnTo>
                      <a:lnTo>
                        <a:pt x="339781" y="241604"/>
                      </a:lnTo>
                      <a:lnTo>
                        <a:pt x="334341" y="244535"/>
                      </a:lnTo>
                      <a:lnTo>
                        <a:pt x="328694" y="246838"/>
                      </a:lnTo>
                      <a:lnTo>
                        <a:pt x="322836" y="249351"/>
                      </a:lnTo>
                      <a:lnTo>
                        <a:pt x="316769" y="251444"/>
                      </a:lnTo>
                      <a:lnTo>
                        <a:pt x="310703" y="252910"/>
                      </a:lnTo>
                      <a:lnTo>
                        <a:pt x="304636" y="254585"/>
                      </a:lnTo>
                      <a:lnTo>
                        <a:pt x="298150" y="255631"/>
                      </a:lnTo>
                      <a:lnTo>
                        <a:pt x="291875" y="256468"/>
                      </a:lnTo>
                      <a:lnTo>
                        <a:pt x="285390" y="256888"/>
                      </a:lnTo>
                      <a:lnTo>
                        <a:pt x="278697" y="257096"/>
                      </a:lnTo>
                      <a:lnTo>
                        <a:pt x="272211" y="256888"/>
                      </a:lnTo>
                      <a:lnTo>
                        <a:pt x="265726" y="256468"/>
                      </a:lnTo>
                      <a:lnTo>
                        <a:pt x="259031" y="255631"/>
                      </a:lnTo>
                      <a:lnTo>
                        <a:pt x="252755" y="254585"/>
                      </a:lnTo>
                      <a:lnTo>
                        <a:pt x="246480" y="252910"/>
                      </a:lnTo>
                      <a:lnTo>
                        <a:pt x="240412" y="251444"/>
                      </a:lnTo>
                      <a:lnTo>
                        <a:pt x="234347" y="249351"/>
                      </a:lnTo>
                      <a:lnTo>
                        <a:pt x="228699" y="246838"/>
                      </a:lnTo>
                      <a:lnTo>
                        <a:pt x="223050" y="244535"/>
                      </a:lnTo>
                      <a:lnTo>
                        <a:pt x="217402" y="241604"/>
                      </a:lnTo>
                      <a:lnTo>
                        <a:pt x="212172" y="238463"/>
                      </a:lnTo>
                      <a:lnTo>
                        <a:pt x="206942" y="235114"/>
                      </a:lnTo>
                      <a:lnTo>
                        <a:pt x="201922" y="231763"/>
                      </a:lnTo>
                      <a:lnTo>
                        <a:pt x="196900" y="227787"/>
                      </a:lnTo>
                      <a:lnTo>
                        <a:pt x="192508" y="223808"/>
                      </a:lnTo>
                      <a:lnTo>
                        <a:pt x="187906" y="219412"/>
                      </a:lnTo>
                      <a:lnTo>
                        <a:pt x="183512" y="215016"/>
                      </a:lnTo>
                      <a:lnTo>
                        <a:pt x="179538" y="210409"/>
                      </a:lnTo>
                      <a:lnTo>
                        <a:pt x="175563" y="205385"/>
                      </a:lnTo>
                      <a:lnTo>
                        <a:pt x="172217" y="200569"/>
                      </a:lnTo>
                      <a:lnTo>
                        <a:pt x="168868" y="195125"/>
                      </a:lnTo>
                      <a:lnTo>
                        <a:pt x="165732" y="189891"/>
                      </a:lnTo>
                      <a:lnTo>
                        <a:pt x="162803" y="184239"/>
                      </a:lnTo>
                      <a:lnTo>
                        <a:pt x="160502" y="178587"/>
                      </a:lnTo>
                      <a:lnTo>
                        <a:pt x="157991" y="172933"/>
                      </a:lnTo>
                      <a:lnTo>
                        <a:pt x="155900" y="166861"/>
                      </a:lnTo>
                      <a:lnTo>
                        <a:pt x="154434" y="160789"/>
                      </a:lnTo>
                      <a:lnTo>
                        <a:pt x="152761" y="154510"/>
                      </a:lnTo>
                      <a:lnTo>
                        <a:pt x="151715" y="148228"/>
                      </a:lnTo>
                      <a:lnTo>
                        <a:pt x="150878" y="141738"/>
                      </a:lnTo>
                      <a:lnTo>
                        <a:pt x="150460" y="135039"/>
                      </a:lnTo>
                      <a:lnTo>
                        <a:pt x="150252" y="128547"/>
                      </a:lnTo>
                      <a:lnTo>
                        <a:pt x="150460" y="122058"/>
                      </a:lnTo>
                      <a:lnTo>
                        <a:pt x="150878" y="115358"/>
                      </a:lnTo>
                      <a:lnTo>
                        <a:pt x="151715" y="109078"/>
                      </a:lnTo>
                      <a:lnTo>
                        <a:pt x="152761" y="102587"/>
                      </a:lnTo>
                      <a:lnTo>
                        <a:pt x="154434" y="96515"/>
                      </a:lnTo>
                      <a:lnTo>
                        <a:pt x="155900" y="90235"/>
                      </a:lnTo>
                      <a:lnTo>
                        <a:pt x="157991" y="84373"/>
                      </a:lnTo>
                      <a:lnTo>
                        <a:pt x="160502" y="78509"/>
                      </a:lnTo>
                      <a:lnTo>
                        <a:pt x="162803" y="72858"/>
                      </a:lnTo>
                      <a:lnTo>
                        <a:pt x="165732" y="67413"/>
                      </a:lnTo>
                      <a:lnTo>
                        <a:pt x="168868" y="61972"/>
                      </a:lnTo>
                      <a:lnTo>
                        <a:pt x="172217" y="56528"/>
                      </a:lnTo>
                      <a:lnTo>
                        <a:pt x="175563" y="51711"/>
                      </a:lnTo>
                      <a:lnTo>
                        <a:pt x="179538" y="46897"/>
                      </a:lnTo>
                      <a:lnTo>
                        <a:pt x="183512" y="42291"/>
                      </a:lnTo>
                      <a:lnTo>
                        <a:pt x="187906" y="37684"/>
                      </a:lnTo>
                      <a:lnTo>
                        <a:pt x="192508" y="33498"/>
                      </a:lnTo>
                      <a:lnTo>
                        <a:pt x="196900" y="29309"/>
                      </a:lnTo>
                      <a:lnTo>
                        <a:pt x="201922" y="25751"/>
                      </a:lnTo>
                      <a:lnTo>
                        <a:pt x="206942" y="21982"/>
                      </a:lnTo>
                      <a:lnTo>
                        <a:pt x="212172" y="18633"/>
                      </a:lnTo>
                      <a:lnTo>
                        <a:pt x="217402" y="15493"/>
                      </a:lnTo>
                      <a:lnTo>
                        <a:pt x="223050" y="12769"/>
                      </a:lnTo>
                      <a:lnTo>
                        <a:pt x="228699" y="10258"/>
                      </a:lnTo>
                      <a:lnTo>
                        <a:pt x="234347" y="7745"/>
                      </a:lnTo>
                      <a:lnTo>
                        <a:pt x="240412" y="5652"/>
                      </a:lnTo>
                      <a:lnTo>
                        <a:pt x="246480" y="4187"/>
                      </a:lnTo>
                      <a:lnTo>
                        <a:pt x="252755" y="2511"/>
                      </a:lnTo>
                      <a:lnTo>
                        <a:pt x="259031" y="1466"/>
                      </a:lnTo>
                      <a:lnTo>
                        <a:pt x="265726" y="628"/>
                      </a:lnTo>
                      <a:lnTo>
                        <a:pt x="272211" y="208"/>
                      </a:lnTo>
                      <a:close/>
                    </a:path>
                  </a:pathLst>
                </a:custGeom>
                <a:solidFill>
                  <a:schemeClr val="tx1">
                    <a:lumMod val="50000"/>
                    <a:lumOff val="50000"/>
                  </a:schemeClr>
                </a:solidFill>
                <a:ln>
                  <a:noFill/>
                </a:ln>
              </p:spPr>
              <p:txBody>
                <a:bodyPr wrap="square" anchor="ctr">
                  <a:noAutofit/>
                </a:bodyPr>
                <a:lstStyle/>
                <a:p>
                  <a:pPr algn="ctr"/>
                  <a:endParaRPr/>
                </a:p>
              </p:txBody>
            </p:sp>
            <p:cxnSp>
              <p:nvCxnSpPr>
                <p:cNvPr id="43" name="直接连接符 42"/>
                <p:cNvCxnSpPr>
                  <a:stCxn id="32" idx="2"/>
                  <a:endCxn id="34" idx="72"/>
                </p:cNvCxnSpPr>
                <p:nvPr/>
              </p:nvCxnSpPr>
              <p:spPr>
                <a:xfrm flipH="1">
                  <a:off x="3401723" y="2390030"/>
                  <a:ext cx="147" cy="27329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33" idx="2"/>
                  <a:endCxn id="40" idx="198"/>
                </p:cNvCxnSpPr>
                <p:nvPr/>
              </p:nvCxnSpPr>
              <p:spPr>
                <a:xfrm rot="16200000" flipH="1">
                  <a:off x="3819740" y="3258013"/>
                  <a:ext cx="572574" cy="1408312"/>
                </a:xfrm>
                <a:prstGeom prst="bentConnector4">
                  <a:avLst>
                    <a:gd name="adj1" fmla="val 49925"/>
                    <a:gd name="adj2" fmla="val 10066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a:endCxn id="36" idx="74"/>
                </p:cNvCxnSpPr>
                <p:nvPr/>
              </p:nvCxnSpPr>
              <p:spPr>
                <a:xfrm rot="10800000" flipV="1">
                  <a:off x="2043761" y="3962169"/>
                  <a:ext cx="1408322" cy="286290"/>
                </a:xfrm>
                <a:prstGeom prst="bentConnector3">
                  <a:avLst>
                    <a:gd name="adj1" fmla="val 9992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54" name="矩形 53"/>
            <p:cNvSpPr/>
            <p:nvPr/>
          </p:nvSpPr>
          <p:spPr>
            <a:xfrm>
              <a:off x="7192658" y="1315242"/>
              <a:ext cx="3243196" cy="369332"/>
            </a:xfrm>
            <a:prstGeom prst="rect">
              <a:avLst/>
            </a:prstGeom>
          </p:spPr>
          <p:txBody>
            <a:bodyPr wrap="none">
              <a:spAutoFit/>
            </a:bodyPr>
            <a:lstStyle/>
            <a:p>
              <a:pPr marL="285750" indent="-285750">
                <a:buFont typeface="Arial" panose="020B0604020202020204" pitchFamily="34" charset="0"/>
                <a:buChar char="•"/>
              </a:pPr>
              <a:r>
                <a:rPr lang="zh-CN" altLang="zh-CN" dirty="0"/>
                <a:t>整体牵头开展全国稽核工作</a:t>
              </a:r>
              <a:endParaRPr lang="zh-CN" altLang="en-US" dirty="0"/>
            </a:p>
          </p:txBody>
        </p:sp>
        <p:sp>
          <p:nvSpPr>
            <p:cNvPr id="55" name="矩形 54"/>
            <p:cNvSpPr/>
            <p:nvPr/>
          </p:nvSpPr>
          <p:spPr>
            <a:xfrm>
              <a:off x="7129230" y="2868815"/>
              <a:ext cx="3127779" cy="507831"/>
            </a:xfrm>
            <a:prstGeom prst="rect">
              <a:avLst/>
            </a:prstGeom>
          </p:spPr>
          <p:txBody>
            <a:bodyPr wrap="none">
              <a:spAutoFit/>
            </a:bodyPr>
            <a:lstStyle/>
            <a:p>
              <a:pPr marL="171450" indent="-171450">
                <a:lnSpc>
                  <a:spcPct val="150000"/>
                </a:lnSpc>
                <a:buFont typeface="Arial" panose="020B0604020202020204" pitchFamily="34" charset="0"/>
                <a:buChar char="•"/>
              </a:pPr>
              <a:r>
                <a:rPr lang="zh-CN" altLang="zh-CN" dirty="0"/>
                <a:t>落实部中心的内部稽核工作</a:t>
              </a:r>
              <a:endParaRPr lang="en-US" altLang="zh-CN" dirty="0"/>
            </a:p>
          </p:txBody>
        </p:sp>
        <p:sp>
          <p:nvSpPr>
            <p:cNvPr id="56" name="矩形 55"/>
            <p:cNvSpPr/>
            <p:nvPr/>
          </p:nvSpPr>
          <p:spPr>
            <a:xfrm>
              <a:off x="2434983" y="5834751"/>
              <a:ext cx="4228451" cy="873957"/>
            </a:xfrm>
            <a:prstGeom prst="rect">
              <a:avLst/>
            </a:prstGeom>
          </p:spPr>
          <p:txBody>
            <a:bodyPr wrap="square">
              <a:spAutoFit/>
            </a:bodyPr>
            <a:lstStyle/>
            <a:p>
              <a:pPr marL="171450" indent="-171450" algn="r">
                <a:lnSpc>
                  <a:spcPct val="150000"/>
                </a:lnSpc>
                <a:buFont typeface="Arial" panose="020B0604020202020204" pitchFamily="34" charset="0"/>
                <a:buChar char="•"/>
              </a:pPr>
              <a:r>
                <a:rPr lang="zh-CN" altLang="zh-CN" dirty="0"/>
                <a:t>落实部省两级稽核内部任务</a:t>
              </a:r>
              <a:r>
                <a:rPr lang="zh-CN" altLang="en-US" dirty="0"/>
                <a:t>；</a:t>
              </a:r>
              <a:endParaRPr lang="en-US" altLang="zh-CN" dirty="0"/>
            </a:p>
            <a:p>
              <a:pPr marL="171450" indent="-171450" algn="r">
                <a:lnSpc>
                  <a:spcPct val="150000"/>
                </a:lnSpc>
                <a:buFont typeface="Arial" panose="020B0604020202020204" pitchFamily="34" charset="0"/>
                <a:buChar char="•"/>
              </a:pPr>
              <a:r>
                <a:rPr lang="zh-CN" altLang="zh-CN" dirty="0"/>
                <a:t>合其他单位开展跨路段跨省稽核工作</a:t>
              </a:r>
              <a:r>
                <a:rPr lang="zh-CN" altLang="en-US" dirty="0"/>
                <a:t>；</a:t>
              </a:r>
              <a:endParaRPr lang="en-US" altLang="zh-CN" dirty="0"/>
            </a:p>
          </p:txBody>
        </p:sp>
        <p:sp>
          <p:nvSpPr>
            <p:cNvPr id="57" name="矩形 56"/>
            <p:cNvSpPr/>
            <p:nvPr/>
          </p:nvSpPr>
          <p:spPr>
            <a:xfrm>
              <a:off x="7279017" y="5834751"/>
              <a:ext cx="3358612" cy="873957"/>
            </a:xfrm>
            <a:prstGeom prst="rect">
              <a:avLst/>
            </a:prstGeom>
          </p:spPr>
          <p:txBody>
            <a:bodyPr wrap="none">
              <a:spAutoFit/>
            </a:bodyPr>
            <a:lstStyle/>
            <a:p>
              <a:pPr marL="171450" indent="-171450">
                <a:lnSpc>
                  <a:spcPct val="150000"/>
                </a:lnSpc>
                <a:buFont typeface="Arial" panose="020B0604020202020204" pitchFamily="34" charset="0"/>
                <a:buChar char="•"/>
              </a:pPr>
              <a:r>
                <a:rPr lang="zh-CN" altLang="zh-CN" dirty="0"/>
                <a:t>落实部省两级稽核内部任务</a:t>
              </a:r>
              <a:r>
                <a:rPr lang="zh-CN" altLang="en-US" dirty="0"/>
                <a:t>；</a:t>
              </a:r>
              <a:endParaRPr lang="en-US" altLang="zh-CN" dirty="0"/>
            </a:p>
            <a:p>
              <a:pPr marL="171450" indent="-171450">
                <a:lnSpc>
                  <a:spcPct val="150000"/>
                </a:lnSpc>
                <a:buFont typeface="Arial" panose="020B0604020202020204" pitchFamily="34" charset="0"/>
                <a:buChar char="•"/>
              </a:pPr>
              <a:r>
                <a:rPr lang="zh-CN" altLang="zh-CN" dirty="0"/>
                <a:t>开展发行质量核查工作</a:t>
              </a:r>
              <a:r>
                <a:rPr lang="zh-CN" altLang="en-US" dirty="0"/>
                <a:t>；</a:t>
              </a:r>
              <a:endParaRPr lang="en-US" altLang="zh-CN" dirty="0"/>
            </a:p>
          </p:txBody>
        </p:sp>
        <p:sp>
          <p:nvSpPr>
            <p:cNvPr id="65" name="矩形 64"/>
            <p:cNvSpPr/>
            <p:nvPr/>
          </p:nvSpPr>
          <p:spPr>
            <a:xfrm>
              <a:off x="1974731" y="4089000"/>
              <a:ext cx="2204450" cy="458459"/>
            </a:xfrm>
            <a:prstGeom prst="rect">
              <a:avLst/>
            </a:prstGeom>
          </p:spPr>
          <p:txBody>
            <a:bodyPr wrap="none">
              <a:spAutoFit/>
            </a:bodyPr>
            <a:lstStyle/>
            <a:p>
              <a:pPr marL="171450" indent="-171450">
                <a:lnSpc>
                  <a:spcPct val="150000"/>
                </a:lnSpc>
                <a:buFont typeface="Arial" panose="020B0604020202020204" pitchFamily="34" charset="0"/>
                <a:buChar char="•"/>
              </a:pPr>
              <a:r>
                <a:rPr lang="zh-CN" altLang="zh-CN" dirty="0"/>
                <a:t>形成行业稽核联盟</a:t>
              </a:r>
              <a:endParaRPr lang="zh-CN" altLang="en-US" dirty="0"/>
            </a:p>
          </p:txBody>
        </p:sp>
      </p:grpSp>
    </p:spTree>
    <p:extLst>
      <p:ext uri="{BB962C8B-B14F-4D97-AF65-F5344CB8AC3E}">
        <p14:creationId xmlns:p14="http://schemas.microsoft.com/office/powerpoint/2010/main" val="158857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28206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660400" y="1100532"/>
            <a:ext cx="10858500" cy="5549174"/>
            <a:chOff x="660400" y="1196550"/>
            <a:chExt cx="10858500" cy="5276821"/>
          </a:xfrm>
        </p:grpSpPr>
        <p:grpSp>
          <p:nvGrpSpPr>
            <p:cNvPr id="79" name="îşlidé"/>
            <p:cNvGrpSpPr/>
            <p:nvPr/>
          </p:nvGrpSpPr>
          <p:grpSpPr>
            <a:xfrm>
              <a:off x="660400" y="1196550"/>
              <a:ext cx="10858500" cy="1851407"/>
              <a:chOff x="660400" y="1196550"/>
              <a:chExt cx="10858500" cy="1851407"/>
            </a:xfrm>
          </p:grpSpPr>
          <p:sp>
            <p:nvSpPr>
              <p:cNvPr id="96" name="îṡḷïḋê"/>
              <p:cNvSpPr/>
              <p:nvPr/>
            </p:nvSpPr>
            <p:spPr>
              <a:xfrm>
                <a:off x="660400" y="1405362"/>
                <a:ext cx="10858500" cy="1413486"/>
              </a:xfrm>
              <a:prstGeom prst="rect">
                <a:avLst/>
              </a:prstGeom>
              <a:noFill/>
              <a:ln w="12700" cap="rnd">
                <a:solidFill>
                  <a:schemeClr val="bg1">
                    <a:lumMod val="8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nvGrpSpPr>
              <p:cNvPr id="97" name="îšḻiḍe"/>
              <p:cNvGrpSpPr/>
              <p:nvPr/>
            </p:nvGrpSpPr>
            <p:grpSpPr>
              <a:xfrm>
                <a:off x="1718540" y="1196550"/>
                <a:ext cx="8278552" cy="1851407"/>
                <a:chOff x="1735731" y="1304773"/>
                <a:chExt cx="8278552" cy="1851407"/>
              </a:xfrm>
            </p:grpSpPr>
            <p:sp>
              <p:nvSpPr>
                <p:cNvPr id="101" name="îşľîḍè">
                  <a:extLst>
                    <a:ext uri="{FF2B5EF4-FFF2-40B4-BE49-F238E27FC236}">
                      <a16:creationId xmlns:a16="http://schemas.microsoft.com/office/drawing/2014/main" id="{F8E07573-A8E5-42F7-B445-E2E8E3B47ABD}"/>
                    </a:ext>
                  </a:extLst>
                </p:cNvPr>
                <p:cNvSpPr/>
                <p:nvPr/>
              </p:nvSpPr>
              <p:spPr bwMode="auto">
                <a:xfrm>
                  <a:off x="1735733" y="1722397"/>
                  <a:ext cx="8278550" cy="143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914377">
                    <a:lnSpc>
                      <a:spcPct val="150000"/>
                    </a:lnSpc>
                    <a:buFont typeface="Arial" panose="020B0604020202020204" pitchFamily="34" charset="0"/>
                    <a:buChar char="•"/>
                  </a:pPr>
                  <a:r>
                    <a:rPr lang="zh-CN" altLang="zh-CN" dirty="0"/>
                    <a:t>以“</a:t>
                  </a:r>
                  <a:r>
                    <a:rPr lang="zh-CN" altLang="zh-CN" b="1" dirty="0">
                      <a:solidFill>
                        <a:srgbClr val="FF0000"/>
                      </a:solidFill>
                    </a:rPr>
                    <a:t>数据稽核、后台稽核”</a:t>
                  </a:r>
                  <a:r>
                    <a:rPr lang="zh-CN" altLang="zh-CN" dirty="0"/>
                    <a:t>为主要理念</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b="1" dirty="0">
                      <a:solidFill>
                        <a:srgbClr val="FF0000"/>
                      </a:solidFill>
                    </a:rPr>
                    <a:t>整体牵头开展</a:t>
                  </a:r>
                  <a:r>
                    <a:rPr lang="zh-CN" altLang="zh-CN" dirty="0"/>
                    <a:t>全国稽核工作，制定行业规则政策</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b="1" dirty="0">
                      <a:solidFill>
                        <a:srgbClr val="FF0000"/>
                      </a:solidFill>
                    </a:rPr>
                    <a:t>协调督导</a:t>
                  </a:r>
                  <a:r>
                    <a:rPr lang="zh-CN" altLang="zh-CN" dirty="0"/>
                    <a:t>各省协作及工作落实</a:t>
                  </a:r>
                  <a:r>
                    <a:rPr lang="zh-CN" altLang="en-US" dirty="0"/>
                    <a:t>。</a:t>
                  </a:r>
                </a:p>
              </p:txBody>
            </p:sp>
            <p:sp>
              <p:nvSpPr>
                <p:cNvPr id="102" name="í$ḷîdé">
                  <a:extLst>
                    <a:ext uri="{FF2B5EF4-FFF2-40B4-BE49-F238E27FC236}">
                      <a16:creationId xmlns:a16="http://schemas.microsoft.com/office/drawing/2014/main" id="{921D2456-A6A6-43F5-AD86-0A010D24A2F0}"/>
                    </a:ext>
                  </a:extLst>
                </p:cNvPr>
                <p:cNvSpPr txBox="1"/>
                <p:nvPr/>
              </p:nvSpPr>
              <p:spPr>
                <a:xfrm>
                  <a:off x="1735731" y="1304773"/>
                  <a:ext cx="8278550" cy="417624"/>
                </a:xfrm>
                <a:prstGeom prst="rect">
                  <a:avLst/>
                </a:prstGeom>
                <a:solidFill>
                  <a:schemeClr val="accent1">
                    <a:lumMod val="20000"/>
                    <a:lumOff val="80000"/>
                  </a:schemeClr>
                </a:solid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部联网中心</a:t>
                  </a:r>
                  <a:endParaRPr lang="id-ID" sz="2000" b="1" dirty="0"/>
                </a:p>
              </p:txBody>
            </p:sp>
          </p:grpSp>
          <p:grpSp>
            <p:nvGrpSpPr>
              <p:cNvPr id="98" name="ïṥľíḋe"/>
              <p:cNvGrpSpPr/>
              <p:nvPr/>
            </p:nvGrpSpPr>
            <p:grpSpPr>
              <a:xfrm>
                <a:off x="954349" y="1207206"/>
                <a:ext cx="576774" cy="499868"/>
                <a:chOff x="660400" y="1207206"/>
                <a:chExt cx="576774" cy="499868"/>
              </a:xfrm>
            </p:grpSpPr>
            <p:sp>
              <p:nvSpPr>
                <p:cNvPr id="99" name="ïsļîďè"/>
                <p:cNvSpPr/>
                <p:nvPr/>
              </p:nvSpPr>
              <p:spPr>
                <a:xfrm>
                  <a:off x="660400" y="1207206"/>
                  <a:ext cx="576774" cy="499868"/>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100" name="íš1îḓê"/>
                <p:cNvSpPr/>
                <p:nvPr/>
              </p:nvSpPr>
              <p:spPr>
                <a:xfrm>
                  <a:off x="824291" y="1304688"/>
                  <a:ext cx="269899" cy="304905"/>
                </a:xfrm>
                <a:custGeom>
                  <a:avLst/>
                  <a:gdLst>
                    <a:gd name="connsiteX0" fmla="*/ 292491 w 395660"/>
                    <a:gd name="connsiteY0" fmla="*/ 455744 h 606722"/>
                    <a:gd name="connsiteX1" fmla="*/ 271305 w 395660"/>
                    <a:gd name="connsiteY1" fmla="*/ 476894 h 606722"/>
                    <a:gd name="connsiteX2" fmla="*/ 292491 w 395660"/>
                    <a:gd name="connsiteY2" fmla="*/ 498043 h 606722"/>
                    <a:gd name="connsiteX3" fmla="*/ 322133 w 395660"/>
                    <a:gd name="connsiteY3" fmla="*/ 498043 h 606722"/>
                    <a:gd name="connsiteX4" fmla="*/ 343408 w 395660"/>
                    <a:gd name="connsiteY4" fmla="*/ 476894 h 606722"/>
                    <a:gd name="connsiteX5" fmla="*/ 322133 w 395660"/>
                    <a:gd name="connsiteY5" fmla="*/ 455744 h 606722"/>
                    <a:gd name="connsiteX6" fmla="*/ 226085 w 395660"/>
                    <a:gd name="connsiteY6" fmla="*/ 317474 h 606722"/>
                    <a:gd name="connsiteX7" fmla="*/ 303796 w 395660"/>
                    <a:gd name="connsiteY7" fmla="*/ 317474 h 606722"/>
                    <a:gd name="connsiteX8" fmla="*/ 395660 w 395660"/>
                    <a:gd name="connsiteY8" fmla="*/ 409180 h 606722"/>
                    <a:gd name="connsiteX9" fmla="*/ 395660 w 395660"/>
                    <a:gd name="connsiteY9" fmla="*/ 585573 h 606722"/>
                    <a:gd name="connsiteX10" fmla="*/ 374474 w 395660"/>
                    <a:gd name="connsiteY10" fmla="*/ 606722 h 606722"/>
                    <a:gd name="connsiteX11" fmla="*/ 226085 w 395660"/>
                    <a:gd name="connsiteY11" fmla="*/ 606722 h 606722"/>
                    <a:gd name="connsiteX12" fmla="*/ 218964 w 395660"/>
                    <a:gd name="connsiteY12" fmla="*/ 599613 h 606722"/>
                    <a:gd name="connsiteX13" fmla="*/ 218964 w 395660"/>
                    <a:gd name="connsiteY13" fmla="*/ 324494 h 606722"/>
                    <a:gd name="connsiteX14" fmla="*/ 226085 w 395660"/>
                    <a:gd name="connsiteY14" fmla="*/ 317474 h 606722"/>
                    <a:gd name="connsiteX15" fmla="*/ 91873 w 395660"/>
                    <a:gd name="connsiteY15" fmla="*/ 317474 h 606722"/>
                    <a:gd name="connsiteX16" fmla="*/ 169592 w 395660"/>
                    <a:gd name="connsiteY16" fmla="*/ 317474 h 606722"/>
                    <a:gd name="connsiteX17" fmla="*/ 176625 w 395660"/>
                    <a:gd name="connsiteY17" fmla="*/ 324494 h 606722"/>
                    <a:gd name="connsiteX18" fmla="*/ 176625 w 395660"/>
                    <a:gd name="connsiteY18" fmla="*/ 599613 h 606722"/>
                    <a:gd name="connsiteX19" fmla="*/ 169592 w 395660"/>
                    <a:gd name="connsiteY19" fmla="*/ 606722 h 606722"/>
                    <a:gd name="connsiteX20" fmla="*/ 21188 w 395660"/>
                    <a:gd name="connsiteY20" fmla="*/ 606722 h 606722"/>
                    <a:gd name="connsiteX21" fmla="*/ 0 w 395660"/>
                    <a:gd name="connsiteY21" fmla="*/ 585573 h 606722"/>
                    <a:gd name="connsiteX22" fmla="*/ 0 w 395660"/>
                    <a:gd name="connsiteY22" fmla="*/ 409180 h 606722"/>
                    <a:gd name="connsiteX23" fmla="*/ 91873 w 395660"/>
                    <a:gd name="connsiteY23" fmla="*/ 317474 h 606722"/>
                    <a:gd name="connsiteX24" fmla="*/ 197759 w 395660"/>
                    <a:gd name="connsiteY24" fmla="*/ 0 h 606722"/>
                    <a:gd name="connsiteX25" fmla="*/ 324953 w 395660"/>
                    <a:gd name="connsiteY25" fmla="*/ 127018 h 606722"/>
                    <a:gd name="connsiteX26" fmla="*/ 197759 w 395660"/>
                    <a:gd name="connsiteY26" fmla="*/ 254036 h 606722"/>
                    <a:gd name="connsiteX27" fmla="*/ 70565 w 395660"/>
                    <a:gd name="connsiteY27" fmla="*/ 127018 h 606722"/>
                    <a:gd name="connsiteX28" fmla="*/ 197759 w 395660"/>
                    <a:gd name="connsiteY2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660" h="606722">
                      <a:moveTo>
                        <a:pt x="292491" y="455744"/>
                      </a:moveTo>
                      <a:cubicBezTo>
                        <a:pt x="280830" y="455744"/>
                        <a:pt x="271305" y="465253"/>
                        <a:pt x="271305" y="476894"/>
                      </a:cubicBezTo>
                      <a:cubicBezTo>
                        <a:pt x="271305" y="488624"/>
                        <a:pt x="280741" y="498043"/>
                        <a:pt x="292491" y="498043"/>
                      </a:cubicBezTo>
                      <a:lnTo>
                        <a:pt x="322133" y="498043"/>
                      </a:lnTo>
                      <a:cubicBezTo>
                        <a:pt x="333883" y="498043"/>
                        <a:pt x="343408" y="488624"/>
                        <a:pt x="343408" y="476894"/>
                      </a:cubicBezTo>
                      <a:cubicBezTo>
                        <a:pt x="343408" y="465253"/>
                        <a:pt x="333883" y="455744"/>
                        <a:pt x="322133" y="455744"/>
                      </a:cubicBezTo>
                      <a:close/>
                      <a:moveTo>
                        <a:pt x="226085" y="317474"/>
                      </a:moveTo>
                      <a:lnTo>
                        <a:pt x="303796" y="317474"/>
                      </a:lnTo>
                      <a:cubicBezTo>
                        <a:pt x="354535" y="317474"/>
                        <a:pt x="395660" y="358529"/>
                        <a:pt x="395660" y="409180"/>
                      </a:cubicBezTo>
                      <a:lnTo>
                        <a:pt x="395660" y="585573"/>
                      </a:lnTo>
                      <a:cubicBezTo>
                        <a:pt x="395660" y="597214"/>
                        <a:pt x="386135" y="606722"/>
                        <a:pt x="374474" y="606722"/>
                      </a:cubicBezTo>
                      <a:lnTo>
                        <a:pt x="226085" y="606722"/>
                      </a:lnTo>
                      <a:cubicBezTo>
                        <a:pt x="222169" y="606722"/>
                        <a:pt x="218964" y="603523"/>
                        <a:pt x="218964" y="599613"/>
                      </a:cubicBezTo>
                      <a:lnTo>
                        <a:pt x="218964" y="324494"/>
                      </a:lnTo>
                      <a:cubicBezTo>
                        <a:pt x="218964" y="320673"/>
                        <a:pt x="222169" y="317474"/>
                        <a:pt x="226085" y="317474"/>
                      </a:cubicBezTo>
                      <a:close/>
                      <a:moveTo>
                        <a:pt x="91873" y="317474"/>
                      </a:moveTo>
                      <a:lnTo>
                        <a:pt x="169592" y="317474"/>
                      </a:lnTo>
                      <a:cubicBezTo>
                        <a:pt x="173509" y="317474"/>
                        <a:pt x="176625" y="320673"/>
                        <a:pt x="176625" y="324494"/>
                      </a:cubicBezTo>
                      <a:lnTo>
                        <a:pt x="176625" y="599613"/>
                      </a:lnTo>
                      <a:cubicBezTo>
                        <a:pt x="176625" y="603523"/>
                        <a:pt x="173509" y="606722"/>
                        <a:pt x="169592" y="606722"/>
                      </a:cubicBezTo>
                      <a:lnTo>
                        <a:pt x="21188" y="606722"/>
                      </a:lnTo>
                      <a:cubicBezTo>
                        <a:pt x="9437" y="606722"/>
                        <a:pt x="0" y="597214"/>
                        <a:pt x="0" y="585573"/>
                      </a:cubicBezTo>
                      <a:lnTo>
                        <a:pt x="0" y="409180"/>
                      </a:lnTo>
                      <a:cubicBezTo>
                        <a:pt x="0" y="358529"/>
                        <a:pt x="41129" y="317474"/>
                        <a:pt x="91873" y="317474"/>
                      </a:cubicBezTo>
                      <a:close/>
                      <a:moveTo>
                        <a:pt x="197759" y="0"/>
                      </a:moveTo>
                      <a:cubicBezTo>
                        <a:pt x="268006" y="0"/>
                        <a:pt x="324953" y="56868"/>
                        <a:pt x="324953" y="127018"/>
                      </a:cubicBezTo>
                      <a:cubicBezTo>
                        <a:pt x="324953" y="197168"/>
                        <a:pt x="268006" y="254036"/>
                        <a:pt x="197759" y="254036"/>
                      </a:cubicBezTo>
                      <a:cubicBezTo>
                        <a:pt x="127512" y="254036"/>
                        <a:pt x="70565" y="197168"/>
                        <a:pt x="70565" y="127018"/>
                      </a:cubicBezTo>
                      <a:cubicBezTo>
                        <a:pt x="70565" y="56868"/>
                        <a:pt x="127512" y="0"/>
                        <a:pt x="197759" y="0"/>
                      </a:cubicBezTo>
                      <a:close/>
                    </a:path>
                  </a:pathLst>
                </a:custGeom>
                <a:solidFill>
                  <a:schemeClr val="bg1"/>
                </a:solidFill>
                <a:ln w="381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grpSp>
        <p:grpSp>
          <p:nvGrpSpPr>
            <p:cNvPr id="80" name="ïṣḻíde"/>
            <p:cNvGrpSpPr/>
            <p:nvPr/>
          </p:nvGrpSpPr>
          <p:grpSpPr>
            <a:xfrm>
              <a:off x="660400" y="2958583"/>
              <a:ext cx="10858500" cy="1602882"/>
              <a:chOff x="660400" y="1196550"/>
              <a:chExt cx="10858500" cy="1602882"/>
            </a:xfrm>
          </p:grpSpPr>
          <p:sp>
            <p:nvSpPr>
              <p:cNvPr id="89" name="íṣḷîḋe"/>
              <p:cNvSpPr/>
              <p:nvPr/>
            </p:nvSpPr>
            <p:spPr>
              <a:xfrm>
                <a:off x="660400" y="1405362"/>
                <a:ext cx="10858500" cy="1394070"/>
              </a:xfrm>
              <a:prstGeom prst="rect">
                <a:avLst/>
              </a:prstGeom>
              <a:noFill/>
              <a:ln w="12700" cap="rnd">
                <a:solidFill>
                  <a:schemeClr val="bg1">
                    <a:lumMod val="8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nvGrpSpPr>
              <p:cNvPr id="90" name="íṡḻiḋe"/>
              <p:cNvGrpSpPr/>
              <p:nvPr/>
            </p:nvGrpSpPr>
            <p:grpSpPr>
              <a:xfrm>
                <a:off x="1718540" y="1196550"/>
                <a:ext cx="8278552" cy="1602882"/>
                <a:chOff x="1735731" y="1304773"/>
                <a:chExt cx="8278552" cy="1602882"/>
              </a:xfrm>
            </p:grpSpPr>
            <p:sp>
              <p:nvSpPr>
                <p:cNvPr id="94" name="íŝļïḓé">
                  <a:extLst>
                    <a:ext uri="{FF2B5EF4-FFF2-40B4-BE49-F238E27FC236}">
                      <a16:creationId xmlns:a16="http://schemas.microsoft.com/office/drawing/2014/main" id="{F8E07573-A8E5-42F7-B445-E2E8E3B47ABD}"/>
                    </a:ext>
                  </a:extLst>
                </p:cNvPr>
                <p:cNvSpPr/>
                <p:nvPr/>
              </p:nvSpPr>
              <p:spPr bwMode="auto">
                <a:xfrm>
                  <a:off x="1735733" y="1722397"/>
                  <a:ext cx="8278550" cy="118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914377">
                    <a:lnSpc>
                      <a:spcPct val="150000"/>
                    </a:lnSpc>
                    <a:buFont typeface="Arial" panose="020B0604020202020204" pitchFamily="34" charset="0"/>
                    <a:buChar char="•"/>
                  </a:pPr>
                  <a:r>
                    <a:rPr lang="zh-CN" altLang="zh-CN" dirty="0"/>
                    <a:t>落实部中心的内部稽核工作</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b="1" dirty="0">
                      <a:solidFill>
                        <a:srgbClr val="FF0000"/>
                      </a:solidFill>
                    </a:rPr>
                    <a:t>配合其他省份</a:t>
                  </a:r>
                  <a:r>
                    <a:rPr lang="zh-CN" altLang="zh-CN" dirty="0"/>
                    <a:t>开展跨省外部稽核</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dirty="0"/>
                    <a:t>开展本省收费稽核；</a:t>
                  </a:r>
                  <a:endParaRPr lang="en-US" altLang="zh-CN" dirty="0"/>
                </a:p>
              </p:txBody>
            </p:sp>
            <p:sp>
              <p:nvSpPr>
                <p:cNvPr id="95" name="íSḻïḓé">
                  <a:extLst>
                    <a:ext uri="{FF2B5EF4-FFF2-40B4-BE49-F238E27FC236}">
                      <a16:creationId xmlns:a16="http://schemas.microsoft.com/office/drawing/2014/main" id="{921D2456-A6A6-43F5-AD86-0A010D24A2F0}"/>
                    </a:ext>
                  </a:extLst>
                </p:cNvPr>
                <p:cNvSpPr txBox="1"/>
                <p:nvPr/>
              </p:nvSpPr>
              <p:spPr>
                <a:xfrm>
                  <a:off x="1735731" y="1304773"/>
                  <a:ext cx="8278550" cy="417624"/>
                </a:xfrm>
                <a:prstGeom prst="rect">
                  <a:avLst/>
                </a:prstGeom>
                <a:solidFill>
                  <a:schemeClr val="accent2">
                    <a:lumMod val="20000"/>
                    <a:lumOff val="80000"/>
                  </a:schemeClr>
                </a:solid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省级稽核管理单位</a:t>
                  </a:r>
                  <a:endParaRPr lang="id-ID" sz="2000" b="1" dirty="0"/>
                </a:p>
              </p:txBody>
            </p:sp>
          </p:grpSp>
          <p:grpSp>
            <p:nvGrpSpPr>
              <p:cNvPr id="91" name="ísļîdè"/>
              <p:cNvGrpSpPr/>
              <p:nvPr/>
            </p:nvGrpSpPr>
            <p:grpSpPr>
              <a:xfrm>
                <a:off x="954349" y="1196550"/>
                <a:ext cx="576774" cy="510524"/>
                <a:chOff x="660400" y="1196550"/>
                <a:chExt cx="576774" cy="510524"/>
              </a:xfrm>
            </p:grpSpPr>
            <p:sp>
              <p:nvSpPr>
                <p:cNvPr id="92" name="íṧḻíḋe"/>
                <p:cNvSpPr/>
                <p:nvPr/>
              </p:nvSpPr>
              <p:spPr>
                <a:xfrm>
                  <a:off x="660400" y="1196550"/>
                  <a:ext cx="576774" cy="510524"/>
                </a:xfrm>
                <a:prstGeom prst="rect">
                  <a:avLst/>
                </a:pr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3" name="îsľíḍè"/>
                <p:cNvSpPr/>
                <p:nvPr/>
              </p:nvSpPr>
              <p:spPr>
                <a:xfrm>
                  <a:off x="803383" y="1279428"/>
                  <a:ext cx="290808" cy="343965"/>
                </a:xfrm>
                <a:custGeom>
                  <a:avLst/>
                  <a:gdLst>
                    <a:gd name="connsiteX0" fmla="*/ 217224 w 460280"/>
                    <a:gd name="connsiteY0" fmla="*/ 281557 h 604311"/>
                    <a:gd name="connsiteX1" fmla="*/ 204295 w 460280"/>
                    <a:gd name="connsiteY1" fmla="*/ 457135 h 604311"/>
                    <a:gd name="connsiteX2" fmla="*/ 230152 w 460280"/>
                    <a:gd name="connsiteY2" fmla="*/ 490702 h 604311"/>
                    <a:gd name="connsiteX3" fmla="*/ 256010 w 460280"/>
                    <a:gd name="connsiteY3" fmla="*/ 457135 h 604311"/>
                    <a:gd name="connsiteX4" fmla="*/ 248252 w 460280"/>
                    <a:gd name="connsiteY4" fmla="*/ 369346 h 604311"/>
                    <a:gd name="connsiteX5" fmla="*/ 243081 w 460280"/>
                    <a:gd name="connsiteY5" fmla="*/ 284139 h 604311"/>
                    <a:gd name="connsiteX6" fmla="*/ 243081 w 460280"/>
                    <a:gd name="connsiteY6" fmla="*/ 281557 h 604311"/>
                    <a:gd name="connsiteX7" fmla="*/ 217224 w 460280"/>
                    <a:gd name="connsiteY7" fmla="*/ 281557 h 604311"/>
                    <a:gd name="connsiteX8" fmla="*/ 134481 w 460280"/>
                    <a:gd name="connsiteY8" fmla="*/ 219588 h 604311"/>
                    <a:gd name="connsiteX9" fmla="*/ 206881 w 460280"/>
                    <a:gd name="connsiteY9" fmla="*/ 219588 h 604311"/>
                    <a:gd name="connsiteX10" fmla="*/ 214638 w 460280"/>
                    <a:gd name="connsiteY10" fmla="*/ 258319 h 604311"/>
                    <a:gd name="connsiteX11" fmla="*/ 245667 w 460280"/>
                    <a:gd name="connsiteY11" fmla="*/ 258319 h 604311"/>
                    <a:gd name="connsiteX12" fmla="*/ 253424 w 460280"/>
                    <a:gd name="connsiteY12" fmla="*/ 219588 h 604311"/>
                    <a:gd name="connsiteX13" fmla="*/ 328409 w 460280"/>
                    <a:gd name="connsiteY13" fmla="*/ 219588 h 604311"/>
                    <a:gd name="connsiteX14" fmla="*/ 460280 w 460280"/>
                    <a:gd name="connsiteY14" fmla="*/ 322870 h 604311"/>
                    <a:gd name="connsiteX15" fmla="*/ 460280 w 460280"/>
                    <a:gd name="connsiteY15" fmla="*/ 560417 h 604311"/>
                    <a:gd name="connsiteX16" fmla="*/ 418909 w 460280"/>
                    <a:gd name="connsiteY16" fmla="*/ 601729 h 604311"/>
                    <a:gd name="connsiteX17" fmla="*/ 377538 w 460280"/>
                    <a:gd name="connsiteY17" fmla="*/ 560417 h 604311"/>
                    <a:gd name="connsiteX18" fmla="*/ 377538 w 460280"/>
                    <a:gd name="connsiteY18" fmla="*/ 340944 h 604311"/>
                    <a:gd name="connsiteX19" fmla="*/ 351681 w 460280"/>
                    <a:gd name="connsiteY19" fmla="*/ 340944 h 604311"/>
                    <a:gd name="connsiteX20" fmla="*/ 351681 w 460280"/>
                    <a:gd name="connsiteY20" fmla="*/ 593983 h 604311"/>
                    <a:gd name="connsiteX21" fmla="*/ 106039 w 460280"/>
                    <a:gd name="connsiteY21" fmla="*/ 593983 h 604311"/>
                    <a:gd name="connsiteX22" fmla="*/ 106039 w 460280"/>
                    <a:gd name="connsiteY22" fmla="*/ 340944 h 604311"/>
                    <a:gd name="connsiteX23" fmla="*/ 80182 w 460280"/>
                    <a:gd name="connsiteY23" fmla="*/ 340944 h 604311"/>
                    <a:gd name="connsiteX24" fmla="*/ 80182 w 460280"/>
                    <a:gd name="connsiteY24" fmla="*/ 560417 h 604311"/>
                    <a:gd name="connsiteX25" fmla="*/ 80182 w 460280"/>
                    <a:gd name="connsiteY25" fmla="*/ 562999 h 604311"/>
                    <a:gd name="connsiteX26" fmla="*/ 41396 w 460280"/>
                    <a:gd name="connsiteY26" fmla="*/ 604311 h 604311"/>
                    <a:gd name="connsiteX27" fmla="*/ 25 w 460280"/>
                    <a:gd name="connsiteY27" fmla="*/ 562999 h 604311"/>
                    <a:gd name="connsiteX28" fmla="*/ 25 w 460280"/>
                    <a:gd name="connsiteY28" fmla="*/ 560417 h 604311"/>
                    <a:gd name="connsiteX29" fmla="*/ 25 w 460280"/>
                    <a:gd name="connsiteY29" fmla="*/ 322870 h 604311"/>
                    <a:gd name="connsiteX30" fmla="*/ 134481 w 460280"/>
                    <a:gd name="connsiteY30" fmla="*/ 219588 h 604311"/>
                    <a:gd name="connsiteX31" fmla="*/ 236453 w 460280"/>
                    <a:gd name="connsiteY31" fmla="*/ 0 h 604311"/>
                    <a:gd name="connsiteX32" fmla="*/ 341236 w 460280"/>
                    <a:gd name="connsiteY32" fmla="*/ 104577 h 604311"/>
                    <a:gd name="connsiteX33" fmla="*/ 236453 w 460280"/>
                    <a:gd name="connsiteY33" fmla="*/ 209154 h 604311"/>
                    <a:gd name="connsiteX34" fmla="*/ 131670 w 460280"/>
                    <a:gd name="connsiteY34" fmla="*/ 104577 h 604311"/>
                    <a:gd name="connsiteX35" fmla="*/ 236453 w 460280"/>
                    <a:gd name="connsiteY35" fmla="*/ 0 h 60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0280" h="604311">
                      <a:moveTo>
                        <a:pt x="217224" y="281557"/>
                      </a:moveTo>
                      <a:lnTo>
                        <a:pt x="204295" y="457135"/>
                      </a:lnTo>
                      <a:lnTo>
                        <a:pt x="230152" y="490702"/>
                      </a:lnTo>
                      <a:lnTo>
                        <a:pt x="256010" y="457135"/>
                      </a:lnTo>
                      <a:lnTo>
                        <a:pt x="248252" y="369346"/>
                      </a:lnTo>
                      <a:lnTo>
                        <a:pt x="243081" y="284139"/>
                      </a:lnTo>
                      <a:lnTo>
                        <a:pt x="243081" y="281557"/>
                      </a:lnTo>
                      <a:cubicBezTo>
                        <a:pt x="232738" y="278975"/>
                        <a:pt x="224981" y="278975"/>
                        <a:pt x="217224" y="281557"/>
                      </a:cubicBezTo>
                      <a:close/>
                      <a:moveTo>
                        <a:pt x="134481" y="219588"/>
                      </a:moveTo>
                      <a:lnTo>
                        <a:pt x="206881" y="219588"/>
                      </a:lnTo>
                      <a:cubicBezTo>
                        <a:pt x="199124" y="224752"/>
                        <a:pt x="209467" y="247991"/>
                        <a:pt x="214638" y="258319"/>
                      </a:cubicBezTo>
                      <a:cubicBezTo>
                        <a:pt x="224981" y="255737"/>
                        <a:pt x="235324" y="255737"/>
                        <a:pt x="245667" y="258319"/>
                      </a:cubicBezTo>
                      <a:cubicBezTo>
                        <a:pt x="250838" y="245409"/>
                        <a:pt x="258595" y="224752"/>
                        <a:pt x="253424" y="219588"/>
                      </a:cubicBezTo>
                      <a:lnTo>
                        <a:pt x="328409" y="219588"/>
                      </a:lnTo>
                      <a:cubicBezTo>
                        <a:pt x="328409" y="219588"/>
                        <a:pt x="449937" y="217006"/>
                        <a:pt x="460280" y="322870"/>
                      </a:cubicBezTo>
                      <a:lnTo>
                        <a:pt x="460280" y="560417"/>
                      </a:lnTo>
                      <a:cubicBezTo>
                        <a:pt x="460280" y="583655"/>
                        <a:pt x="442180" y="601729"/>
                        <a:pt x="418909" y="601729"/>
                      </a:cubicBezTo>
                      <a:cubicBezTo>
                        <a:pt x="395638" y="601729"/>
                        <a:pt x="377538" y="583655"/>
                        <a:pt x="377538" y="560417"/>
                      </a:cubicBezTo>
                      <a:lnTo>
                        <a:pt x="377538" y="340944"/>
                      </a:lnTo>
                      <a:lnTo>
                        <a:pt x="351681" y="340944"/>
                      </a:lnTo>
                      <a:lnTo>
                        <a:pt x="351681" y="593983"/>
                      </a:lnTo>
                      <a:lnTo>
                        <a:pt x="106039" y="593983"/>
                      </a:lnTo>
                      <a:lnTo>
                        <a:pt x="106039" y="340944"/>
                      </a:lnTo>
                      <a:lnTo>
                        <a:pt x="80182" y="340944"/>
                      </a:lnTo>
                      <a:lnTo>
                        <a:pt x="80182" y="560417"/>
                      </a:lnTo>
                      <a:cubicBezTo>
                        <a:pt x="80182" y="560417"/>
                        <a:pt x="80182" y="562999"/>
                        <a:pt x="80182" y="562999"/>
                      </a:cubicBezTo>
                      <a:cubicBezTo>
                        <a:pt x="80182" y="586237"/>
                        <a:pt x="62082" y="604311"/>
                        <a:pt x="41396" y="604311"/>
                      </a:cubicBezTo>
                      <a:cubicBezTo>
                        <a:pt x="18125" y="604311"/>
                        <a:pt x="25" y="586237"/>
                        <a:pt x="25" y="562999"/>
                      </a:cubicBezTo>
                      <a:cubicBezTo>
                        <a:pt x="25" y="562999"/>
                        <a:pt x="25" y="560417"/>
                        <a:pt x="25" y="560417"/>
                      </a:cubicBezTo>
                      <a:lnTo>
                        <a:pt x="25" y="322870"/>
                      </a:lnTo>
                      <a:cubicBezTo>
                        <a:pt x="25" y="322870"/>
                        <a:pt x="-5147" y="222170"/>
                        <a:pt x="134481" y="219588"/>
                      </a:cubicBezTo>
                      <a:close/>
                      <a:moveTo>
                        <a:pt x="236453" y="0"/>
                      </a:moveTo>
                      <a:cubicBezTo>
                        <a:pt x="294323" y="0"/>
                        <a:pt x="341236" y="46821"/>
                        <a:pt x="341236" y="104577"/>
                      </a:cubicBezTo>
                      <a:cubicBezTo>
                        <a:pt x="341236" y="162333"/>
                        <a:pt x="294323" y="209154"/>
                        <a:pt x="236453" y="209154"/>
                      </a:cubicBezTo>
                      <a:cubicBezTo>
                        <a:pt x="178583" y="209154"/>
                        <a:pt x="131670" y="162333"/>
                        <a:pt x="131670" y="104577"/>
                      </a:cubicBezTo>
                      <a:cubicBezTo>
                        <a:pt x="131670" y="46821"/>
                        <a:pt x="178583" y="0"/>
                        <a:pt x="236453" y="0"/>
                      </a:cubicBezTo>
                      <a:close/>
                    </a:path>
                  </a:pathLst>
                </a:custGeom>
                <a:solidFill>
                  <a:schemeClr val="bg1"/>
                </a:solidFill>
                <a:ln w="381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grpSp>
        <p:grpSp>
          <p:nvGrpSpPr>
            <p:cNvPr id="81" name="iSlîḍè"/>
            <p:cNvGrpSpPr/>
            <p:nvPr/>
          </p:nvGrpSpPr>
          <p:grpSpPr>
            <a:xfrm>
              <a:off x="660400" y="4720615"/>
              <a:ext cx="10858500" cy="1752756"/>
              <a:chOff x="660400" y="1196550"/>
              <a:chExt cx="10858500" cy="1752756"/>
            </a:xfrm>
          </p:grpSpPr>
          <p:sp>
            <p:nvSpPr>
              <p:cNvPr id="82" name="îSlíḋê"/>
              <p:cNvSpPr/>
              <p:nvPr/>
            </p:nvSpPr>
            <p:spPr>
              <a:xfrm>
                <a:off x="660400" y="1405362"/>
                <a:ext cx="10858500" cy="1543944"/>
              </a:xfrm>
              <a:prstGeom prst="rect">
                <a:avLst/>
              </a:prstGeom>
              <a:noFill/>
              <a:ln w="12700" cap="rnd">
                <a:solidFill>
                  <a:schemeClr val="bg1">
                    <a:lumMod val="8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nvGrpSpPr>
              <p:cNvPr id="83" name="i$ḻïḑé"/>
              <p:cNvGrpSpPr/>
              <p:nvPr/>
            </p:nvGrpSpPr>
            <p:grpSpPr>
              <a:xfrm>
                <a:off x="1718540" y="1196550"/>
                <a:ext cx="8278550" cy="1752756"/>
                <a:chOff x="1735731" y="1304773"/>
                <a:chExt cx="8278550" cy="1752756"/>
              </a:xfrm>
            </p:grpSpPr>
            <p:sp>
              <p:nvSpPr>
                <p:cNvPr id="87" name="îŝḻïḍè">
                  <a:extLst>
                    <a:ext uri="{FF2B5EF4-FFF2-40B4-BE49-F238E27FC236}">
                      <a16:creationId xmlns:a16="http://schemas.microsoft.com/office/drawing/2014/main" id="{F8E07573-A8E5-42F7-B445-E2E8E3B47ABD}"/>
                    </a:ext>
                  </a:extLst>
                </p:cNvPr>
                <p:cNvSpPr/>
                <p:nvPr/>
              </p:nvSpPr>
              <p:spPr bwMode="auto">
                <a:xfrm>
                  <a:off x="1735731" y="1787625"/>
                  <a:ext cx="8278550" cy="126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914377">
                    <a:lnSpc>
                      <a:spcPct val="150000"/>
                    </a:lnSpc>
                    <a:buFont typeface="Arial" panose="020B0604020202020204" pitchFamily="34" charset="0"/>
                    <a:buChar char="•"/>
                  </a:pPr>
                  <a:r>
                    <a:rPr lang="zh-CN" altLang="zh-CN" dirty="0"/>
                    <a:t>落实部省两级稽核内部任务，配合其他单位开展跨路段跨省稽核工作</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b="1" dirty="0">
                      <a:solidFill>
                        <a:srgbClr val="FF0000"/>
                      </a:solidFill>
                    </a:rPr>
                    <a:t>维护保障</a:t>
                  </a:r>
                  <a:r>
                    <a:rPr lang="zh-CN" altLang="zh-CN" dirty="0"/>
                    <a:t>本省收费关键设备，保证数据图像调取质量</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zh-CN" dirty="0"/>
                    <a:t>对黑名单车辆</a:t>
                  </a:r>
                  <a:r>
                    <a:rPr lang="zh-CN" altLang="zh-CN" b="1" dirty="0">
                      <a:solidFill>
                        <a:srgbClr val="FF0000"/>
                      </a:solidFill>
                    </a:rPr>
                    <a:t>限制通行并协助</a:t>
                  </a:r>
                  <a:r>
                    <a:rPr lang="zh-CN" altLang="zh-CN" dirty="0"/>
                    <a:t>追缴通行费。</a:t>
                  </a:r>
                  <a:endParaRPr lang="en-US" altLang="zh-CN" dirty="0"/>
                </a:p>
              </p:txBody>
            </p:sp>
            <p:sp>
              <p:nvSpPr>
                <p:cNvPr id="88" name="i$ľïḋê">
                  <a:extLst>
                    <a:ext uri="{FF2B5EF4-FFF2-40B4-BE49-F238E27FC236}">
                      <a16:creationId xmlns:a16="http://schemas.microsoft.com/office/drawing/2014/main" id="{921D2456-A6A6-43F5-AD86-0A010D24A2F0}"/>
                    </a:ext>
                  </a:extLst>
                </p:cNvPr>
                <p:cNvSpPr txBox="1"/>
                <p:nvPr/>
              </p:nvSpPr>
              <p:spPr>
                <a:xfrm>
                  <a:off x="1735731" y="1304773"/>
                  <a:ext cx="8278550" cy="417624"/>
                </a:xfrm>
                <a:prstGeom prst="rect">
                  <a:avLst/>
                </a:prstGeom>
                <a:solidFill>
                  <a:schemeClr val="accent3">
                    <a:lumMod val="20000"/>
                    <a:lumOff val="80000"/>
                  </a:schemeClr>
                </a:solid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收费经营公路管理单位</a:t>
                  </a:r>
                </a:p>
              </p:txBody>
            </p:sp>
          </p:grpSp>
          <p:grpSp>
            <p:nvGrpSpPr>
              <p:cNvPr id="84" name="íṣļiḑè"/>
              <p:cNvGrpSpPr/>
              <p:nvPr/>
            </p:nvGrpSpPr>
            <p:grpSpPr>
              <a:xfrm>
                <a:off x="954349" y="1196550"/>
                <a:ext cx="576774" cy="510524"/>
                <a:chOff x="660400" y="1196550"/>
                <a:chExt cx="576774" cy="510524"/>
              </a:xfrm>
            </p:grpSpPr>
            <p:sp>
              <p:nvSpPr>
                <p:cNvPr id="85" name="íṡ1íḋê"/>
                <p:cNvSpPr/>
                <p:nvPr/>
              </p:nvSpPr>
              <p:spPr>
                <a:xfrm>
                  <a:off x="660400" y="1196550"/>
                  <a:ext cx="576774" cy="510524"/>
                </a:xfrm>
                <a:prstGeom prst="rect">
                  <a:avLst/>
                </a:prstGeom>
                <a:solidFill>
                  <a:schemeClr val="accent3"/>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86" name="işlíde"/>
                <p:cNvSpPr/>
                <p:nvPr/>
              </p:nvSpPr>
              <p:spPr>
                <a:xfrm>
                  <a:off x="775751" y="1312463"/>
                  <a:ext cx="318439" cy="297128"/>
                </a:xfrm>
                <a:custGeom>
                  <a:avLst/>
                  <a:gdLst>
                    <a:gd name="connsiteX0" fmla="*/ 297355 w 550057"/>
                    <a:gd name="connsiteY0" fmla="*/ 206605 h 606863"/>
                    <a:gd name="connsiteX1" fmla="*/ 288679 w 550057"/>
                    <a:gd name="connsiteY1" fmla="*/ 209669 h 606863"/>
                    <a:gd name="connsiteX2" fmla="*/ 285716 w 550057"/>
                    <a:gd name="connsiteY2" fmla="*/ 213155 h 606863"/>
                    <a:gd name="connsiteX3" fmla="*/ 285716 w 550057"/>
                    <a:gd name="connsiteY3" fmla="*/ 222028 h 606863"/>
                    <a:gd name="connsiteX4" fmla="*/ 284340 w 550057"/>
                    <a:gd name="connsiteY4" fmla="*/ 222979 h 606863"/>
                    <a:gd name="connsiteX5" fmla="*/ 283494 w 550057"/>
                    <a:gd name="connsiteY5" fmla="*/ 225726 h 606863"/>
                    <a:gd name="connsiteX6" fmla="*/ 285399 w 550057"/>
                    <a:gd name="connsiteY6" fmla="*/ 244635 h 606863"/>
                    <a:gd name="connsiteX7" fmla="*/ 287938 w 550057"/>
                    <a:gd name="connsiteY7" fmla="*/ 247804 h 606863"/>
                    <a:gd name="connsiteX8" fmla="*/ 288996 w 550057"/>
                    <a:gd name="connsiteY8" fmla="*/ 247909 h 606863"/>
                    <a:gd name="connsiteX9" fmla="*/ 291853 w 550057"/>
                    <a:gd name="connsiteY9" fmla="*/ 246430 h 606863"/>
                    <a:gd name="connsiteX10" fmla="*/ 301800 w 550057"/>
                    <a:gd name="connsiteY10" fmla="*/ 233120 h 606863"/>
                    <a:gd name="connsiteX11" fmla="*/ 302540 w 550057"/>
                    <a:gd name="connsiteY11" fmla="*/ 231007 h 606863"/>
                    <a:gd name="connsiteX12" fmla="*/ 302540 w 550057"/>
                    <a:gd name="connsiteY12" fmla="*/ 209669 h 606863"/>
                    <a:gd name="connsiteX13" fmla="*/ 300847 w 550057"/>
                    <a:gd name="connsiteY13" fmla="*/ 206711 h 606863"/>
                    <a:gd name="connsiteX14" fmla="*/ 297355 w 550057"/>
                    <a:gd name="connsiteY14" fmla="*/ 206605 h 606863"/>
                    <a:gd name="connsiteX15" fmla="*/ 248576 w 550057"/>
                    <a:gd name="connsiteY15" fmla="*/ 206605 h 606863"/>
                    <a:gd name="connsiteX16" fmla="*/ 246883 w 550057"/>
                    <a:gd name="connsiteY16" fmla="*/ 209669 h 606863"/>
                    <a:gd name="connsiteX17" fmla="*/ 246883 w 550057"/>
                    <a:gd name="connsiteY17" fmla="*/ 231007 h 606863"/>
                    <a:gd name="connsiteX18" fmla="*/ 247518 w 550057"/>
                    <a:gd name="connsiteY18" fmla="*/ 233120 h 606863"/>
                    <a:gd name="connsiteX19" fmla="*/ 257570 w 550057"/>
                    <a:gd name="connsiteY19" fmla="*/ 246430 h 606863"/>
                    <a:gd name="connsiteX20" fmla="*/ 260427 w 550057"/>
                    <a:gd name="connsiteY20" fmla="*/ 247909 h 606863"/>
                    <a:gd name="connsiteX21" fmla="*/ 261379 w 550057"/>
                    <a:gd name="connsiteY21" fmla="*/ 247804 h 606863"/>
                    <a:gd name="connsiteX22" fmla="*/ 264025 w 550057"/>
                    <a:gd name="connsiteY22" fmla="*/ 244740 h 606863"/>
                    <a:gd name="connsiteX23" fmla="*/ 265929 w 550057"/>
                    <a:gd name="connsiteY23" fmla="*/ 225726 h 606863"/>
                    <a:gd name="connsiteX24" fmla="*/ 265083 w 550057"/>
                    <a:gd name="connsiteY24" fmla="*/ 222979 h 606863"/>
                    <a:gd name="connsiteX25" fmla="*/ 263707 w 550057"/>
                    <a:gd name="connsiteY25" fmla="*/ 222028 h 606863"/>
                    <a:gd name="connsiteX26" fmla="*/ 263707 w 550057"/>
                    <a:gd name="connsiteY26" fmla="*/ 213155 h 606863"/>
                    <a:gd name="connsiteX27" fmla="*/ 260744 w 550057"/>
                    <a:gd name="connsiteY27" fmla="*/ 209669 h 606863"/>
                    <a:gd name="connsiteX28" fmla="*/ 252068 w 550057"/>
                    <a:gd name="connsiteY28" fmla="*/ 206605 h 606863"/>
                    <a:gd name="connsiteX29" fmla="*/ 248576 w 550057"/>
                    <a:gd name="connsiteY29" fmla="*/ 206605 h 606863"/>
                    <a:gd name="connsiteX30" fmla="*/ 468069 w 550057"/>
                    <a:gd name="connsiteY30" fmla="*/ 163611 h 606863"/>
                    <a:gd name="connsiteX31" fmla="*/ 459394 w 550057"/>
                    <a:gd name="connsiteY31" fmla="*/ 166674 h 606863"/>
                    <a:gd name="connsiteX32" fmla="*/ 456432 w 550057"/>
                    <a:gd name="connsiteY32" fmla="*/ 170159 h 606863"/>
                    <a:gd name="connsiteX33" fmla="*/ 456432 w 550057"/>
                    <a:gd name="connsiteY33" fmla="*/ 179137 h 606863"/>
                    <a:gd name="connsiteX34" fmla="*/ 455056 w 550057"/>
                    <a:gd name="connsiteY34" fmla="*/ 179982 h 606863"/>
                    <a:gd name="connsiteX35" fmla="*/ 454210 w 550057"/>
                    <a:gd name="connsiteY35" fmla="*/ 182729 h 606863"/>
                    <a:gd name="connsiteX36" fmla="*/ 456114 w 550057"/>
                    <a:gd name="connsiteY36" fmla="*/ 201741 h 606863"/>
                    <a:gd name="connsiteX37" fmla="*/ 458759 w 550057"/>
                    <a:gd name="connsiteY37" fmla="*/ 204804 h 606863"/>
                    <a:gd name="connsiteX38" fmla="*/ 459711 w 550057"/>
                    <a:gd name="connsiteY38" fmla="*/ 204909 h 606863"/>
                    <a:gd name="connsiteX39" fmla="*/ 462568 w 550057"/>
                    <a:gd name="connsiteY39" fmla="*/ 203536 h 606863"/>
                    <a:gd name="connsiteX40" fmla="*/ 472512 w 550057"/>
                    <a:gd name="connsiteY40" fmla="*/ 190228 h 606863"/>
                    <a:gd name="connsiteX41" fmla="*/ 473253 w 550057"/>
                    <a:gd name="connsiteY41" fmla="*/ 188115 h 606863"/>
                    <a:gd name="connsiteX42" fmla="*/ 473253 w 550057"/>
                    <a:gd name="connsiteY42" fmla="*/ 166779 h 606863"/>
                    <a:gd name="connsiteX43" fmla="*/ 471560 w 550057"/>
                    <a:gd name="connsiteY43" fmla="*/ 163716 h 606863"/>
                    <a:gd name="connsiteX44" fmla="*/ 468069 w 550057"/>
                    <a:gd name="connsiteY44" fmla="*/ 163611 h 606863"/>
                    <a:gd name="connsiteX45" fmla="*/ 422790 w 550057"/>
                    <a:gd name="connsiteY45" fmla="*/ 163611 h 606863"/>
                    <a:gd name="connsiteX46" fmla="*/ 419299 w 550057"/>
                    <a:gd name="connsiteY46" fmla="*/ 163716 h 606863"/>
                    <a:gd name="connsiteX47" fmla="*/ 417606 w 550057"/>
                    <a:gd name="connsiteY47" fmla="*/ 166779 h 606863"/>
                    <a:gd name="connsiteX48" fmla="*/ 417606 w 550057"/>
                    <a:gd name="connsiteY48" fmla="*/ 188115 h 606863"/>
                    <a:gd name="connsiteX49" fmla="*/ 418347 w 550057"/>
                    <a:gd name="connsiteY49" fmla="*/ 190228 h 606863"/>
                    <a:gd name="connsiteX50" fmla="*/ 428291 w 550057"/>
                    <a:gd name="connsiteY50" fmla="*/ 203536 h 606863"/>
                    <a:gd name="connsiteX51" fmla="*/ 431148 w 550057"/>
                    <a:gd name="connsiteY51" fmla="*/ 204909 h 606863"/>
                    <a:gd name="connsiteX52" fmla="*/ 432100 w 550057"/>
                    <a:gd name="connsiteY52" fmla="*/ 204804 h 606863"/>
                    <a:gd name="connsiteX53" fmla="*/ 434745 w 550057"/>
                    <a:gd name="connsiteY53" fmla="*/ 201741 h 606863"/>
                    <a:gd name="connsiteX54" fmla="*/ 436755 w 550057"/>
                    <a:gd name="connsiteY54" fmla="*/ 182729 h 606863"/>
                    <a:gd name="connsiteX55" fmla="*/ 435802 w 550057"/>
                    <a:gd name="connsiteY55" fmla="*/ 179982 h 606863"/>
                    <a:gd name="connsiteX56" fmla="*/ 434427 w 550057"/>
                    <a:gd name="connsiteY56" fmla="*/ 179137 h 606863"/>
                    <a:gd name="connsiteX57" fmla="*/ 434427 w 550057"/>
                    <a:gd name="connsiteY57" fmla="*/ 170159 h 606863"/>
                    <a:gd name="connsiteX58" fmla="*/ 431465 w 550057"/>
                    <a:gd name="connsiteY58" fmla="*/ 166674 h 606863"/>
                    <a:gd name="connsiteX59" fmla="*/ 422790 w 550057"/>
                    <a:gd name="connsiteY59" fmla="*/ 163611 h 606863"/>
                    <a:gd name="connsiteX60" fmla="*/ 126503 w 550057"/>
                    <a:gd name="connsiteY60" fmla="*/ 163611 h 606863"/>
                    <a:gd name="connsiteX61" fmla="*/ 117830 w 550057"/>
                    <a:gd name="connsiteY61" fmla="*/ 166674 h 606863"/>
                    <a:gd name="connsiteX62" fmla="*/ 114974 w 550057"/>
                    <a:gd name="connsiteY62" fmla="*/ 170159 h 606863"/>
                    <a:gd name="connsiteX63" fmla="*/ 114974 w 550057"/>
                    <a:gd name="connsiteY63" fmla="*/ 179137 h 606863"/>
                    <a:gd name="connsiteX64" fmla="*/ 113599 w 550057"/>
                    <a:gd name="connsiteY64" fmla="*/ 179982 h 606863"/>
                    <a:gd name="connsiteX65" fmla="*/ 112647 w 550057"/>
                    <a:gd name="connsiteY65" fmla="*/ 182729 h 606863"/>
                    <a:gd name="connsiteX66" fmla="*/ 114657 w 550057"/>
                    <a:gd name="connsiteY66" fmla="*/ 201741 h 606863"/>
                    <a:gd name="connsiteX67" fmla="*/ 117195 w 550057"/>
                    <a:gd name="connsiteY67" fmla="*/ 204804 h 606863"/>
                    <a:gd name="connsiteX68" fmla="*/ 118147 w 550057"/>
                    <a:gd name="connsiteY68" fmla="*/ 204909 h 606863"/>
                    <a:gd name="connsiteX69" fmla="*/ 121003 w 550057"/>
                    <a:gd name="connsiteY69" fmla="*/ 203536 h 606863"/>
                    <a:gd name="connsiteX70" fmla="*/ 131051 w 550057"/>
                    <a:gd name="connsiteY70" fmla="*/ 190228 h 606863"/>
                    <a:gd name="connsiteX71" fmla="*/ 131792 w 550057"/>
                    <a:gd name="connsiteY71" fmla="*/ 188115 h 606863"/>
                    <a:gd name="connsiteX72" fmla="*/ 131792 w 550057"/>
                    <a:gd name="connsiteY72" fmla="*/ 166779 h 606863"/>
                    <a:gd name="connsiteX73" fmla="*/ 130099 w 550057"/>
                    <a:gd name="connsiteY73" fmla="*/ 163716 h 606863"/>
                    <a:gd name="connsiteX74" fmla="*/ 126503 w 550057"/>
                    <a:gd name="connsiteY74" fmla="*/ 163611 h 606863"/>
                    <a:gd name="connsiteX75" fmla="*/ 81339 w 550057"/>
                    <a:gd name="connsiteY75" fmla="*/ 163611 h 606863"/>
                    <a:gd name="connsiteX76" fmla="*/ 77848 w 550057"/>
                    <a:gd name="connsiteY76" fmla="*/ 163716 h 606863"/>
                    <a:gd name="connsiteX77" fmla="*/ 76156 w 550057"/>
                    <a:gd name="connsiteY77" fmla="*/ 166779 h 606863"/>
                    <a:gd name="connsiteX78" fmla="*/ 76050 w 550057"/>
                    <a:gd name="connsiteY78" fmla="*/ 188115 h 606863"/>
                    <a:gd name="connsiteX79" fmla="*/ 76790 w 550057"/>
                    <a:gd name="connsiteY79" fmla="*/ 190228 h 606863"/>
                    <a:gd name="connsiteX80" fmla="*/ 86839 w 550057"/>
                    <a:gd name="connsiteY80" fmla="*/ 203536 h 606863"/>
                    <a:gd name="connsiteX81" fmla="*/ 89695 w 550057"/>
                    <a:gd name="connsiteY81" fmla="*/ 204909 h 606863"/>
                    <a:gd name="connsiteX82" fmla="*/ 90646 w 550057"/>
                    <a:gd name="connsiteY82" fmla="*/ 204804 h 606863"/>
                    <a:gd name="connsiteX83" fmla="*/ 93291 w 550057"/>
                    <a:gd name="connsiteY83" fmla="*/ 201741 h 606863"/>
                    <a:gd name="connsiteX84" fmla="*/ 95195 w 550057"/>
                    <a:gd name="connsiteY84" fmla="*/ 182729 h 606863"/>
                    <a:gd name="connsiteX85" fmla="*/ 94348 w 550057"/>
                    <a:gd name="connsiteY85" fmla="*/ 179982 h 606863"/>
                    <a:gd name="connsiteX86" fmla="*/ 92973 w 550057"/>
                    <a:gd name="connsiteY86" fmla="*/ 179137 h 606863"/>
                    <a:gd name="connsiteX87" fmla="*/ 92973 w 550057"/>
                    <a:gd name="connsiteY87" fmla="*/ 170159 h 606863"/>
                    <a:gd name="connsiteX88" fmla="*/ 90012 w 550057"/>
                    <a:gd name="connsiteY88" fmla="*/ 166674 h 606863"/>
                    <a:gd name="connsiteX89" fmla="*/ 81339 w 550057"/>
                    <a:gd name="connsiteY89" fmla="*/ 163611 h 606863"/>
                    <a:gd name="connsiteX90" fmla="*/ 257676 w 550057"/>
                    <a:gd name="connsiteY90" fmla="*/ 110687 h 606863"/>
                    <a:gd name="connsiteX91" fmla="*/ 232810 w 550057"/>
                    <a:gd name="connsiteY91" fmla="*/ 117237 h 606863"/>
                    <a:gd name="connsiteX92" fmla="*/ 230905 w 550057"/>
                    <a:gd name="connsiteY92" fmla="*/ 120406 h 606863"/>
                    <a:gd name="connsiteX93" fmla="*/ 230905 w 550057"/>
                    <a:gd name="connsiteY93" fmla="*/ 126744 h 606863"/>
                    <a:gd name="connsiteX94" fmla="*/ 229424 w 550057"/>
                    <a:gd name="connsiteY94" fmla="*/ 126744 h 606863"/>
                    <a:gd name="connsiteX95" fmla="*/ 225826 w 550057"/>
                    <a:gd name="connsiteY95" fmla="*/ 130336 h 606863"/>
                    <a:gd name="connsiteX96" fmla="*/ 225826 w 550057"/>
                    <a:gd name="connsiteY96" fmla="*/ 136146 h 606863"/>
                    <a:gd name="connsiteX97" fmla="*/ 227413 w 550057"/>
                    <a:gd name="connsiteY97" fmla="*/ 139209 h 606863"/>
                    <a:gd name="connsiteX98" fmla="*/ 230905 w 550057"/>
                    <a:gd name="connsiteY98" fmla="*/ 141427 h 606863"/>
                    <a:gd name="connsiteX99" fmla="*/ 231117 w 550057"/>
                    <a:gd name="connsiteY99" fmla="*/ 142906 h 606863"/>
                    <a:gd name="connsiteX100" fmla="*/ 243920 w 550057"/>
                    <a:gd name="connsiteY100" fmla="*/ 172485 h 606863"/>
                    <a:gd name="connsiteX101" fmla="*/ 265083 w 550057"/>
                    <a:gd name="connsiteY101" fmla="*/ 190760 h 606863"/>
                    <a:gd name="connsiteX102" fmla="*/ 284340 w 550057"/>
                    <a:gd name="connsiteY102" fmla="*/ 190760 h 606863"/>
                    <a:gd name="connsiteX103" fmla="*/ 305503 w 550057"/>
                    <a:gd name="connsiteY103" fmla="*/ 172485 h 606863"/>
                    <a:gd name="connsiteX104" fmla="*/ 318306 w 550057"/>
                    <a:gd name="connsiteY104" fmla="*/ 142906 h 606863"/>
                    <a:gd name="connsiteX105" fmla="*/ 318518 w 550057"/>
                    <a:gd name="connsiteY105" fmla="*/ 141427 h 606863"/>
                    <a:gd name="connsiteX106" fmla="*/ 321904 w 550057"/>
                    <a:gd name="connsiteY106" fmla="*/ 139209 h 606863"/>
                    <a:gd name="connsiteX107" fmla="*/ 323597 w 550057"/>
                    <a:gd name="connsiteY107" fmla="*/ 136146 h 606863"/>
                    <a:gd name="connsiteX108" fmla="*/ 323597 w 550057"/>
                    <a:gd name="connsiteY108" fmla="*/ 130336 h 606863"/>
                    <a:gd name="connsiteX109" fmla="*/ 319999 w 550057"/>
                    <a:gd name="connsiteY109" fmla="*/ 126744 h 606863"/>
                    <a:gd name="connsiteX110" fmla="*/ 318095 w 550057"/>
                    <a:gd name="connsiteY110" fmla="*/ 126744 h 606863"/>
                    <a:gd name="connsiteX111" fmla="*/ 316931 w 550057"/>
                    <a:gd name="connsiteY111" fmla="*/ 125582 h 606863"/>
                    <a:gd name="connsiteX112" fmla="*/ 313545 w 550057"/>
                    <a:gd name="connsiteY112" fmla="*/ 125265 h 606863"/>
                    <a:gd name="connsiteX113" fmla="*/ 299366 w 550057"/>
                    <a:gd name="connsiteY113" fmla="*/ 128540 h 606863"/>
                    <a:gd name="connsiteX114" fmla="*/ 277463 w 550057"/>
                    <a:gd name="connsiteY114" fmla="*/ 118610 h 606863"/>
                    <a:gd name="connsiteX115" fmla="*/ 257676 w 550057"/>
                    <a:gd name="connsiteY115" fmla="*/ 110687 h 606863"/>
                    <a:gd name="connsiteX116" fmla="*/ 428397 w 550057"/>
                    <a:gd name="connsiteY116" fmla="*/ 67705 h 606863"/>
                    <a:gd name="connsiteX117" fmla="*/ 403536 w 550057"/>
                    <a:gd name="connsiteY117" fmla="*/ 74253 h 606863"/>
                    <a:gd name="connsiteX118" fmla="*/ 401632 w 550057"/>
                    <a:gd name="connsiteY118" fmla="*/ 77422 h 606863"/>
                    <a:gd name="connsiteX119" fmla="*/ 401632 w 550057"/>
                    <a:gd name="connsiteY119" fmla="*/ 83865 h 606863"/>
                    <a:gd name="connsiteX120" fmla="*/ 400151 w 550057"/>
                    <a:gd name="connsiteY120" fmla="*/ 83865 h 606863"/>
                    <a:gd name="connsiteX121" fmla="*/ 396554 w 550057"/>
                    <a:gd name="connsiteY121" fmla="*/ 87351 h 606863"/>
                    <a:gd name="connsiteX122" fmla="*/ 396554 w 550057"/>
                    <a:gd name="connsiteY122" fmla="*/ 93266 h 606863"/>
                    <a:gd name="connsiteX123" fmla="*/ 398247 w 550057"/>
                    <a:gd name="connsiteY123" fmla="*/ 96223 h 606863"/>
                    <a:gd name="connsiteX124" fmla="*/ 401632 w 550057"/>
                    <a:gd name="connsiteY124" fmla="*/ 98441 h 606863"/>
                    <a:gd name="connsiteX125" fmla="*/ 401843 w 550057"/>
                    <a:gd name="connsiteY125" fmla="*/ 99920 h 606863"/>
                    <a:gd name="connsiteX126" fmla="*/ 414644 w 550057"/>
                    <a:gd name="connsiteY126" fmla="*/ 129494 h 606863"/>
                    <a:gd name="connsiteX127" fmla="*/ 435802 w 550057"/>
                    <a:gd name="connsiteY127" fmla="*/ 147873 h 606863"/>
                    <a:gd name="connsiteX128" fmla="*/ 455056 w 550057"/>
                    <a:gd name="connsiteY128" fmla="*/ 147873 h 606863"/>
                    <a:gd name="connsiteX129" fmla="*/ 476215 w 550057"/>
                    <a:gd name="connsiteY129" fmla="*/ 129494 h 606863"/>
                    <a:gd name="connsiteX130" fmla="*/ 489015 w 550057"/>
                    <a:gd name="connsiteY130" fmla="*/ 99920 h 606863"/>
                    <a:gd name="connsiteX131" fmla="*/ 489227 w 550057"/>
                    <a:gd name="connsiteY131" fmla="*/ 98441 h 606863"/>
                    <a:gd name="connsiteX132" fmla="*/ 492718 w 550057"/>
                    <a:gd name="connsiteY132" fmla="*/ 96223 h 606863"/>
                    <a:gd name="connsiteX133" fmla="*/ 494305 w 550057"/>
                    <a:gd name="connsiteY133" fmla="*/ 93266 h 606863"/>
                    <a:gd name="connsiteX134" fmla="*/ 494305 w 550057"/>
                    <a:gd name="connsiteY134" fmla="*/ 87351 h 606863"/>
                    <a:gd name="connsiteX135" fmla="*/ 490708 w 550057"/>
                    <a:gd name="connsiteY135" fmla="*/ 83759 h 606863"/>
                    <a:gd name="connsiteX136" fmla="*/ 488804 w 550057"/>
                    <a:gd name="connsiteY136" fmla="*/ 83759 h 606863"/>
                    <a:gd name="connsiteX137" fmla="*/ 487640 w 550057"/>
                    <a:gd name="connsiteY137" fmla="*/ 82598 h 606863"/>
                    <a:gd name="connsiteX138" fmla="*/ 484255 w 550057"/>
                    <a:gd name="connsiteY138" fmla="*/ 82386 h 606863"/>
                    <a:gd name="connsiteX139" fmla="*/ 470079 w 550057"/>
                    <a:gd name="connsiteY139" fmla="*/ 85555 h 606863"/>
                    <a:gd name="connsiteX140" fmla="*/ 448286 w 550057"/>
                    <a:gd name="connsiteY140" fmla="*/ 75626 h 606863"/>
                    <a:gd name="connsiteX141" fmla="*/ 428397 w 550057"/>
                    <a:gd name="connsiteY141" fmla="*/ 67705 h 606863"/>
                    <a:gd name="connsiteX142" fmla="*/ 86839 w 550057"/>
                    <a:gd name="connsiteY142" fmla="*/ 67705 h 606863"/>
                    <a:gd name="connsiteX143" fmla="*/ 62088 w 550057"/>
                    <a:gd name="connsiteY143" fmla="*/ 74253 h 606863"/>
                    <a:gd name="connsiteX144" fmla="*/ 60078 w 550057"/>
                    <a:gd name="connsiteY144" fmla="*/ 77422 h 606863"/>
                    <a:gd name="connsiteX145" fmla="*/ 60078 w 550057"/>
                    <a:gd name="connsiteY145" fmla="*/ 83865 h 606863"/>
                    <a:gd name="connsiteX146" fmla="*/ 58703 w 550057"/>
                    <a:gd name="connsiteY146" fmla="*/ 83865 h 606863"/>
                    <a:gd name="connsiteX147" fmla="*/ 55107 w 550057"/>
                    <a:gd name="connsiteY147" fmla="*/ 87351 h 606863"/>
                    <a:gd name="connsiteX148" fmla="*/ 55107 w 550057"/>
                    <a:gd name="connsiteY148" fmla="*/ 93266 h 606863"/>
                    <a:gd name="connsiteX149" fmla="*/ 56694 w 550057"/>
                    <a:gd name="connsiteY149" fmla="*/ 96223 h 606863"/>
                    <a:gd name="connsiteX150" fmla="*/ 60184 w 550057"/>
                    <a:gd name="connsiteY150" fmla="*/ 98441 h 606863"/>
                    <a:gd name="connsiteX151" fmla="*/ 60396 w 550057"/>
                    <a:gd name="connsiteY151" fmla="*/ 99920 h 606863"/>
                    <a:gd name="connsiteX152" fmla="*/ 73194 w 550057"/>
                    <a:gd name="connsiteY152" fmla="*/ 129494 h 606863"/>
                    <a:gd name="connsiteX153" fmla="*/ 94348 w 550057"/>
                    <a:gd name="connsiteY153" fmla="*/ 147873 h 606863"/>
                    <a:gd name="connsiteX154" fmla="*/ 113493 w 550057"/>
                    <a:gd name="connsiteY154" fmla="*/ 147873 h 606863"/>
                    <a:gd name="connsiteX155" fmla="*/ 134648 w 550057"/>
                    <a:gd name="connsiteY155" fmla="*/ 129494 h 606863"/>
                    <a:gd name="connsiteX156" fmla="*/ 147552 w 550057"/>
                    <a:gd name="connsiteY156" fmla="*/ 99920 h 606863"/>
                    <a:gd name="connsiteX157" fmla="*/ 147657 w 550057"/>
                    <a:gd name="connsiteY157" fmla="*/ 98441 h 606863"/>
                    <a:gd name="connsiteX158" fmla="*/ 151148 w 550057"/>
                    <a:gd name="connsiteY158" fmla="*/ 96223 h 606863"/>
                    <a:gd name="connsiteX159" fmla="*/ 152840 w 550057"/>
                    <a:gd name="connsiteY159" fmla="*/ 93266 h 606863"/>
                    <a:gd name="connsiteX160" fmla="*/ 152840 w 550057"/>
                    <a:gd name="connsiteY160" fmla="*/ 87351 h 606863"/>
                    <a:gd name="connsiteX161" fmla="*/ 149244 w 550057"/>
                    <a:gd name="connsiteY161" fmla="*/ 83759 h 606863"/>
                    <a:gd name="connsiteX162" fmla="*/ 147234 w 550057"/>
                    <a:gd name="connsiteY162" fmla="*/ 83759 h 606863"/>
                    <a:gd name="connsiteX163" fmla="*/ 146177 w 550057"/>
                    <a:gd name="connsiteY163" fmla="*/ 82598 h 606863"/>
                    <a:gd name="connsiteX164" fmla="*/ 142686 w 550057"/>
                    <a:gd name="connsiteY164" fmla="*/ 82386 h 606863"/>
                    <a:gd name="connsiteX165" fmla="*/ 128619 w 550057"/>
                    <a:gd name="connsiteY165" fmla="*/ 85555 h 606863"/>
                    <a:gd name="connsiteX166" fmla="*/ 106724 w 550057"/>
                    <a:gd name="connsiteY166" fmla="*/ 75626 h 606863"/>
                    <a:gd name="connsiteX167" fmla="*/ 86839 w 550057"/>
                    <a:gd name="connsiteY167" fmla="*/ 67705 h 606863"/>
                    <a:gd name="connsiteX168" fmla="*/ 265718 w 550057"/>
                    <a:gd name="connsiteY168" fmla="*/ 42974 h 606863"/>
                    <a:gd name="connsiteX169" fmla="*/ 283706 w 550057"/>
                    <a:gd name="connsiteY169" fmla="*/ 42974 h 606863"/>
                    <a:gd name="connsiteX170" fmla="*/ 339469 w 550057"/>
                    <a:gd name="connsiteY170" fmla="*/ 98539 h 606863"/>
                    <a:gd name="connsiteX171" fmla="*/ 339469 w 550057"/>
                    <a:gd name="connsiteY171" fmla="*/ 116075 h 606863"/>
                    <a:gd name="connsiteX172" fmla="*/ 342643 w 550057"/>
                    <a:gd name="connsiteY172" fmla="*/ 126004 h 606863"/>
                    <a:gd name="connsiteX173" fmla="*/ 342643 w 550057"/>
                    <a:gd name="connsiteY173" fmla="*/ 138470 h 606863"/>
                    <a:gd name="connsiteX174" fmla="*/ 336506 w 550057"/>
                    <a:gd name="connsiteY174" fmla="*/ 151569 h 606863"/>
                    <a:gd name="connsiteX175" fmla="*/ 332908 w 550057"/>
                    <a:gd name="connsiteY175" fmla="*/ 161076 h 606863"/>
                    <a:gd name="connsiteX176" fmla="*/ 320952 w 550057"/>
                    <a:gd name="connsiteY176" fmla="*/ 183577 h 606863"/>
                    <a:gd name="connsiteX177" fmla="*/ 312910 w 550057"/>
                    <a:gd name="connsiteY177" fmla="*/ 193718 h 606863"/>
                    <a:gd name="connsiteX178" fmla="*/ 320317 w 550057"/>
                    <a:gd name="connsiteY178" fmla="*/ 199316 h 606863"/>
                    <a:gd name="connsiteX179" fmla="*/ 361054 w 550057"/>
                    <a:gd name="connsiteY179" fmla="*/ 207450 h 606863"/>
                    <a:gd name="connsiteX180" fmla="*/ 379360 w 550057"/>
                    <a:gd name="connsiteY180" fmla="*/ 229740 h 606863"/>
                    <a:gd name="connsiteX181" fmla="*/ 379360 w 550057"/>
                    <a:gd name="connsiteY181" fmla="*/ 376681 h 606863"/>
                    <a:gd name="connsiteX182" fmla="*/ 377244 w 550057"/>
                    <a:gd name="connsiteY182" fmla="*/ 386188 h 606863"/>
                    <a:gd name="connsiteX183" fmla="*/ 377244 w 550057"/>
                    <a:gd name="connsiteY183" fmla="*/ 402350 h 606863"/>
                    <a:gd name="connsiteX184" fmla="*/ 357351 w 550057"/>
                    <a:gd name="connsiteY184" fmla="*/ 422210 h 606863"/>
                    <a:gd name="connsiteX185" fmla="*/ 346452 w 550057"/>
                    <a:gd name="connsiteY185" fmla="*/ 418935 h 606863"/>
                    <a:gd name="connsiteX186" fmla="*/ 346452 w 550057"/>
                    <a:gd name="connsiteY186" fmla="*/ 571158 h 606863"/>
                    <a:gd name="connsiteX187" fmla="*/ 310794 w 550057"/>
                    <a:gd name="connsiteY187" fmla="*/ 606863 h 606863"/>
                    <a:gd name="connsiteX188" fmla="*/ 275029 w 550057"/>
                    <a:gd name="connsiteY188" fmla="*/ 571158 h 606863"/>
                    <a:gd name="connsiteX189" fmla="*/ 239370 w 550057"/>
                    <a:gd name="connsiteY189" fmla="*/ 606863 h 606863"/>
                    <a:gd name="connsiteX190" fmla="*/ 203606 w 550057"/>
                    <a:gd name="connsiteY190" fmla="*/ 571158 h 606863"/>
                    <a:gd name="connsiteX191" fmla="*/ 203606 w 550057"/>
                    <a:gd name="connsiteY191" fmla="*/ 418935 h 606863"/>
                    <a:gd name="connsiteX192" fmla="*/ 192707 w 550057"/>
                    <a:gd name="connsiteY192" fmla="*/ 422210 h 606863"/>
                    <a:gd name="connsiteX193" fmla="*/ 172814 w 550057"/>
                    <a:gd name="connsiteY193" fmla="*/ 402350 h 606863"/>
                    <a:gd name="connsiteX194" fmla="*/ 172814 w 550057"/>
                    <a:gd name="connsiteY194" fmla="*/ 386188 h 606863"/>
                    <a:gd name="connsiteX195" fmla="*/ 170698 w 550057"/>
                    <a:gd name="connsiteY195" fmla="*/ 376681 h 606863"/>
                    <a:gd name="connsiteX196" fmla="*/ 170698 w 550057"/>
                    <a:gd name="connsiteY196" fmla="*/ 229740 h 606863"/>
                    <a:gd name="connsiteX197" fmla="*/ 189004 w 550057"/>
                    <a:gd name="connsiteY197" fmla="*/ 207450 h 606863"/>
                    <a:gd name="connsiteX198" fmla="*/ 229106 w 550057"/>
                    <a:gd name="connsiteY198" fmla="*/ 199316 h 606863"/>
                    <a:gd name="connsiteX199" fmla="*/ 236513 w 550057"/>
                    <a:gd name="connsiteY199" fmla="*/ 193718 h 606863"/>
                    <a:gd name="connsiteX200" fmla="*/ 228472 w 550057"/>
                    <a:gd name="connsiteY200" fmla="*/ 183577 h 606863"/>
                    <a:gd name="connsiteX201" fmla="*/ 216515 w 550057"/>
                    <a:gd name="connsiteY201" fmla="*/ 161076 h 606863"/>
                    <a:gd name="connsiteX202" fmla="*/ 212917 w 550057"/>
                    <a:gd name="connsiteY202" fmla="*/ 151569 h 606863"/>
                    <a:gd name="connsiteX203" fmla="*/ 206780 w 550057"/>
                    <a:gd name="connsiteY203" fmla="*/ 138470 h 606863"/>
                    <a:gd name="connsiteX204" fmla="*/ 206780 w 550057"/>
                    <a:gd name="connsiteY204" fmla="*/ 126004 h 606863"/>
                    <a:gd name="connsiteX205" fmla="*/ 209954 w 550057"/>
                    <a:gd name="connsiteY205" fmla="*/ 116075 h 606863"/>
                    <a:gd name="connsiteX206" fmla="*/ 209954 w 550057"/>
                    <a:gd name="connsiteY206" fmla="*/ 98539 h 606863"/>
                    <a:gd name="connsiteX207" fmla="*/ 265718 w 550057"/>
                    <a:gd name="connsiteY207" fmla="*/ 42974 h 606863"/>
                    <a:gd name="connsiteX208" fmla="*/ 436437 w 550057"/>
                    <a:gd name="connsiteY208" fmla="*/ 0 h 606863"/>
                    <a:gd name="connsiteX209" fmla="*/ 454422 w 550057"/>
                    <a:gd name="connsiteY209" fmla="*/ 0 h 606863"/>
                    <a:gd name="connsiteX210" fmla="*/ 510174 w 550057"/>
                    <a:gd name="connsiteY210" fmla="*/ 55664 h 606863"/>
                    <a:gd name="connsiteX211" fmla="*/ 510174 w 550057"/>
                    <a:gd name="connsiteY211" fmla="*/ 73091 h 606863"/>
                    <a:gd name="connsiteX212" fmla="*/ 513347 w 550057"/>
                    <a:gd name="connsiteY212" fmla="*/ 83020 h 606863"/>
                    <a:gd name="connsiteX213" fmla="*/ 513347 w 550057"/>
                    <a:gd name="connsiteY213" fmla="*/ 95484 h 606863"/>
                    <a:gd name="connsiteX214" fmla="*/ 507212 w 550057"/>
                    <a:gd name="connsiteY214" fmla="*/ 108687 h 606863"/>
                    <a:gd name="connsiteX215" fmla="*/ 503615 w 550057"/>
                    <a:gd name="connsiteY215" fmla="*/ 118087 h 606863"/>
                    <a:gd name="connsiteX216" fmla="*/ 491660 w 550057"/>
                    <a:gd name="connsiteY216" fmla="*/ 140585 h 606863"/>
                    <a:gd name="connsiteX217" fmla="*/ 483620 w 550057"/>
                    <a:gd name="connsiteY217" fmla="*/ 150725 h 606863"/>
                    <a:gd name="connsiteX218" fmla="*/ 491025 w 550057"/>
                    <a:gd name="connsiteY218" fmla="*/ 156323 h 606863"/>
                    <a:gd name="connsiteX219" fmla="*/ 531755 w 550057"/>
                    <a:gd name="connsiteY219" fmla="*/ 164456 h 606863"/>
                    <a:gd name="connsiteX220" fmla="*/ 550057 w 550057"/>
                    <a:gd name="connsiteY220" fmla="*/ 186742 h 606863"/>
                    <a:gd name="connsiteX221" fmla="*/ 550057 w 550057"/>
                    <a:gd name="connsiteY221" fmla="*/ 333770 h 606863"/>
                    <a:gd name="connsiteX222" fmla="*/ 547941 w 550057"/>
                    <a:gd name="connsiteY222" fmla="*/ 343276 h 606863"/>
                    <a:gd name="connsiteX223" fmla="*/ 547941 w 550057"/>
                    <a:gd name="connsiteY223" fmla="*/ 359331 h 606863"/>
                    <a:gd name="connsiteX224" fmla="*/ 528052 w 550057"/>
                    <a:gd name="connsiteY224" fmla="*/ 379188 h 606863"/>
                    <a:gd name="connsiteX225" fmla="*/ 517262 w 550057"/>
                    <a:gd name="connsiteY225" fmla="*/ 376019 h 606863"/>
                    <a:gd name="connsiteX226" fmla="*/ 517262 w 550057"/>
                    <a:gd name="connsiteY226" fmla="*/ 528117 h 606863"/>
                    <a:gd name="connsiteX227" fmla="*/ 481504 w 550057"/>
                    <a:gd name="connsiteY227" fmla="*/ 563818 h 606863"/>
                    <a:gd name="connsiteX228" fmla="*/ 445747 w 550057"/>
                    <a:gd name="connsiteY228" fmla="*/ 528117 h 606863"/>
                    <a:gd name="connsiteX229" fmla="*/ 410095 w 550057"/>
                    <a:gd name="connsiteY229" fmla="*/ 563818 h 606863"/>
                    <a:gd name="connsiteX230" fmla="*/ 374338 w 550057"/>
                    <a:gd name="connsiteY230" fmla="*/ 528117 h 606863"/>
                    <a:gd name="connsiteX231" fmla="*/ 374338 w 550057"/>
                    <a:gd name="connsiteY231" fmla="*/ 444886 h 606863"/>
                    <a:gd name="connsiteX232" fmla="*/ 403324 w 550057"/>
                    <a:gd name="connsiteY232" fmla="*/ 402320 h 606863"/>
                    <a:gd name="connsiteX233" fmla="*/ 403324 w 550057"/>
                    <a:gd name="connsiteY233" fmla="*/ 390807 h 606863"/>
                    <a:gd name="connsiteX234" fmla="*/ 405440 w 550057"/>
                    <a:gd name="connsiteY234" fmla="*/ 376653 h 606863"/>
                    <a:gd name="connsiteX235" fmla="*/ 405440 w 550057"/>
                    <a:gd name="connsiteY235" fmla="*/ 229731 h 606863"/>
                    <a:gd name="connsiteX236" fmla="*/ 366192 w 550057"/>
                    <a:gd name="connsiteY236" fmla="*/ 181884 h 606863"/>
                    <a:gd name="connsiteX237" fmla="*/ 353391 w 550057"/>
                    <a:gd name="connsiteY237" fmla="*/ 179349 h 606863"/>
                    <a:gd name="connsiteX238" fmla="*/ 356988 w 550057"/>
                    <a:gd name="connsiteY238" fmla="*/ 171004 h 606863"/>
                    <a:gd name="connsiteX239" fmla="*/ 359315 w 550057"/>
                    <a:gd name="connsiteY239" fmla="*/ 165301 h 606863"/>
                    <a:gd name="connsiteX240" fmla="*/ 359950 w 550057"/>
                    <a:gd name="connsiteY240" fmla="*/ 164456 h 606863"/>
                    <a:gd name="connsiteX241" fmla="*/ 399833 w 550057"/>
                    <a:gd name="connsiteY241" fmla="*/ 156323 h 606863"/>
                    <a:gd name="connsiteX242" fmla="*/ 407239 w 550057"/>
                    <a:gd name="connsiteY242" fmla="*/ 150830 h 606863"/>
                    <a:gd name="connsiteX243" fmla="*/ 399199 w 550057"/>
                    <a:gd name="connsiteY243" fmla="*/ 140585 h 606863"/>
                    <a:gd name="connsiteX244" fmla="*/ 387244 w 550057"/>
                    <a:gd name="connsiteY244" fmla="*/ 118087 h 606863"/>
                    <a:gd name="connsiteX245" fmla="*/ 383647 w 550057"/>
                    <a:gd name="connsiteY245" fmla="*/ 108581 h 606863"/>
                    <a:gd name="connsiteX246" fmla="*/ 377511 w 550057"/>
                    <a:gd name="connsiteY246" fmla="*/ 95484 h 606863"/>
                    <a:gd name="connsiteX247" fmla="*/ 377511 w 550057"/>
                    <a:gd name="connsiteY247" fmla="*/ 83020 h 606863"/>
                    <a:gd name="connsiteX248" fmla="*/ 380685 w 550057"/>
                    <a:gd name="connsiteY248" fmla="*/ 73091 h 606863"/>
                    <a:gd name="connsiteX249" fmla="*/ 380685 w 550057"/>
                    <a:gd name="connsiteY249" fmla="*/ 55664 h 606863"/>
                    <a:gd name="connsiteX250" fmla="*/ 436437 w 550057"/>
                    <a:gd name="connsiteY250" fmla="*/ 0 h 606863"/>
                    <a:gd name="connsiteX251" fmla="*/ 94877 w 550057"/>
                    <a:gd name="connsiteY251" fmla="*/ 0 h 606863"/>
                    <a:gd name="connsiteX252" fmla="*/ 112964 w 550057"/>
                    <a:gd name="connsiteY252" fmla="*/ 0 h 606863"/>
                    <a:gd name="connsiteX253" fmla="*/ 168706 w 550057"/>
                    <a:gd name="connsiteY253" fmla="*/ 55664 h 606863"/>
                    <a:gd name="connsiteX254" fmla="*/ 168706 w 550057"/>
                    <a:gd name="connsiteY254" fmla="*/ 73091 h 606863"/>
                    <a:gd name="connsiteX255" fmla="*/ 171879 w 550057"/>
                    <a:gd name="connsiteY255" fmla="*/ 83126 h 606863"/>
                    <a:gd name="connsiteX256" fmla="*/ 171879 w 550057"/>
                    <a:gd name="connsiteY256" fmla="*/ 95484 h 606863"/>
                    <a:gd name="connsiteX257" fmla="*/ 165744 w 550057"/>
                    <a:gd name="connsiteY257" fmla="*/ 108687 h 606863"/>
                    <a:gd name="connsiteX258" fmla="*/ 162148 w 550057"/>
                    <a:gd name="connsiteY258" fmla="*/ 118087 h 606863"/>
                    <a:gd name="connsiteX259" fmla="*/ 150090 w 550057"/>
                    <a:gd name="connsiteY259" fmla="*/ 140585 h 606863"/>
                    <a:gd name="connsiteX260" fmla="*/ 142157 w 550057"/>
                    <a:gd name="connsiteY260" fmla="*/ 150725 h 606863"/>
                    <a:gd name="connsiteX261" fmla="*/ 149561 w 550057"/>
                    <a:gd name="connsiteY261" fmla="*/ 156323 h 606863"/>
                    <a:gd name="connsiteX262" fmla="*/ 189332 w 550057"/>
                    <a:gd name="connsiteY262" fmla="*/ 164244 h 606863"/>
                    <a:gd name="connsiteX263" fmla="*/ 190072 w 550057"/>
                    <a:gd name="connsiteY263" fmla="*/ 165301 h 606863"/>
                    <a:gd name="connsiteX264" fmla="*/ 192399 w 550057"/>
                    <a:gd name="connsiteY264" fmla="*/ 171004 h 606863"/>
                    <a:gd name="connsiteX265" fmla="*/ 196101 w 550057"/>
                    <a:gd name="connsiteY265" fmla="*/ 179454 h 606863"/>
                    <a:gd name="connsiteX266" fmla="*/ 183831 w 550057"/>
                    <a:gd name="connsiteY266" fmla="*/ 181884 h 606863"/>
                    <a:gd name="connsiteX267" fmla="*/ 144696 w 550057"/>
                    <a:gd name="connsiteY267" fmla="*/ 229731 h 606863"/>
                    <a:gd name="connsiteX268" fmla="*/ 144696 w 550057"/>
                    <a:gd name="connsiteY268" fmla="*/ 376653 h 606863"/>
                    <a:gd name="connsiteX269" fmla="*/ 146811 w 550057"/>
                    <a:gd name="connsiteY269" fmla="*/ 390807 h 606863"/>
                    <a:gd name="connsiteX270" fmla="*/ 146811 w 550057"/>
                    <a:gd name="connsiteY270" fmla="*/ 402320 h 606863"/>
                    <a:gd name="connsiteX271" fmla="*/ 175687 w 550057"/>
                    <a:gd name="connsiteY271" fmla="*/ 444886 h 606863"/>
                    <a:gd name="connsiteX272" fmla="*/ 175687 w 550057"/>
                    <a:gd name="connsiteY272" fmla="*/ 528117 h 606863"/>
                    <a:gd name="connsiteX273" fmla="*/ 140042 w 550057"/>
                    <a:gd name="connsiteY273" fmla="*/ 563818 h 606863"/>
                    <a:gd name="connsiteX274" fmla="*/ 104291 w 550057"/>
                    <a:gd name="connsiteY274" fmla="*/ 528117 h 606863"/>
                    <a:gd name="connsiteX275" fmla="*/ 68646 w 550057"/>
                    <a:gd name="connsiteY275" fmla="*/ 563818 h 606863"/>
                    <a:gd name="connsiteX276" fmla="*/ 32895 w 550057"/>
                    <a:gd name="connsiteY276" fmla="*/ 528117 h 606863"/>
                    <a:gd name="connsiteX277" fmla="*/ 32895 w 550057"/>
                    <a:gd name="connsiteY277" fmla="*/ 376019 h 606863"/>
                    <a:gd name="connsiteX278" fmla="*/ 22001 w 550057"/>
                    <a:gd name="connsiteY278" fmla="*/ 379188 h 606863"/>
                    <a:gd name="connsiteX279" fmla="*/ 2115 w 550057"/>
                    <a:gd name="connsiteY279" fmla="*/ 359331 h 606863"/>
                    <a:gd name="connsiteX280" fmla="*/ 2115 w 550057"/>
                    <a:gd name="connsiteY280" fmla="*/ 343276 h 606863"/>
                    <a:gd name="connsiteX281" fmla="*/ 0 w 550057"/>
                    <a:gd name="connsiteY281" fmla="*/ 333770 h 606863"/>
                    <a:gd name="connsiteX282" fmla="*/ 0 w 550057"/>
                    <a:gd name="connsiteY282" fmla="*/ 186742 h 606863"/>
                    <a:gd name="connsiteX283" fmla="*/ 18299 w 550057"/>
                    <a:gd name="connsiteY283" fmla="*/ 164456 h 606863"/>
                    <a:gd name="connsiteX284" fmla="*/ 58386 w 550057"/>
                    <a:gd name="connsiteY284" fmla="*/ 156323 h 606863"/>
                    <a:gd name="connsiteX285" fmla="*/ 65790 w 550057"/>
                    <a:gd name="connsiteY285" fmla="*/ 150830 h 606863"/>
                    <a:gd name="connsiteX286" fmla="*/ 57751 w 550057"/>
                    <a:gd name="connsiteY286" fmla="*/ 140585 h 606863"/>
                    <a:gd name="connsiteX287" fmla="*/ 45799 w 550057"/>
                    <a:gd name="connsiteY287" fmla="*/ 118087 h 606863"/>
                    <a:gd name="connsiteX288" fmla="*/ 42203 w 550057"/>
                    <a:gd name="connsiteY288" fmla="*/ 108581 h 606863"/>
                    <a:gd name="connsiteX289" fmla="*/ 35962 w 550057"/>
                    <a:gd name="connsiteY289" fmla="*/ 95484 h 606863"/>
                    <a:gd name="connsiteX290" fmla="*/ 35962 w 550057"/>
                    <a:gd name="connsiteY290" fmla="*/ 83020 h 606863"/>
                    <a:gd name="connsiteX291" fmla="*/ 39241 w 550057"/>
                    <a:gd name="connsiteY291" fmla="*/ 73091 h 606863"/>
                    <a:gd name="connsiteX292" fmla="*/ 39241 w 550057"/>
                    <a:gd name="connsiteY292" fmla="*/ 55664 h 606863"/>
                    <a:gd name="connsiteX293" fmla="*/ 94877 w 550057"/>
                    <a:gd name="connsiteY293"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50057" h="606863">
                      <a:moveTo>
                        <a:pt x="297355" y="206605"/>
                      </a:moveTo>
                      <a:cubicBezTo>
                        <a:pt x="294393" y="208084"/>
                        <a:pt x="291430" y="209141"/>
                        <a:pt x="288679" y="209669"/>
                      </a:cubicBezTo>
                      <a:cubicBezTo>
                        <a:pt x="286986" y="209986"/>
                        <a:pt x="285716" y="211465"/>
                        <a:pt x="285716" y="213155"/>
                      </a:cubicBezTo>
                      <a:lnTo>
                        <a:pt x="285716" y="222028"/>
                      </a:lnTo>
                      <a:cubicBezTo>
                        <a:pt x="285187" y="222240"/>
                        <a:pt x="284658" y="222556"/>
                        <a:pt x="284340" y="222979"/>
                      </a:cubicBezTo>
                      <a:cubicBezTo>
                        <a:pt x="283706" y="223718"/>
                        <a:pt x="283388" y="224775"/>
                        <a:pt x="283494" y="225726"/>
                      </a:cubicBezTo>
                      <a:lnTo>
                        <a:pt x="285399" y="244635"/>
                      </a:lnTo>
                      <a:cubicBezTo>
                        <a:pt x="285504" y="246113"/>
                        <a:pt x="286563" y="247381"/>
                        <a:pt x="287938" y="247804"/>
                      </a:cubicBezTo>
                      <a:cubicBezTo>
                        <a:pt x="288256" y="247804"/>
                        <a:pt x="288679" y="247909"/>
                        <a:pt x="288996" y="247909"/>
                      </a:cubicBezTo>
                      <a:cubicBezTo>
                        <a:pt x="290054" y="247909"/>
                        <a:pt x="291112" y="247381"/>
                        <a:pt x="291853" y="246430"/>
                      </a:cubicBezTo>
                      <a:lnTo>
                        <a:pt x="301800" y="233120"/>
                      </a:lnTo>
                      <a:cubicBezTo>
                        <a:pt x="302329" y="232592"/>
                        <a:pt x="302540" y="231853"/>
                        <a:pt x="302540" y="231007"/>
                      </a:cubicBezTo>
                      <a:lnTo>
                        <a:pt x="302540" y="209669"/>
                      </a:lnTo>
                      <a:cubicBezTo>
                        <a:pt x="302540" y="208507"/>
                        <a:pt x="301905" y="207345"/>
                        <a:pt x="300847" y="206711"/>
                      </a:cubicBezTo>
                      <a:cubicBezTo>
                        <a:pt x="299789" y="205972"/>
                        <a:pt x="298414" y="205972"/>
                        <a:pt x="297355" y="206605"/>
                      </a:cubicBezTo>
                      <a:close/>
                      <a:moveTo>
                        <a:pt x="248576" y="206605"/>
                      </a:moveTo>
                      <a:cubicBezTo>
                        <a:pt x="247518" y="207345"/>
                        <a:pt x="246883" y="208507"/>
                        <a:pt x="246883" y="209669"/>
                      </a:cubicBezTo>
                      <a:lnTo>
                        <a:pt x="246883" y="231007"/>
                      </a:lnTo>
                      <a:cubicBezTo>
                        <a:pt x="246883" y="231747"/>
                        <a:pt x="247095" y="232592"/>
                        <a:pt x="247518" y="233120"/>
                      </a:cubicBezTo>
                      <a:lnTo>
                        <a:pt x="257570" y="246430"/>
                      </a:lnTo>
                      <a:cubicBezTo>
                        <a:pt x="258311" y="247381"/>
                        <a:pt x="259369" y="247909"/>
                        <a:pt x="260427" y="247909"/>
                      </a:cubicBezTo>
                      <a:cubicBezTo>
                        <a:pt x="260744" y="247909"/>
                        <a:pt x="261062" y="247804"/>
                        <a:pt x="261379" y="247804"/>
                      </a:cubicBezTo>
                      <a:cubicBezTo>
                        <a:pt x="262861" y="247381"/>
                        <a:pt x="263813" y="246113"/>
                        <a:pt x="264025" y="244740"/>
                      </a:cubicBezTo>
                      <a:lnTo>
                        <a:pt x="265929" y="225726"/>
                      </a:lnTo>
                      <a:cubicBezTo>
                        <a:pt x="266035" y="224775"/>
                        <a:pt x="265718" y="223718"/>
                        <a:pt x="265083" y="222979"/>
                      </a:cubicBezTo>
                      <a:cubicBezTo>
                        <a:pt x="264659" y="222556"/>
                        <a:pt x="264236" y="222240"/>
                        <a:pt x="263707" y="222028"/>
                      </a:cubicBezTo>
                      <a:lnTo>
                        <a:pt x="263707" y="213155"/>
                      </a:lnTo>
                      <a:cubicBezTo>
                        <a:pt x="263707" y="211465"/>
                        <a:pt x="262437" y="209986"/>
                        <a:pt x="260744" y="209669"/>
                      </a:cubicBezTo>
                      <a:cubicBezTo>
                        <a:pt x="257887" y="209141"/>
                        <a:pt x="255030" y="208084"/>
                        <a:pt x="252068" y="206605"/>
                      </a:cubicBezTo>
                      <a:cubicBezTo>
                        <a:pt x="251010" y="205972"/>
                        <a:pt x="249634" y="205972"/>
                        <a:pt x="248576" y="206605"/>
                      </a:cubicBezTo>
                      <a:close/>
                      <a:moveTo>
                        <a:pt x="468069" y="163611"/>
                      </a:moveTo>
                      <a:cubicBezTo>
                        <a:pt x="465107" y="165195"/>
                        <a:pt x="462144" y="166146"/>
                        <a:pt x="459394" y="166674"/>
                      </a:cubicBezTo>
                      <a:cubicBezTo>
                        <a:pt x="457701" y="166991"/>
                        <a:pt x="456432" y="168469"/>
                        <a:pt x="456432" y="170159"/>
                      </a:cubicBezTo>
                      <a:lnTo>
                        <a:pt x="456432" y="179137"/>
                      </a:lnTo>
                      <a:cubicBezTo>
                        <a:pt x="455903" y="179243"/>
                        <a:pt x="455480" y="179560"/>
                        <a:pt x="455056" y="179982"/>
                      </a:cubicBezTo>
                      <a:cubicBezTo>
                        <a:pt x="454422" y="180722"/>
                        <a:pt x="454104" y="181778"/>
                        <a:pt x="454210" y="182729"/>
                      </a:cubicBezTo>
                      <a:lnTo>
                        <a:pt x="456114" y="201741"/>
                      </a:lnTo>
                      <a:cubicBezTo>
                        <a:pt x="456326" y="203220"/>
                        <a:pt x="457278" y="204381"/>
                        <a:pt x="458759" y="204804"/>
                      </a:cubicBezTo>
                      <a:cubicBezTo>
                        <a:pt x="459076" y="204909"/>
                        <a:pt x="459394" y="204909"/>
                        <a:pt x="459711" y="204909"/>
                      </a:cubicBezTo>
                      <a:cubicBezTo>
                        <a:pt x="460769" y="204909"/>
                        <a:pt x="461827" y="204381"/>
                        <a:pt x="462568" y="203536"/>
                      </a:cubicBezTo>
                      <a:lnTo>
                        <a:pt x="472512" y="190228"/>
                      </a:lnTo>
                      <a:cubicBezTo>
                        <a:pt x="473041" y="189594"/>
                        <a:pt x="473253" y="188855"/>
                        <a:pt x="473253" y="188115"/>
                      </a:cubicBezTo>
                      <a:lnTo>
                        <a:pt x="473253" y="166779"/>
                      </a:lnTo>
                      <a:cubicBezTo>
                        <a:pt x="473253" y="165512"/>
                        <a:pt x="472618" y="164350"/>
                        <a:pt x="471560" y="163716"/>
                      </a:cubicBezTo>
                      <a:cubicBezTo>
                        <a:pt x="470502" y="163083"/>
                        <a:pt x="469127" y="162977"/>
                        <a:pt x="468069" y="163611"/>
                      </a:cubicBezTo>
                      <a:close/>
                      <a:moveTo>
                        <a:pt x="422790" y="163611"/>
                      </a:moveTo>
                      <a:cubicBezTo>
                        <a:pt x="421732" y="162977"/>
                        <a:pt x="420357" y="163083"/>
                        <a:pt x="419299" y="163716"/>
                      </a:cubicBezTo>
                      <a:cubicBezTo>
                        <a:pt x="418241" y="164350"/>
                        <a:pt x="417606" y="165512"/>
                        <a:pt x="417606" y="166779"/>
                      </a:cubicBezTo>
                      <a:lnTo>
                        <a:pt x="417606" y="188115"/>
                      </a:lnTo>
                      <a:cubicBezTo>
                        <a:pt x="417606" y="188855"/>
                        <a:pt x="417818" y="189594"/>
                        <a:pt x="418347" y="190228"/>
                      </a:cubicBezTo>
                      <a:lnTo>
                        <a:pt x="428291" y="203536"/>
                      </a:lnTo>
                      <a:cubicBezTo>
                        <a:pt x="429032" y="204381"/>
                        <a:pt x="430090" y="204909"/>
                        <a:pt x="431148" y="204909"/>
                      </a:cubicBezTo>
                      <a:cubicBezTo>
                        <a:pt x="431465" y="204909"/>
                        <a:pt x="431782" y="204909"/>
                        <a:pt x="432100" y="204804"/>
                      </a:cubicBezTo>
                      <a:cubicBezTo>
                        <a:pt x="433581" y="204381"/>
                        <a:pt x="434639" y="203220"/>
                        <a:pt x="434745" y="201741"/>
                      </a:cubicBezTo>
                      <a:lnTo>
                        <a:pt x="436755" y="182729"/>
                      </a:lnTo>
                      <a:cubicBezTo>
                        <a:pt x="436860" y="181778"/>
                        <a:pt x="436437" y="180722"/>
                        <a:pt x="435802" y="179982"/>
                      </a:cubicBezTo>
                      <a:cubicBezTo>
                        <a:pt x="435379" y="179560"/>
                        <a:pt x="434956" y="179243"/>
                        <a:pt x="434427" y="179137"/>
                      </a:cubicBezTo>
                      <a:lnTo>
                        <a:pt x="434427" y="170159"/>
                      </a:lnTo>
                      <a:cubicBezTo>
                        <a:pt x="434427" y="168469"/>
                        <a:pt x="433263" y="166991"/>
                        <a:pt x="431465" y="166674"/>
                      </a:cubicBezTo>
                      <a:cubicBezTo>
                        <a:pt x="428714" y="166146"/>
                        <a:pt x="425752" y="165195"/>
                        <a:pt x="422790" y="163611"/>
                      </a:cubicBezTo>
                      <a:close/>
                      <a:moveTo>
                        <a:pt x="126503" y="163611"/>
                      </a:moveTo>
                      <a:cubicBezTo>
                        <a:pt x="123647" y="165195"/>
                        <a:pt x="120686" y="166146"/>
                        <a:pt x="117830" y="166674"/>
                      </a:cubicBezTo>
                      <a:cubicBezTo>
                        <a:pt x="116137" y="166991"/>
                        <a:pt x="114974" y="168469"/>
                        <a:pt x="114974" y="170159"/>
                      </a:cubicBezTo>
                      <a:lnTo>
                        <a:pt x="114974" y="179137"/>
                      </a:lnTo>
                      <a:cubicBezTo>
                        <a:pt x="114445" y="179243"/>
                        <a:pt x="113916" y="179560"/>
                        <a:pt x="113599" y="179982"/>
                      </a:cubicBezTo>
                      <a:cubicBezTo>
                        <a:pt x="112859" y="180722"/>
                        <a:pt x="112541" y="181778"/>
                        <a:pt x="112647" y="182729"/>
                      </a:cubicBezTo>
                      <a:lnTo>
                        <a:pt x="114657" y="201741"/>
                      </a:lnTo>
                      <a:cubicBezTo>
                        <a:pt x="114762" y="203220"/>
                        <a:pt x="115820" y="204381"/>
                        <a:pt x="117195" y="204804"/>
                      </a:cubicBezTo>
                      <a:cubicBezTo>
                        <a:pt x="117513" y="204909"/>
                        <a:pt x="117830" y="204909"/>
                        <a:pt x="118147" y="204909"/>
                      </a:cubicBezTo>
                      <a:cubicBezTo>
                        <a:pt x="119311" y="204909"/>
                        <a:pt x="120368" y="204381"/>
                        <a:pt x="121003" y="203536"/>
                      </a:cubicBezTo>
                      <a:lnTo>
                        <a:pt x="131051" y="190228"/>
                      </a:lnTo>
                      <a:cubicBezTo>
                        <a:pt x="131474" y="189594"/>
                        <a:pt x="131792" y="188855"/>
                        <a:pt x="131792" y="188115"/>
                      </a:cubicBezTo>
                      <a:lnTo>
                        <a:pt x="131792" y="166779"/>
                      </a:lnTo>
                      <a:cubicBezTo>
                        <a:pt x="131792" y="165512"/>
                        <a:pt x="131157" y="164350"/>
                        <a:pt x="130099" y="163716"/>
                      </a:cubicBezTo>
                      <a:cubicBezTo>
                        <a:pt x="128936" y="163083"/>
                        <a:pt x="127667" y="162977"/>
                        <a:pt x="126503" y="163611"/>
                      </a:cubicBezTo>
                      <a:close/>
                      <a:moveTo>
                        <a:pt x="81339" y="163611"/>
                      </a:moveTo>
                      <a:cubicBezTo>
                        <a:pt x="80281" y="162977"/>
                        <a:pt x="78906" y="163083"/>
                        <a:pt x="77848" y="163716"/>
                      </a:cubicBezTo>
                      <a:cubicBezTo>
                        <a:pt x="76790" y="164350"/>
                        <a:pt x="76156" y="165512"/>
                        <a:pt x="76156" y="166779"/>
                      </a:cubicBezTo>
                      <a:lnTo>
                        <a:pt x="76050" y="188115"/>
                      </a:lnTo>
                      <a:cubicBezTo>
                        <a:pt x="76050" y="188855"/>
                        <a:pt x="76367" y="189594"/>
                        <a:pt x="76790" y="190228"/>
                      </a:cubicBezTo>
                      <a:lnTo>
                        <a:pt x="86839" y="203536"/>
                      </a:lnTo>
                      <a:cubicBezTo>
                        <a:pt x="87579" y="204381"/>
                        <a:pt x="88637" y="204909"/>
                        <a:pt x="89695" y="204909"/>
                      </a:cubicBezTo>
                      <a:cubicBezTo>
                        <a:pt x="90012" y="204909"/>
                        <a:pt x="90329" y="204909"/>
                        <a:pt x="90646" y="204804"/>
                      </a:cubicBezTo>
                      <a:cubicBezTo>
                        <a:pt x="92127" y="204381"/>
                        <a:pt x="93079" y="203220"/>
                        <a:pt x="93291" y="201741"/>
                      </a:cubicBezTo>
                      <a:lnTo>
                        <a:pt x="95195" y="182729"/>
                      </a:lnTo>
                      <a:cubicBezTo>
                        <a:pt x="95300" y="181778"/>
                        <a:pt x="94983" y="180722"/>
                        <a:pt x="94348" y="179982"/>
                      </a:cubicBezTo>
                      <a:cubicBezTo>
                        <a:pt x="93925" y="179560"/>
                        <a:pt x="93502" y="179243"/>
                        <a:pt x="92973" y="179137"/>
                      </a:cubicBezTo>
                      <a:lnTo>
                        <a:pt x="92973" y="170159"/>
                      </a:lnTo>
                      <a:cubicBezTo>
                        <a:pt x="92973" y="168469"/>
                        <a:pt x="91704" y="166991"/>
                        <a:pt x="90012" y="166674"/>
                      </a:cubicBezTo>
                      <a:cubicBezTo>
                        <a:pt x="87156" y="166146"/>
                        <a:pt x="84300" y="165195"/>
                        <a:pt x="81339" y="163611"/>
                      </a:cubicBezTo>
                      <a:close/>
                      <a:moveTo>
                        <a:pt x="257676" y="110687"/>
                      </a:moveTo>
                      <a:cubicBezTo>
                        <a:pt x="247518" y="110687"/>
                        <a:pt x="237783" y="114807"/>
                        <a:pt x="232810" y="117237"/>
                      </a:cubicBezTo>
                      <a:cubicBezTo>
                        <a:pt x="231646" y="117765"/>
                        <a:pt x="230905" y="119032"/>
                        <a:pt x="230905" y="120406"/>
                      </a:cubicBezTo>
                      <a:lnTo>
                        <a:pt x="230905" y="126744"/>
                      </a:lnTo>
                      <a:lnTo>
                        <a:pt x="229424" y="126744"/>
                      </a:lnTo>
                      <a:cubicBezTo>
                        <a:pt x="227413" y="126744"/>
                        <a:pt x="225826" y="128329"/>
                        <a:pt x="225826" y="130336"/>
                      </a:cubicBezTo>
                      <a:lnTo>
                        <a:pt x="225826" y="136146"/>
                      </a:lnTo>
                      <a:cubicBezTo>
                        <a:pt x="225826" y="137413"/>
                        <a:pt x="226461" y="138575"/>
                        <a:pt x="227413" y="139209"/>
                      </a:cubicBezTo>
                      <a:lnTo>
                        <a:pt x="230905" y="141427"/>
                      </a:lnTo>
                      <a:lnTo>
                        <a:pt x="231117" y="142906"/>
                      </a:lnTo>
                      <a:cubicBezTo>
                        <a:pt x="232281" y="151463"/>
                        <a:pt x="237042" y="162449"/>
                        <a:pt x="243920" y="172485"/>
                      </a:cubicBezTo>
                      <a:cubicBezTo>
                        <a:pt x="252703" y="185161"/>
                        <a:pt x="260850" y="190760"/>
                        <a:pt x="265083" y="190760"/>
                      </a:cubicBezTo>
                      <a:lnTo>
                        <a:pt x="284340" y="190760"/>
                      </a:lnTo>
                      <a:cubicBezTo>
                        <a:pt x="288573" y="190760"/>
                        <a:pt x="296721" y="185161"/>
                        <a:pt x="305503" y="172485"/>
                      </a:cubicBezTo>
                      <a:cubicBezTo>
                        <a:pt x="312381" y="162449"/>
                        <a:pt x="317142" y="151463"/>
                        <a:pt x="318306" y="142906"/>
                      </a:cubicBezTo>
                      <a:lnTo>
                        <a:pt x="318518" y="141427"/>
                      </a:lnTo>
                      <a:lnTo>
                        <a:pt x="321904" y="139209"/>
                      </a:lnTo>
                      <a:cubicBezTo>
                        <a:pt x="322962" y="138575"/>
                        <a:pt x="323597" y="137413"/>
                        <a:pt x="323597" y="136146"/>
                      </a:cubicBezTo>
                      <a:lnTo>
                        <a:pt x="323597" y="130336"/>
                      </a:lnTo>
                      <a:cubicBezTo>
                        <a:pt x="323597" y="128329"/>
                        <a:pt x="322010" y="126744"/>
                        <a:pt x="319999" y="126744"/>
                      </a:cubicBezTo>
                      <a:lnTo>
                        <a:pt x="318095" y="126744"/>
                      </a:lnTo>
                      <a:cubicBezTo>
                        <a:pt x="317777" y="126321"/>
                        <a:pt x="317354" y="125899"/>
                        <a:pt x="316931" y="125582"/>
                      </a:cubicBezTo>
                      <a:cubicBezTo>
                        <a:pt x="315873" y="124948"/>
                        <a:pt x="314603" y="124842"/>
                        <a:pt x="313545" y="125265"/>
                      </a:cubicBezTo>
                      <a:cubicBezTo>
                        <a:pt x="308677" y="127483"/>
                        <a:pt x="304022" y="128540"/>
                        <a:pt x="299366" y="128540"/>
                      </a:cubicBezTo>
                      <a:cubicBezTo>
                        <a:pt x="291218" y="128540"/>
                        <a:pt x="283917" y="125159"/>
                        <a:pt x="277463" y="118610"/>
                      </a:cubicBezTo>
                      <a:cubicBezTo>
                        <a:pt x="272384" y="113328"/>
                        <a:pt x="265718" y="110687"/>
                        <a:pt x="257676" y="110687"/>
                      </a:cubicBezTo>
                      <a:close/>
                      <a:moveTo>
                        <a:pt x="428397" y="67705"/>
                      </a:moveTo>
                      <a:cubicBezTo>
                        <a:pt x="418241" y="67705"/>
                        <a:pt x="408508" y="71824"/>
                        <a:pt x="403536" y="74253"/>
                      </a:cubicBezTo>
                      <a:cubicBezTo>
                        <a:pt x="402372" y="74887"/>
                        <a:pt x="401632" y="76049"/>
                        <a:pt x="401632" y="77422"/>
                      </a:cubicBezTo>
                      <a:lnTo>
                        <a:pt x="401632" y="83865"/>
                      </a:lnTo>
                      <a:lnTo>
                        <a:pt x="400151" y="83865"/>
                      </a:lnTo>
                      <a:cubicBezTo>
                        <a:pt x="398141" y="83865"/>
                        <a:pt x="396554" y="85449"/>
                        <a:pt x="396554" y="87351"/>
                      </a:cubicBezTo>
                      <a:lnTo>
                        <a:pt x="396554" y="93266"/>
                      </a:lnTo>
                      <a:cubicBezTo>
                        <a:pt x="396554" y="94427"/>
                        <a:pt x="397189" y="95589"/>
                        <a:pt x="398247" y="96223"/>
                      </a:cubicBezTo>
                      <a:lnTo>
                        <a:pt x="401632" y="98441"/>
                      </a:lnTo>
                      <a:lnTo>
                        <a:pt x="401843" y="99920"/>
                      </a:lnTo>
                      <a:cubicBezTo>
                        <a:pt x="403007" y="108475"/>
                        <a:pt x="407768" y="119566"/>
                        <a:pt x="414644" y="129494"/>
                      </a:cubicBezTo>
                      <a:cubicBezTo>
                        <a:pt x="423425" y="142169"/>
                        <a:pt x="431571" y="147873"/>
                        <a:pt x="435802" y="147873"/>
                      </a:cubicBezTo>
                      <a:lnTo>
                        <a:pt x="455056" y="147873"/>
                      </a:lnTo>
                      <a:cubicBezTo>
                        <a:pt x="459288" y="147873"/>
                        <a:pt x="467434" y="142169"/>
                        <a:pt x="476215" y="129494"/>
                      </a:cubicBezTo>
                      <a:cubicBezTo>
                        <a:pt x="483091" y="119566"/>
                        <a:pt x="487852" y="108475"/>
                        <a:pt x="489015" y="99920"/>
                      </a:cubicBezTo>
                      <a:lnTo>
                        <a:pt x="489227" y="98441"/>
                      </a:lnTo>
                      <a:lnTo>
                        <a:pt x="492718" y="96223"/>
                      </a:lnTo>
                      <a:cubicBezTo>
                        <a:pt x="493670" y="95589"/>
                        <a:pt x="494305" y="94427"/>
                        <a:pt x="494305" y="93266"/>
                      </a:cubicBezTo>
                      <a:lnTo>
                        <a:pt x="494305" y="87351"/>
                      </a:lnTo>
                      <a:cubicBezTo>
                        <a:pt x="494305" y="85449"/>
                        <a:pt x="492718" y="83759"/>
                        <a:pt x="490708" y="83759"/>
                      </a:cubicBezTo>
                      <a:lnTo>
                        <a:pt x="488804" y="83759"/>
                      </a:lnTo>
                      <a:cubicBezTo>
                        <a:pt x="488486" y="83337"/>
                        <a:pt x="488063" y="82914"/>
                        <a:pt x="487640" y="82598"/>
                      </a:cubicBezTo>
                      <a:cubicBezTo>
                        <a:pt x="486582" y="81964"/>
                        <a:pt x="485313" y="81858"/>
                        <a:pt x="484255" y="82386"/>
                      </a:cubicBezTo>
                      <a:cubicBezTo>
                        <a:pt x="479494" y="84499"/>
                        <a:pt x="474734" y="85555"/>
                        <a:pt x="470079" y="85555"/>
                      </a:cubicBezTo>
                      <a:cubicBezTo>
                        <a:pt x="461933" y="85555"/>
                        <a:pt x="454633" y="82281"/>
                        <a:pt x="448286" y="75626"/>
                      </a:cubicBezTo>
                      <a:cubicBezTo>
                        <a:pt x="443102" y="70345"/>
                        <a:pt x="436437" y="67705"/>
                        <a:pt x="428397" y="67705"/>
                      </a:cubicBezTo>
                      <a:close/>
                      <a:moveTo>
                        <a:pt x="86839" y="67705"/>
                      </a:moveTo>
                      <a:cubicBezTo>
                        <a:pt x="76790" y="67705"/>
                        <a:pt x="67059" y="71824"/>
                        <a:pt x="62088" y="74253"/>
                      </a:cubicBezTo>
                      <a:cubicBezTo>
                        <a:pt x="60925" y="74887"/>
                        <a:pt x="60078" y="76049"/>
                        <a:pt x="60078" y="77422"/>
                      </a:cubicBezTo>
                      <a:lnTo>
                        <a:pt x="60078" y="83865"/>
                      </a:lnTo>
                      <a:lnTo>
                        <a:pt x="58703" y="83865"/>
                      </a:lnTo>
                      <a:cubicBezTo>
                        <a:pt x="56694" y="83865"/>
                        <a:pt x="55107" y="85449"/>
                        <a:pt x="55107" y="87351"/>
                      </a:cubicBezTo>
                      <a:lnTo>
                        <a:pt x="55107" y="93266"/>
                      </a:lnTo>
                      <a:cubicBezTo>
                        <a:pt x="55107" y="94427"/>
                        <a:pt x="55742" y="95589"/>
                        <a:pt x="56694" y="96223"/>
                      </a:cubicBezTo>
                      <a:lnTo>
                        <a:pt x="60184" y="98441"/>
                      </a:lnTo>
                      <a:lnTo>
                        <a:pt x="60396" y="99920"/>
                      </a:lnTo>
                      <a:cubicBezTo>
                        <a:pt x="61559" y="108475"/>
                        <a:pt x="66319" y="119566"/>
                        <a:pt x="73194" y="129494"/>
                      </a:cubicBezTo>
                      <a:cubicBezTo>
                        <a:pt x="81973" y="142169"/>
                        <a:pt x="90118" y="147873"/>
                        <a:pt x="94348" y="147873"/>
                      </a:cubicBezTo>
                      <a:lnTo>
                        <a:pt x="113493" y="147873"/>
                      </a:lnTo>
                      <a:cubicBezTo>
                        <a:pt x="117830" y="147873"/>
                        <a:pt x="125974" y="142169"/>
                        <a:pt x="134648" y="129494"/>
                      </a:cubicBezTo>
                      <a:cubicBezTo>
                        <a:pt x="141629" y="119566"/>
                        <a:pt x="146388" y="108475"/>
                        <a:pt x="147552" y="99920"/>
                      </a:cubicBezTo>
                      <a:lnTo>
                        <a:pt x="147657" y="98441"/>
                      </a:lnTo>
                      <a:lnTo>
                        <a:pt x="151148" y="96223"/>
                      </a:lnTo>
                      <a:cubicBezTo>
                        <a:pt x="152206" y="95589"/>
                        <a:pt x="152840" y="94427"/>
                        <a:pt x="152840" y="93266"/>
                      </a:cubicBezTo>
                      <a:lnTo>
                        <a:pt x="152840" y="87351"/>
                      </a:lnTo>
                      <a:cubicBezTo>
                        <a:pt x="152840" y="85449"/>
                        <a:pt x="151148" y="83759"/>
                        <a:pt x="149244" y="83759"/>
                      </a:cubicBezTo>
                      <a:lnTo>
                        <a:pt x="147234" y="83759"/>
                      </a:lnTo>
                      <a:cubicBezTo>
                        <a:pt x="147023" y="83337"/>
                        <a:pt x="146600" y="82914"/>
                        <a:pt x="146177" y="82598"/>
                      </a:cubicBezTo>
                      <a:cubicBezTo>
                        <a:pt x="145119" y="81964"/>
                        <a:pt x="143850" y="81858"/>
                        <a:pt x="142686" y="82386"/>
                      </a:cubicBezTo>
                      <a:cubicBezTo>
                        <a:pt x="137926" y="84499"/>
                        <a:pt x="133167" y="85555"/>
                        <a:pt x="128619" y="85555"/>
                      </a:cubicBezTo>
                      <a:cubicBezTo>
                        <a:pt x="120474" y="85555"/>
                        <a:pt x="113070" y="82281"/>
                        <a:pt x="106724" y="75626"/>
                      </a:cubicBezTo>
                      <a:cubicBezTo>
                        <a:pt x="101647" y="70345"/>
                        <a:pt x="94983" y="67705"/>
                        <a:pt x="86839" y="67705"/>
                      </a:cubicBezTo>
                      <a:close/>
                      <a:moveTo>
                        <a:pt x="265718" y="42974"/>
                      </a:moveTo>
                      <a:lnTo>
                        <a:pt x="283706" y="42974"/>
                      </a:lnTo>
                      <a:cubicBezTo>
                        <a:pt x="314497" y="42974"/>
                        <a:pt x="339469" y="67904"/>
                        <a:pt x="339469" y="98539"/>
                      </a:cubicBezTo>
                      <a:lnTo>
                        <a:pt x="339469" y="116075"/>
                      </a:lnTo>
                      <a:cubicBezTo>
                        <a:pt x="341585" y="118927"/>
                        <a:pt x="342643" y="122413"/>
                        <a:pt x="342643" y="126004"/>
                      </a:cubicBezTo>
                      <a:lnTo>
                        <a:pt x="342643" y="138470"/>
                      </a:lnTo>
                      <a:cubicBezTo>
                        <a:pt x="342643" y="143540"/>
                        <a:pt x="340421" y="148294"/>
                        <a:pt x="336506" y="151569"/>
                      </a:cubicBezTo>
                      <a:cubicBezTo>
                        <a:pt x="335554" y="154738"/>
                        <a:pt x="334284" y="157907"/>
                        <a:pt x="332908" y="161076"/>
                      </a:cubicBezTo>
                      <a:cubicBezTo>
                        <a:pt x="330051" y="168576"/>
                        <a:pt x="325925" y="176288"/>
                        <a:pt x="320952" y="183577"/>
                      </a:cubicBezTo>
                      <a:cubicBezTo>
                        <a:pt x="318835" y="186534"/>
                        <a:pt x="316084" y="190126"/>
                        <a:pt x="312910" y="193718"/>
                      </a:cubicBezTo>
                      <a:cubicBezTo>
                        <a:pt x="315767" y="195091"/>
                        <a:pt x="318306" y="196992"/>
                        <a:pt x="320317" y="199316"/>
                      </a:cubicBezTo>
                      <a:lnTo>
                        <a:pt x="361054" y="207450"/>
                      </a:lnTo>
                      <a:cubicBezTo>
                        <a:pt x="371742" y="209563"/>
                        <a:pt x="379360" y="218859"/>
                        <a:pt x="379360" y="229740"/>
                      </a:cubicBezTo>
                      <a:lnTo>
                        <a:pt x="379360" y="376681"/>
                      </a:lnTo>
                      <a:cubicBezTo>
                        <a:pt x="379360" y="380061"/>
                        <a:pt x="378619" y="383336"/>
                        <a:pt x="377244" y="386188"/>
                      </a:cubicBezTo>
                      <a:lnTo>
                        <a:pt x="377244" y="402350"/>
                      </a:lnTo>
                      <a:cubicBezTo>
                        <a:pt x="377244" y="413336"/>
                        <a:pt x="368356" y="422210"/>
                        <a:pt x="357351" y="422210"/>
                      </a:cubicBezTo>
                      <a:cubicBezTo>
                        <a:pt x="353330" y="422210"/>
                        <a:pt x="349627" y="421048"/>
                        <a:pt x="346452" y="418935"/>
                      </a:cubicBezTo>
                      <a:lnTo>
                        <a:pt x="346452" y="571158"/>
                      </a:lnTo>
                      <a:cubicBezTo>
                        <a:pt x="346452" y="590806"/>
                        <a:pt x="330475" y="606863"/>
                        <a:pt x="310794" y="606863"/>
                      </a:cubicBezTo>
                      <a:cubicBezTo>
                        <a:pt x="291007" y="606863"/>
                        <a:pt x="275029" y="590806"/>
                        <a:pt x="275029" y="571158"/>
                      </a:cubicBezTo>
                      <a:cubicBezTo>
                        <a:pt x="275029" y="590806"/>
                        <a:pt x="259051" y="606863"/>
                        <a:pt x="239370" y="606863"/>
                      </a:cubicBezTo>
                      <a:cubicBezTo>
                        <a:pt x="219583" y="606863"/>
                        <a:pt x="203606" y="590806"/>
                        <a:pt x="203606" y="571158"/>
                      </a:cubicBezTo>
                      <a:lnTo>
                        <a:pt x="203606" y="418935"/>
                      </a:lnTo>
                      <a:cubicBezTo>
                        <a:pt x="200537" y="421048"/>
                        <a:pt x="196728" y="422210"/>
                        <a:pt x="192707" y="422210"/>
                      </a:cubicBezTo>
                      <a:cubicBezTo>
                        <a:pt x="181702" y="422210"/>
                        <a:pt x="172814" y="413336"/>
                        <a:pt x="172814" y="402350"/>
                      </a:cubicBezTo>
                      <a:lnTo>
                        <a:pt x="172814" y="386188"/>
                      </a:lnTo>
                      <a:cubicBezTo>
                        <a:pt x="171544" y="383336"/>
                        <a:pt x="170698" y="380061"/>
                        <a:pt x="170698" y="376681"/>
                      </a:cubicBezTo>
                      <a:lnTo>
                        <a:pt x="170698" y="229740"/>
                      </a:lnTo>
                      <a:cubicBezTo>
                        <a:pt x="170698" y="218859"/>
                        <a:pt x="178422" y="209563"/>
                        <a:pt x="189004" y="207450"/>
                      </a:cubicBezTo>
                      <a:lnTo>
                        <a:pt x="229106" y="199316"/>
                      </a:lnTo>
                      <a:cubicBezTo>
                        <a:pt x="231223" y="196992"/>
                        <a:pt x="233656" y="195091"/>
                        <a:pt x="236513" y="193718"/>
                      </a:cubicBezTo>
                      <a:cubicBezTo>
                        <a:pt x="233339" y="190126"/>
                        <a:pt x="230588" y="186534"/>
                        <a:pt x="228472" y="183577"/>
                      </a:cubicBezTo>
                      <a:cubicBezTo>
                        <a:pt x="223498" y="176288"/>
                        <a:pt x="219372" y="168576"/>
                        <a:pt x="216515" y="161076"/>
                      </a:cubicBezTo>
                      <a:cubicBezTo>
                        <a:pt x="215033" y="157907"/>
                        <a:pt x="213869" y="154738"/>
                        <a:pt x="212917" y="151569"/>
                      </a:cubicBezTo>
                      <a:cubicBezTo>
                        <a:pt x="209002" y="148294"/>
                        <a:pt x="206780" y="143540"/>
                        <a:pt x="206780" y="138470"/>
                      </a:cubicBezTo>
                      <a:lnTo>
                        <a:pt x="206780" y="126004"/>
                      </a:lnTo>
                      <a:cubicBezTo>
                        <a:pt x="206780" y="122413"/>
                        <a:pt x="207838" y="118927"/>
                        <a:pt x="209954" y="116075"/>
                      </a:cubicBezTo>
                      <a:lnTo>
                        <a:pt x="209954" y="98539"/>
                      </a:lnTo>
                      <a:cubicBezTo>
                        <a:pt x="209954" y="67904"/>
                        <a:pt x="234926" y="42974"/>
                        <a:pt x="265718" y="42974"/>
                      </a:cubicBezTo>
                      <a:close/>
                      <a:moveTo>
                        <a:pt x="436437" y="0"/>
                      </a:moveTo>
                      <a:lnTo>
                        <a:pt x="454422" y="0"/>
                      </a:lnTo>
                      <a:cubicBezTo>
                        <a:pt x="485207" y="0"/>
                        <a:pt x="510174" y="24927"/>
                        <a:pt x="510174" y="55664"/>
                      </a:cubicBezTo>
                      <a:lnTo>
                        <a:pt x="510174" y="73091"/>
                      </a:lnTo>
                      <a:cubicBezTo>
                        <a:pt x="512290" y="76049"/>
                        <a:pt x="513347" y="79534"/>
                        <a:pt x="513347" y="83020"/>
                      </a:cubicBezTo>
                      <a:lnTo>
                        <a:pt x="513347" y="95484"/>
                      </a:lnTo>
                      <a:cubicBezTo>
                        <a:pt x="513347" y="100554"/>
                        <a:pt x="511126" y="105412"/>
                        <a:pt x="507212" y="108687"/>
                      </a:cubicBezTo>
                      <a:cubicBezTo>
                        <a:pt x="506259" y="111750"/>
                        <a:pt x="505096" y="114918"/>
                        <a:pt x="503615" y="118087"/>
                      </a:cubicBezTo>
                      <a:cubicBezTo>
                        <a:pt x="500758" y="125586"/>
                        <a:pt x="496632" y="133402"/>
                        <a:pt x="491660" y="140585"/>
                      </a:cubicBezTo>
                      <a:cubicBezTo>
                        <a:pt x="489544" y="143542"/>
                        <a:pt x="486794" y="147239"/>
                        <a:pt x="483620" y="150725"/>
                      </a:cubicBezTo>
                      <a:cubicBezTo>
                        <a:pt x="486476" y="152098"/>
                        <a:pt x="489015" y="153999"/>
                        <a:pt x="491025" y="156323"/>
                      </a:cubicBezTo>
                      <a:lnTo>
                        <a:pt x="531755" y="164456"/>
                      </a:lnTo>
                      <a:cubicBezTo>
                        <a:pt x="542440" y="166568"/>
                        <a:pt x="550057" y="175969"/>
                        <a:pt x="550057" y="186742"/>
                      </a:cubicBezTo>
                      <a:lnTo>
                        <a:pt x="550057" y="333770"/>
                      </a:lnTo>
                      <a:cubicBezTo>
                        <a:pt x="550057" y="337150"/>
                        <a:pt x="549316" y="340319"/>
                        <a:pt x="547941" y="343276"/>
                      </a:cubicBezTo>
                      <a:lnTo>
                        <a:pt x="547941" y="359331"/>
                      </a:lnTo>
                      <a:cubicBezTo>
                        <a:pt x="547941" y="370316"/>
                        <a:pt x="539055" y="379188"/>
                        <a:pt x="528052" y="379188"/>
                      </a:cubicBezTo>
                      <a:cubicBezTo>
                        <a:pt x="524032" y="379188"/>
                        <a:pt x="520330" y="378026"/>
                        <a:pt x="517262" y="376019"/>
                      </a:cubicBezTo>
                      <a:lnTo>
                        <a:pt x="517262" y="528117"/>
                      </a:lnTo>
                      <a:cubicBezTo>
                        <a:pt x="517262" y="547869"/>
                        <a:pt x="501287" y="563818"/>
                        <a:pt x="481504" y="563818"/>
                      </a:cubicBezTo>
                      <a:cubicBezTo>
                        <a:pt x="461827" y="563818"/>
                        <a:pt x="445747" y="547869"/>
                        <a:pt x="445747" y="528117"/>
                      </a:cubicBezTo>
                      <a:cubicBezTo>
                        <a:pt x="445747" y="547869"/>
                        <a:pt x="429772" y="563818"/>
                        <a:pt x="410095" y="563818"/>
                      </a:cubicBezTo>
                      <a:cubicBezTo>
                        <a:pt x="390312" y="563818"/>
                        <a:pt x="374338" y="547869"/>
                        <a:pt x="374338" y="528117"/>
                      </a:cubicBezTo>
                      <a:lnTo>
                        <a:pt x="374338" y="444886"/>
                      </a:lnTo>
                      <a:cubicBezTo>
                        <a:pt x="391264" y="438126"/>
                        <a:pt x="403324" y="421649"/>
                        <a:pt x="403324" y="402320"/>
                      </a:cubicBezTo>
                      <a:lnTo>
                        <a:pt x="403324" y="390807"/>
                      </a:lnTo>
                      <a:cubicBezTo>
                        <a:pt x="404700" y="386265"/>
                        <a:pt x="405440" y="381512"/>
                        <a:pt x="405440" y="376653"/>
                      </a:cubicBezTo>
                      <a:lnTo>
                        <a:pt x="405440" y="229731"/>
                      </a:lnTo>
                      <a:cubicBezTo>
                        <a:pt x="405440" y="206599"/>
                        <a:pt x="388937" y="186425"/>
                        <a:pt x="366192" y="181884"/>
                      </a:cubicBezTo>
                      <a:lnTo>
                        <a:pt x="353391" y="179349"/>
                      </a:lnTo>
                      <a:cubicBezTo>
                        <a:pt x="354660" y="176602"/>
                        <a:pt x="355930" y="173751"/>
                        <a:pt x="356988" y="171004"/>
                      </a:cubicBezTo>
                      <a:cubicBezTo>
                        <a:pt x="357834" y="169103"/>
                        <a:pt x="358575" y="167202"/>
                        <a:pt x="359315" y="165301"/>
                      </a:cubicBezTo>
                      <a:cubicBezTo>
                        <a:pt x="359527" y="164984"/>
                        <a:pt x="359738" y="164773"/>
                        <a:pt x="359950" y="164456"/>
                      </a:cubicBezTo>
                      <a:lnTo>
                        <a:pt x="399833" y="156323"/>
                      </a:lnTo>
                      <a:cubicBezTo>
                        <a:pt x="401949" y="153999"/>
                        <a:pt x="404488" y="152098"/>
                        <a:pt x="407239" y="150830"/>
                      </a:cubicBezTo>
                      <a:cubicBezTo>
                        <a:pt x="404065" y="147239"/>
                        <a:pt x="401314" y="143542"/>
                        <a:pt x="399199" y="140585"/>
                      </a:cubicBezTo>
                      <a:cubicBezTo>
                        <a:pt x="394226" y="133402"/>
                        <a:pt x="390101" y="125586"/>
                        <a:pt x="387244" y="118087"/>
                      </a:cubicBezTo>
                      <a:cubicBezTo>
                        <a:pt x="385869" y="114918"/>
                        <a:pt x="384599" y="111750"/>
                        <a:pt x="383647" y="108581"/>
                      </a:cubicBezTo>
                      <a:cubicBezTo>
                        <a:pt x="379733" y="105412"/>
                        <a:pt x="377511" y="100554"/>
                        <a:pt x="377511" y="95484"/>
                      </a:cubicBezTo>
                      <a:lnTo>
                        <a:pt x="377511" y="83020"/>
                      </a:lnTo>
                      <a:cubicBezTo>
                        <a:pt x="377511" y="79534"/>
                        <a:pt x="378569" y="76049"/>
                        <a:pt x="380685" y="73091"/>
                      </a:cubicBezTo>
                      <a:lnTo>
                        <a:pt x="380685" y="55664"/>
                      </a:lnTo>
                      <a:cubicBezTo>
                        <a:pt x="380685" y="24927"/>
                        <a:pt x="405652" y="0"/>
                        <a:pt x="436437" y="0"/>
                      </a:cubicBezTo>
                      <a:close/>
                      <a:moveTo>
                        <a:pt x="94877" y="0"/>
                      </a:moveTo>
                      <a:lnTo>
                        <a:pt x="112964" y="0"/>
                      </a:lnTo>
                      <a:cubicBezTo>
                        <a:pt x="143744" y="0"/>
                        <a:pt x="168706" y="24927"/>
                        <a:pt x="168706" y="55664"/>
                      </a:cubicBezTo>
                      <a:lnTo>
                        <a:pt x="168706" y="73091"/>
                      </a:lnTo>
                      <a:cubicBezTo>
                        <a:pt x="170716" y="76049"/>
                        <a:pt x="171879" y="79534"/>
                        <a:pt x="171879" y="83126"/>
                      </a:cubicBezTo>
                      <a:lnTo>
                        <a:pt x="171879" y="95484"/>
                      </a:lnTo>
                      <a:cubicBezTo>
                        <a:pt x="171879" y="100554"/>
                        <a:pt x="169552" y="105412"/>
                        <a:pt x="165744" y="108687"/>
                      </a:cubicBezTo>
                      <a:cubicBezTo>
                        <a:pt x="164793" y="111750"/>
                        <a:pt x="163523" y="114918"/>
                        <a:pt x="162148" y="118087"/>
                      </a:cubicBezTo>
                      <a:cubicBezTo>
                        <a:pt x="159292" y="125586"/>
                        <a:pt x="155062" y="133402"/>
                        <a:pt x="150090" y="140585"/>
                      </a:cubicBezTo>
                      <a:cubicBezTo>
                        <a:pt x="148081" y="143542"/>
                        <a:pt x="145331" y="147239"/>
                        <a:pt x="142157" y="150725"/>
                      </a:cubicBezTo>
                      <a:cubicBezTo>
                        <a:pt x="144907" y="152098"/>
                        <a:pt x="147446" y="153999"/>
                        <a:pt x="149561" y="156323"/>
                      </a:cubicBezTo>
                      <a:lnTo>
                        <a:pt x="189332" y="164244"/>
                      </a:lnTo>
                      <a:cubicBezTo>
                        <a:pt x="189543" y="164667"/>
                        <a:pt x="189755" y="164984"/>
                        <a:pt x="190072" y="165301"/>
                      </a:cubicBezTo>
                      <a:cubicBezTo>
                        <a:pt x="190812" y="167202"/>
                        <a:pt x="191553" y="169103"/>
                        <a:pt x="192399" y="171004"/>
                      </a:cubicBezTo>
                      <a:cubicBezTo>
                        <a:pt x="193457" y="173856"/>
                        <a:pt x="194726" y="176602"/>
                        <a:pt x="196101" y="179454"/>
                      </a:cubicBezTo>
                      <a:lnTo>
                        <a:pt x="183831" y="181884"/>
                      </a:lnTo>
                      <a:cubicBezTo>
                        <a:pt x="161196" y="186531"/>
                        <a:pt x="144696" y="206599"/>
                        <a:pt x="144696" y="229731"/>
                      </a:cubicBezTo>
                      <a:lnTo>
                        <a:pt x="144696" y="376653"/>
                      </a:lnTo>
                      <a:cubicBezTo>
                        <a:pt x="144696" y="381512"/>
                        <a:pt x="145436" y="386265"/>
                        <a:pt x="146811" y="390807"/>
                      </a:cubicBezTo>
                      <a:lnTo>
                        <a:pt x="146811" y="402320"/>
                      </a:lnTo>
                      <a:cubicBezTo>
                        <a:pt x="146811" y="421649"/>
                        <a:pt x="158764" y="438126"/>
                        <a:pt x="175687" y="444886"/>
                      </a:cubicBezTo>
                      <a:lnTo>
                        <a:pt x="175687" y="528117"/>
                      </a:lnTo>
                      <a:cubicBezTo>
                        <a:pt x="175687" y="547869"/>
                        <a:pt x="159715" y="563818"/>
                        <a:pt x="140042" y="563818"/>
                      </a:cubicBezTo>
                      <a:cubicBezTo>
                        <a:pt x="120263" y="563818"/>
                        <a:pt x="104291" y="547869"/>
                        <a:pt x="104291" y="528117"/>
                      </a:cubicBezTo>
                      <a:cubicBezTo>
                        <a:pt x="104291" y="547869"/>
                        <a:pt x="88319" y="563818"/>
                        <a:pt x="68646" y="563818"/>
                      </a:cubicBezTo>
                      <a:cubicBezTo>
                        <a:pt x="48867" y="563818"/>
                        <a:pt x="32895" y="547869"/>
                        <a:pt x="32895" y="528117"/>
                      </a:cubicBezTo>
                      <a:lnTo>
                        <a:pt x="32895" y="376019"/>
                      </a:lnTo>
                      <a:cubicBezTo>
                        <a:pt x="29722" y="378026"/>
                        <a:pt x="26020" y="379188"/>
                        <a:pt x="22001" y="379188"/>
                      </a:cubicBezTo>
                      <a:cubicBezTo>
                        <a:pt x="11000" y="379188"/>
                        <a:pt x="2115" y="370316"/>
                        <a:pt x="2115" y="359331"/>
                      </a:cubicBezTo>
                      <a:lnTo>
                        <a:pt x="2115" y="343276"/>
                      </a:lnTo>
                      <a:cubicBezTo>
                        <a:pt x="740" y="340319"/>
                        <a:pt x="0" y="337150"/>
                        <a:pt x="0" y="333770"/>
                      </a:cubicBezTo>
                      <a:lnTo>
                        <a:pt x="0" y="186742"/>
                      </a:lnTo>
                      <a:cubicBezTo>
                        <a:pt x="0" y="175969"/>
                        <a:pt x="7616" y="166674"/>
                        <a:pt x="18299" y="164456"/>
                      </a:cubicBezTo>
                      <a:lnTo>
                        <a:pt x="58386" y="156323"/>
                      </a:lnTo>
                      <a:cubicBezTo>
                        <a:pt x="60396" y="153999"/>
                        <a:pt x="62934" y="152098"/>
                        <a:pt x="65790" y="150830"/>
                      </a:cubicBezTo>
                      <a:cubicBezTo>
                        <a:pt x="62511" y="147239"/>
                        <a:pt x="59867" y="143542"/>
                        <a:pt x="57751" y="140585"/>
                      </a:cubicBezTo>
                      <a:cubicBezTo>
                        <a:pt x="52780" y="133402"/>
                        <a:pt x="48655" y="125586"/>
                        <a:pt x="45799" y="118087"/>
                      </a:cubicBezTo>
                      <a:cubicBezTo>
                        <a:pt x="44318" y="114918"/>
                        <a:pt x="43155" y="111750"/>
                        <a:pt x="42203" y="108581"/>
                      </a:cubicBezTo>
                      <a:cubicBezTo>
                        <a:pt x="38289" y="105412"/>
                        <a:pt x="35962" y="100554"/>
                        <a:pt x="35962" y="95484"/>
                      </a:cubicBezTo>
                      <a:lnTo>
                        <a:pt x="35962" y="83020"/>
                      </a:lnTo>
                      <a:cubicBezTo>
                        <a:pt x="35962" y="79534"/>
                        <a:pt x="37126" y="76049"/>
                        <a:pt x="39241" y="73091"/>
                      </a:cubicBezTo>
                      <a:lnTo>
                        <a:pt x="39241" y="55664"/>
                      </a:lnTo>
                      <a:cubicBezTo>
                        <a:pt x="39241" y="24927"/>
                        <a:pt x="64204" y="0"/>
                        <a:pt x="94877" y="0"/>
                      </a:cubicBezTo>
                      <a:close/>
                    </a:path>
                  </a:pathLst>
                </a:custGeom>
                <a:solidFill>
                  <a:schemeClr val="bg1"/>
                </a:solidFill>
                <a:ln w="381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grpSp>
      </p:grpSp>
      <p:sp>
        <p:nvSpPr>
          <p:cNvPr id="103"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2"/>
          <p:cNvSpPr txBox="1"/>
          <p:nvPr/>
        </p:nvSpPr>
        <p:spPr>
          <a:xfrm>
            <a:off x="3772288" y="105873"/>
            <a:ext cx="4647427"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3</a:t>
            </a:r>
            <a:r>
              <a:rPr lang="zh-CN" altLang="en-US" sz="3600" b="1" dirty="0" smtClean="0">
                <a:solidFill>
                  <a:schemeClr val="bg1"/>
                </a:solidFill>
                <a:effectLst>
                  <a:outerShdw blurRad="38100" dist="38100" dir="2700000" algn="tl">
                    <a:srgbClr val="000000">
                      <a:alpha val="43137"/>
                    </a:srgbClr>
                  </a:outerShdw>
                </a:effectLst>
                <a:latin typeface="+mj-lt"/>
              </a:rPr>
              <a:t>、全网稽核工作思路</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2937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28206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660400" y="1296170"/>
            <a:ext cx="10858500" cy="4001545"/>
            <a:chOff x="660400" y="1196550"/>
            <a:chExt cx="10858500" cy="3364915"/>
          </a:xfrm>
        </p:grpSpPr>
        <p:grpSp>
          <p:nvGrpSpPr>
            <p:cNvPr id="79" name="îşlidé"/>
            <p:cNvGrpSpPr/>
            <p:nvPr/>
          </p:nvGrpSpPr>
          <p:grpSpPr>
            <a:xfrm>
              <a:off x="660400" y="1196550"/>
              <a:ext cx="10858500" cy="1622298"/>
              <a:chOff x="660400" y="1196550"/>
              <a:chExt cx="10858500" cy="1622298"/>
            </a:xfrm>
          </p:grpSpPr>
          <p:sp>
            <p:nvSpPr>
              <p:cNvPr id="96" name="îṡḷïḋê"/>
              <p:cNvSpPr/>
              <p:nvPr/>
            </p:nvSpPr>
            <p:spPr>
              <a:xfrm>
                <a:off x="660400" y="1405362"/>
                <a:ext cx="10858500" cy="1413486"/>
              </a:xfrm>
              <a:prstGeom prst="rect">
                <a:avLst/>
              </a:prstGeom>
              <a:noFill/>
              <a:ln w="12700" cap="rnd">
                <a:solidFill>
                  <a:schemeClr val="bg1">
                    <a:lumMod val="8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nvGrpSpPr>
              <p:cNvPr id="97" name="îšḻiḍe"/>
              <p:cNvGrpSpPr/>
              <p:nvPr/>
            </p:nvGrpSpPr>
            <p:grpSpPr>
              <a:xfrm>
                <a:off x="1718540" y="1196550"/>
                <a:ext cx="8278552" cy="1572636"/>
                <a:chOff x="1735731" y="1304773"/>
                <a:chExt cx="8278552" cy="1572636"/>
              </a:xfrm>
            </p:grpSpPr>
            <p:sp>
              <p:nvSpPr>
                <p:cNvPr id="101" name="îşľîḍè">
                  <a:extLst>
                    <a:ext uri="{FF2B5EF4-FFF2-40B4-BE49-F238E27FC236}">
                      <a16:creationId xmlns:a16="http://schemas.microsoft.com/office/drawing/2014/main" id="{F8E07573-A8E5-42F7-B445-E2E8E3B47ABD}"/>
                    </a:ext>
                  </a:extLst>
                </p:cNvPr>
                <p:cNvSpPr/>
                <p:nvPr/>
              </p:nvSpPr>
              <p:spPr bwMode="auto">
                <a:xfrm>
                  <a:off x="1735733" y="1722396"/>
                  <a:ext cx="8278550" cy="115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zh-CN" altLang="zh-CN" dirty="0"/>
                    <a:t>落实部省两级稽核内部任务，开展发行质量核查工作</a:t>
                  </a:r>
                  <a:r>
                    <a:rPr lang="zh-CN" altLang="en-US" dirty="0"/>
                    <a:t>；</a:t>
                  </a:r>
                  <a:endParaRPr lang="en-US" altLang="zh-CN" dirty="0"/>
                </a:p>
                <a:p>
                  <a:pPr marL="171450" indent="-171450">
                    <a:lnSpc>
                      <a:spcPct val="150000"/>
                    </a:lnSpc>
                    <a:buFont typeface="Arial" panose="020B0604020202020204" pitchFamily="34" charset="0"/>
                    <a:buChar char="•"/>
                  </a:pPr>
                  <a:r>
                    <a:rPr lang="zh-CN" altLang="zh-CN" b="1" dirty="0">
                      <a:solidFill>
                        <a:srgbClr val="FF0000"/>
                      </a:solidFill>
                    </a:rPr>
                    <a:t>配合其他单位</a:t>
                  </a:r>
                  <a:r>
                    <a:rPr lang="zh-CN" altLang="zh-CN" dirty="0"/>
                    <a:t>开展本省及跨省稽核工作</a:t>
                  </a:r>
                  <a:r>
                    <a:rPr lang="zh-CN" altLang="en-US" dirty="0"/>
                    <a:t>；</a:t>
                  </a:r>
                  <a:endParaRPr lang="en-US" altLang="zh-CN" dirty="0"/>
                </a:p>
                <a:p>
                  <a:pPr marL="171450" indent="-171450">
                    <a:lnSpc>
                      <a:spcPct val="150000"/>
                    </a:lnSpc>
                    <a:buFont typeface="Arial" panose="020B0604020202020204" pitchFamily="34" charset="0"/>
                    <a:buChar char="•"/>
                  </a:pPr>
                  <a:r>
                    <a:rPr lang="zh-CN" altLang="zh-CN" dirty="0"/>
                    <a:t>按照业务要求</a:t>
                  </a:r>
                  <a:r>
                    <a:rPr lang="zh-CN" altLang="zh-CN" b="1" dirty="0">
                      <a:solidFill>
                        <a:srgbClr val="FF0000"/>
                      </a:solidFill>
                    </a:rPr>
                    <a:t>提供违规车辆发行数据</a:t>
                  </a:r>
                  <a:r>
                    <a:rPr lang="zh-CN" altLang="zh-CN" dirty="0"/>
                    <a:t>，</a:t>
                  </a:r>
                  <a:r>
                    <a:rPr lang="zh-CN" altLang="zh-CN" b="1" dirty="0">
                      <a:solidFill>
                        <a:srgbClr val="FF0000"/>
                      </a:solidFill>
                    </a:rPr>
                    <a:t>协助通知用户补费</a:t>
                  </a:r>
                  <a:r>
                    <a:rPr lang="zh-CN" altLang="zh-CN" dirty="0"/>
                    <a:t>及追缴通行费。</a:t>
                  </a:r>
                  <a:endParaRPr lang="en-US" altLang="zh-CN" dirty="0"/>
                </a:p>
              </p:txBody>
            </p:sp>
            <p:sp>
              <p:nvSpPr>
                <p:cNvPr id="102" name="í$ḷîdé">
                  <a:extLst>
                    <a:ext uri="{FF2B5EF4-FFF2-40B4-BE49-F238E27FC236}">
                      <a16:creationId xmlns:a16="http://schemas.microsoft.com/office/drawing/2014/main" id="{921D2456-A6A6-43F5-AD86-0A010D24A2F0}"/>
                    </a:ext>
                  </a:extLst>
                </p:cNvPr>
                <p:cNvSpPr txBox="1"/>
                <p:nvPr/>
              </p:nvSpPr>
              <p:spPr>
                <a:xfrm>
                  <a:off x="1735731" y="1304773"/>
                  <a:ext cx="8278550" cy="417624"/>
                </a:xfrm>
                <a:prstGeom prst="rect">
                  <a:avLst/>
                </a:prstGeom>
                <a:solidFill>
                  <a:schemeClr val="accent1">
                    <a:lumMod val="20000"/>
                    <a:lumOff val="80000"/>
                  </a:schemeClr>
                </a:solid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发行服务机构</a:t>
                  </a:r>
                  <a:endParaRPr lang="id-ID" sz="2000" b="1" dirty="0"/>
                </a:p>
              </p:txBody>
            </p:sp>
          </p:grpSp>
          <p:grpSp>
            <p:nvGrpSpPr>
              <p:cNvPr id="98" name="ïṥľíḋe"/>
              <p:cNvGrpSpPr/>
              <p:nvPr/>
            </p:nvGrpSpPr>
            <p:grpSpPr>
              <a:xfrm>
                <a:off x="954349" y="1196550"/>
                <a:ext cx="576774" cy="510524"/>
                <a:chOff x="660400" y="1196550"/>
                <a:chExt cx="576774" cy="510524"/>
              </a:xfrm>
            </p:grpSpPr>
            <p:sp>
              <p:nvSpPr>
                <p:cNvPr id="99" name="ïsļîďè"/>
                <p:cNvSpPr/>
                <p:nvPr/>
              </p:nvSpPr>
              <p:spPr>
                <a:xfrm>
                  <a:off x="660400" y="1196550"/>
                  <a:ext cx="576774" cy="510524"/>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100" name="íš1îḓê"/>
                <p:cNvSpPr/>
                <p:nvPr/>
              </p:nvSpPr>
              <p:spPr>
                <a:xfrm>
                  <a:off x="824291" y="1307881"/>
                  <a:ext cx="248989" cy="301712"/>
                </a:xfrm>
                <a:custGeom>
                  <a:avLst/>
                  <a:gdLst>
                    <a:gd name="connsiteX0" fmla="*/ 292491 w 395660"/>
                    <a:gd name="connsiteY0" fmla="*/ 455744 h 606722"/>
                    <a:gd name="connsiteX1" fmla="*/ 271305 w 395660"/>
                    <a:gd name="connsiteY1" fmla="*/ 476894 h 606722"/>
                    <a:gd name="connsiteX2" fmla="*/ 292491 w 395660"/>
                    <a:gd name="connsiteY2" fmla="*/ 498043 h 606722"/>
                    <a:gd name="connsiteX3" fmla="*/ 322133 w 395660"/>
                    <a:gd name="connsiteY3" fmla="*/ 498043 h 606722"/>
                    <a:gd name="connsiteX4" fmla="*/ 343408 w 395660"/>
                    <a:gd name="connsiteY4" fmla="*/ 476894 h 606722"/>
                    <a:gd name="connsiteX5" fmla="*/ 322133 w 395660"/>
                    <a:gd name="connsiteY5" fmla="*/ 455744 h 606722"/>
                    <a:gd name="connsiteX6" fmla="*/ 226085 w 395660"/>
                    <a:gd name="connsiteY6" fmla="*/ 317474 h 606722"/>
                    <a:gd name="connsiteX7" fmla="*/ 303796 w 395660"/>
                    <a:gd name="connsiteY7" fmla="*/ 317474 h 606722"/>
                    <a:gd name="connsiteX8" fmla="*/ 395660 w 395660"/>
                    <a:gd name="connsiteY8" fmla="*/ 409180 h 606722"/>
                    <a:gd name="connsiteX9" fmla="*/ 395660 w 395660"/>
                    <a:gd name="connsiteY9" fmla="*/ 585573 h 606722"/>
                    <a:gd name="connsiteX10" fmla="*/ 374474 w 395660"/>
                    <a:gd name="connsiteY10" fmla="*/ 606722 h 606722"/>
                    <a:gd name="connsiteX11" fmla="*/ 226085 w 395660"/>
                    <a:gd name="connsiteY11" fmla="*/ 606722 h 606722"/>
                    <a:gd name="connsiteX12" fmla="*/ 218964 w 395660"/>
                    <a:gd name="connsiteY12" fmla="*/ 599613 h 606722"/>
                    <a:gd name="connsiteX13" fmla="*/ 218964 w 395660"/>
                    <a:gd name="connsiteY13" fmla="*/ 324494 h 606722"/>
                    <a:gd name="connsiteX14" fmla="*/ 226085 w 395660"/>
                    <a:gd name="connsiteY14" fmla="*/ 317474 h 606722"/>
                    <a:gd name="connsiteX15" fmla="*/ 91873 w 395660"/>
                    <a:gd name="connsiteY15" fmla="*/ 317474 h 606722"/>
                    <a:gd name="connsiteX16" fmla="*/ 169592 w 395660"/>
                    <a:gd name="connsiteY16" fmla="*/ 317474 h 606722"/>
                    <a:gd name="connsiteX17" fmla="*/ 176625 w 395660"/>
                    <a:gd name="connsiteY17" fmla="*/ 324494 h 606722"/>
                    <a:gd name="connsiteX18" fmla="*/ 176625 w 395660"/>
                    <a:gd name="connsiteY18" fmla="*/ 599613 h 606722"/>
                    <a:gd name="connsiteX19" fmla="*/ 169592 w 395660"/>
                    <a:gd name="connsiteY19" fmla="*/ 606722 h 606722"/>
                    <a:gd name="connsiteX20" fmla="*/ 21188 w 395660"/>
                    <a:gd name="connsiteY20" fmla="*/ 606722 h 606722"/>
                    <a:gd name="connsiteX21" fmla="*/ 0 w 395660"/>
                    <a:gd name="connsiteY21" fmla="*/ 585573 h 606722"/>
                    <a:gd name="connsiteX22" fmla="*/ 0 w 395660"/>
                    <a:gd name="connsiteY22" fmla="*/ 409180 h 606722"/>
                    <a:gd name="connsiteX23" fmla="*/ 91873 w 395660"/>
                    <a:gd name="connsiteY23" fmla="*/ 317474 h 606722"/>
                    <a:gd name="connsiteX24" fmla="*/ 197759 w 395660"/>
                    <a:gd name="connsiteY24" fmla="*/ 0 h 606722"/>
                    <a:gd name="connsiteX25" fmla="*/ 324953 w 395660"/>
                    <a:gd name="connsiteY25" fmla="*/ 127018 h 606722"/>
                    <a:gd name="connsiteX26" fmla="*/ 197759 w 395660"/>
                    <a:gd name="connsiteY26" fmla="*/ 254036 h 606722"/>
                    <a:gd name="connsiteX27" fmla="*/ 70565 w 395660"/>
                    <a:gd name="connsiteY27" fmla="*/ 127018 h 606722"/>
                    <a:gd name="connsiteX28" fmla="*/ 197759 w 395660"/>
                    <a:gd name="connsiteY2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660" h="606722">
                      <a:moveTo>
                        <a:pt x="292491" y="455744"/>
                      </a:moveTo>
                      <a:cubicBezTo>
                        <a:pt x="280830" y="455744"/>
                        <a:pt x="271305" y="465253"/>
                        <a:pt x="271305" y="476894"/>
                      </a:cubicBezTo>
                      <a:cubicBezTo>
                        <a:pt x="271305" y="488624"/>
                        <a:pt x="280741" y="498043"/>
                        <a:pt x="292491" y="498043"/>
                      </a:cubicBezTo>
                      <a:lnTo>
                        <a:pt x="322133" y="498043"/>
                      </a:lnTo>
                      <a:cubicBezTo>
                        <a:pt x="333883" y="498043"/>
                        <a:pt x="343408" y="488624"/>
                        <a:pt x="343408" y="476894"/>
                      </a:cubicBezTo>
                      <a:cubicBezTo>
                        <a:pt x="343408" y="465253"/>
                        <a:pt x="333883" y="455744"/>
                        <a:pt x="322133" y="455744"/>
                      </a:cubicBezTo>
                      <a:close/>
                      <a:moveTo>
                        <a:pt x="226085" y="317474"/>
                      </a:moveTo>
                      <a:lnTo>
                        <a:pt x="303796" y="317474"/>
                      </a:lnTo>
                      <a:cubicBezTo>
                        <a:pt x="354535" y="317474"/>
                        <a:pt x="395660" y="358529"/>
                        <a:pt x="395660" y="409180"/>
                      </a:cubicBezTo>
                      <a:lnTo>
                        <a:pt x="395660" y="585573"/>
                      </a:lnTo>
                      <a:cubicBezTo>
                        <a:pt x="395660" y="597214"/>
                        <a:pt x="386135" y="606722"/>
                        <a:pt x="374474" y="606722"/>
                      </a:cubicBezTo>
                      <a:lnTo>
                        <a:pt x="226085" y="606722"/>
                      </a:lnTo>
                      <a:cubicBezTo>
                        <a:pt x="222169" y="606722"/>
                        <a:pt x="218964" y="603523"/>
                        <a:pt x="218964" y="599613"/>
                      </a:cubicBezTo>
                      <a:lnTo>
                        <a:pt x="218964" y="324494"/>
                      </a:lnTo>
                      <a:cubicBezTo>
                        <a:pt x="218964" y="320673"/>
                        <a:pt x="222169" y="317474"/>
                        <a:pt x="226085" y="317474"/>
                      </a:cubicBezTo>
                      <a:close/>
                      <a:moveTo>
                        <a:pt x="91873" y="317474"/>
                      </a:moveTo>
                      <a:lnTo>
                        <a:pt x="169592" y="317474"/>
                      </a:lnTo>
                      <a:cubicBezTo>
                        <a:pt x="173509" y="317474"/>
                        <a:pt x="176625" y="320673"/>
                        <a:pt x="176625" y="324494"/>
                      </a:cubicBezTo>
                      <a:lnTo>
                        <a:pt x="176625" y="599613"/>
                      </a:lnTo>
                      <a:cubicBezTo>
                        <a:pt x="176625" y="603523"/>
                        <a:pt x="173509" y="606722"/>
                        <a:pt x="169592" y="606722"/>
                      </a:cubicBezTo>
                      <a:lnTo>
                        <a:pt x="21188" y="606722"/>
                      </a:lnTo>
                      <a:cubicBezTo>
                        <a:pt x="9437" y="606722"/>
                        <a:pt x="0" y="597214"/>
                        <a:pt x="0" y="585573"/>
                      </a:cubicBezTo>
                      <a:lnTo>
                        <a:pt x="0" y="409180"/>
                      </a:lnTo>
                      <a:cubicBezTo>
                        <a:pt x="0" y="358529"/>
                        <a:pt x="41129" y="317474"/>
                        <a:pt x="91873" y="317474"/>
                      </a:cubicBezTo>
                      <a:close/>
                      <a:moveTo>
                        <a:pt x="197759" y="0"/>
                      </a:moveTo>
                      <a:cubicBezTo>
                        <a:pt x="268006" y="0"/>
                        <a:pt x="324953" y="56868"/>
                        <a:pt x="324953" y="127018"/>
                      </a:cubicBezTo>
                      <a:cubicBezTo>
                        <a:pt x="324953" y="197168"/>
                        <a:pt x="268006" y="254036"/>
                        <a:pt x="197759" y="254036"/>
                      </a:cubicBezTo>
                      <a:cubicBezTo>
                        <a:pt x="127512" y="254036"/>
                        <a:pt x="70565" y="197168"/>
                        <a:pt x="70565" y="127018"/>
                      </a:cubicBezTo>
                      <a:cubicBezTo>
                        <a:pt x="70565" y="56868"/>
                        <a:pt x="127512" y="0"/>
                        <a:pt x="197759" y="0"/>
                      </a:cubicBezTo>
                      <a:close/>
                    </a:path>
                  </a:pathLst>
                </a:custGeom>
                <a:solidFill>
                  <a:schemeClr val="bg1"/>
                </a:solidFill>
                <a:ln w="381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grpSp>
        <p:grpSp>
          <p:nvGrpSpPr>
            <p:cNvPr id="80" name="ïṣḻíde"/>
            <p:cNvGrpSpPr/>
            <p:nvPr/>
          </p:nvGrpSpPr>
          <p:grpSpPr>
            <a:xfrm>
              <a:off x="660400" y="2958583"/>
              <a:ext cx="10858500" cy="1602882"/>
              <a:chOff x="660400" y="1196550"/>
              <a:chExt cx="10858500" cy="1602882"/>
            </a:xfrm>
          </p:grpSpPr>
          <p:sp>
            <p:nvSpPr>
              <p:cNvPr id="89" name="íṣḷîḋe"/>
              <p:cNvSpPr/>
              <p:nvPr/>
            </p:nvSpPr>
            <p:spPr>
              <a:xfrm>
                <a:off x="660400" y="1405362"/>
                <a:ext cx="10858500" cy="1394070"/>
              </a:xfrm>
              <a:prstGeom prst="rect">
                <a:avLst/>
              </a:prstGeom>
              <a:noFill/>
              <a:ln w="12700" cap="rnd">
                <a:solidFill>
                  <a:schemeClr val="bg1">
                    <a:lumMod val="8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nvGrpSpPr>
              <p:cNvPr id="90" name="íṡḻiḋe"/>
              <p:cNvGrpSpPr/>
              <p:nvPr/>
            </p:nvGrpSpPr>
            <p:grpSpPr>
              <a:xfrm>
                <a:off x="1718540" y="1196550"/>
                <a:ext cx="8278552" cy="1517445"/>
                <a:chOff x="1735731" y="1304773"/>
                <a:chExt cx="8278552" cy="1517445"/>
              </a:xfrm>
            </p:grpSpPr>
            <p:sp>
              <p:nvSpPr>
                <p:cNvPr id="94" name="íŝļïḓé">
                  <a:extLst>
                    <a:ext uri="{FF2B5EF4-FFF2-40B4-BE49-F238E27FC236}">
                      <a16:creationId xmlns:a16="http://schemas.microsoft.com/office/drawing/2014/main" id="{F8E07573-A8E5-42F7-B445-E2E8E3B47ABD}"/>
                    </a:ext>
                  </a:extLst>
                </p:cNvPr>
                <p:cNvSpPr/>
                <p:nvPr/>
              </p:nvSpPr>
              <p:spPr bwMode="auto">
                <a:xfrm>
                  <a:off x="1735733" y="1722397"/>
                  <a:ext cx="8278550" cy="109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71450" indent="-171450" defTabSz="914377">
                    <a:lnSpc>
                      <a:spcPct val="150000"/>
                    </a:lnSpc>
                    <a:buFont typeface="Arial" panose="020B0604020202020204" pitchFamily="34" charset="0"/>
                    <a:buChar char="•"/>
                  </a:pPr>
                  <a:r>
                    <a:rPr lang="zh-CN" altLang="en-US" dirty="0"/>
                    <a:t>通过管委会形式按地域设立</a:t>
                  </a:r>
                  <a:r>
                    <a:rPr lang="zh-CN" altLang="en-US" b="1" dirty="0">
                      <a:solidFill>
                        <a:srgbClr val="FF0000"/>
                      </a:solidFill>
                    </a:rPr>
                    <a:t>稽核工作区域分中心</a:t>
                  </a:r>
                  <a:r>
                    <a:rPr lang="zh-CN" altLang="en-US" dirty="0"/>
                    <a:t>；</a:t>
                  </a:r>
                  <a:endParaRPr lang="en-US" altLang="zh-CN" dirty="0"/>
                </a:p>
                <a:p>
                  <a:pPr marL="171450" indent="-171450" defTabSz="914377">
                    <a:lnSpc>
                      <a:spcPct val="150000"/>
                    </a:lnSpc>
                    <a:buFont typeface="Arial" panose="020B0604020202020204" pitchFamily="34" charset="0"/>
                    <a:buChar char="•"/>
                  </a:pPr>
                  <a:r>
                    <a:rPr lang="zh-CN" altLang="en-US" dirty="0"/>
                    <a:t>未来成立形成</a:t>
                  </a:r>
                  <a:r>
                    <a:rPr lang="zh-CN" altLang="en-US" b="1" dirty="0">
                      <a:solidFill>
                        <a:srgbClr val="FF0000"/>
                      </a:solidFill>
                    </a:rPr>
                    <a:t>行业稽核联盟</a:t>
                  </a:r>
                  <a:r>
                    <a:rPr lang="zh-CN" altLang="en-US" dirty="0"/>
                    <a:t>；共同追缴通行费，惩戒逃费车辆。</a:t>
                  </a:r>
                  <a:endParaRPr lang="en-US" altLang="zh-CN" dirty="0"/>
                </a:p>
                <a:p>
                  <a:pPr marL="171450" indent="-171450" defTabSz="914377">
                    <a:lnSpc>
                      <a:spcPct val="150000"/>
                    </a:lnSpc>
                    <a:buFont typeface="Arial" panose="020B0604020202020204" pitchFamily="34" charset="0"/>
                    <a:buChar char="•"/>
                  </a:pPr>
                  <a:r>
                    <a:rPr lang="zh-CN" altLang="en-US" dirty="0"/>
                    <a:t>建立统一的</a:t>
                  </a:r>
                  <a:r>
                    <a:rPr lang="zh-CN" altLang="en-US" b="1" dirty="0">
                      <a:solidFill>
                        <a:srgbClr val="FF0000"/>
                      </a:solidFill>
                    </a:rPr>
                    <a:t>追缴分成稽核激励规则</a:t>
                  </a:r>
                  <a:r>
                    <a:rPr lang="zh-CN" altLang="en-US" dirty="0"/>
                    <a:t>，按追缴参与方分配追缴通行费。</a:t>
                  </a:r>
                </a:p>
              </p:txBody>
            </p:sp>
            <p:sp>
              <p:nvSpPr>
                <p:cNvPr id="95" name="íSḻïḓé">
                  <a:extLst>
                    <a:ext uri="{FF2B5EF4-FFF2-40B4-BE49-F238E27FC236}">
                      <a16:creationId xmlns:a16="http://schemas.microsoft.com/office/drawing/2014/main" id="{921D2456-A6A6-43F5-AD86-0A010D24A2F0}"/>
                    </a:ext>
                  </a:extLst>
                </p:cNvPr>
                <p:cNvSpPr txBox="1"/>
                <p:nvPr/>
              </p:nvSpPr>
              <p:spPr>
                <a:xfrm>
                  <a:off x="1735731" y="1304773"/>
                  <a:ext cx="8278550" cy="417624"/>
                </a:xfrm>
                <a:prstGeom prst="rect">
                  <a:avLst/>
                </a:prstGeom>
                <a:solidFill>
                  <a:schemeClr val="accent2">
                    <a:lumMod val="20000"/>
                    <a:lumOff val="80000"/>
                  </a:schemeClr>
                </a:solid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t>区域分中心及行业联盟</a:t>
                  </a:r>
                </a:p>
              </p:txBody>
            </p:sp>
          </p:grpSp>
          <p:grpSp>
            <p:nvGrpSpPr>
              <p:cNvPr id="91" name="ísļîdè"/>
              <p:cNvGrpSpPr/>
              <p:nvPr/>
            </p:nvGrpSpPr>
            <p:grpSpPr>
              <a:xfrm>
                <a:off x="954349" y="1234395"/>
                <a:ext cx="576774" cy="472679"/>
                <a:chOff x="660400" y="1234395"/>
                <a:chExt cx="576774" cy="472679"/>
              </a:xfrm>
            </p:grpSpPr>
            <p:sp>
              <p:nvSpPr>
                <p:cNvPr id="92" name="íṧḻíḋe"/>
                <p:cNvSpPr/>
                <p:nvPr/>
              </p:nvSpPr>
              <p:spPr>
                <a:xfrm>
                  <a:off x="660400" y="1234395"/>
                  <a:ext cx="576774" cy="472679"/>
                </a:xfrm>
                <a:prstGeom prst="rect">
                  <a:avLst/>
                </a:pr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sp>
              <p:nvSpPr>
                <p:cNvPr id="93" name="îsľíḍè"/>
                <p:cNvSpPr/>
                <p:nvPr/>
              </p:nvSpPr>
              <p:spPr>
                <a:xfrm>
                  <a:off x="803383" y="1331877"/>
                  <a:ext cx="269898" cy="277715"/>
                </a:xfrm>
                <a:custGeom>
                  <a:avLst/>
                  <a:gdLst>
                    <a:gd name="connsiteX0" fmla="*/ 217224 w 460280"/>
                    <a:gd name="connsiteY0" fmla="*/ 281557 h 604311"/>
                    <a:gd name="connsiteX1" fmla="*/ 204295 w 460280"/>
                    <a:gd name="connsiteY1" fmla="*/ 457135 h 604311"/>
                    <a:gd name="connsiteX2" fmla="*/ 230152 w 460280"/>
                    <a:gd name="connsiteY2" fmla="*/ 490702 h 604311"/>
                    <a:gd name="connsiteX3" fmla="*/ 256010 w 460280"/>
                    <a:gd name="connsiteY3" fmla="*/ 457135 h 604311"/>
                    <a:gd name="connsiteX4" fmla="*/ 248252 w 460280"/>
                    <a:gd name="connsiteY4" fmla="*/ 369346 h 604311"/>
                    <a:gd name="connsiteX5" fmla="*/ 243081 w 460280"/>
                    <a:gd name="connsiteY5" fmla="*/ 284139 h 604311"/>
                    <a:gd name="connsiteX6" fmla="*/ 243081 w 460280"/>
                    <a:gd name="connsiteY6" fmla="*/ 281557 h 604311"/>
                    <a:gd name="connsiteX7" fmla="*/ 217224 w 460280"/>
                    <a:gd name="connsiteY7" fmla="*/ 281557 h 604311"/>
                    <a:gd name="connsiteX8" fmla="*/ 134481 w 460280"/>
                    <a:gd name="connsiteY8" fmla="*/ 219588 h 604311"/>
                    <a:gd name="connsiteX9" fmla="*/ 206881 w 460280"/>
                    <a:gd name="connsiteY9" fmla="*/ 219588 h 604311"/>
                    <a:gd name="connsiteX10" fmla="*/ 214638 w 460280"/>
                    <a:gd name="connsiteY10" fmla="*/ 258319 h 604311"/>
                    <a:gd name="connsiteX11" fmla="*/ 245667 w 460280"/>
                    <a:gd name="connsiteY11" fmla="*/ 258319 h 604311"/>
                    <a:gd name="connsiteX12" fmla="*/ 253424 w 460280"/>
                    <a:gd name="connsiteY12" fmla="*/ 219588 h 604311"/>
                    <a:gd name="connsiteX13" fmla="*/ 328409 w 460280"/>
                    <a:gd name="connsiteY13" fmla="*/ 219588 h 604311"/>
                    <a:gd name="connsiteX14" fmla="*/ 460280 w 460280"/>
                    <a:gd name="connsiteY14" fmla="*/ 322870 h 604311"/>
                    <a:gd name="connsiteX15" fmla="*/ 460280 w 460280"/>
                    <a:gd name="connsiteY15" fmla="*/ 560417 h 604311"/>
                    <a:gd name="connsiteX16" fmla="*/ 418909 w 460280"/>
                    <a:gd name="connsiteY16" fmla="*/ 601729 h 604311"/>
                    <a:gd name="connsiteX17" fmla="*/ 377538 w 460280"/>
                    <a:gd name="connsiteY17" fmla="*/ 560417 h 604311"/>
                    <a:gd name="connsiteX18" fmla="*/ 377538 w 460280"/>
                    <a:gd name="connsiteY18" fmla="*/ 340944 h 604311"/>
                    <a:gd name="connsiteX19" fmla="*/ 351681 w 460280"/>
                    <a:gd name="connsiteY19" fmla="*/ 340944 h 604311"/>
                    <a:gd name="connsiteX20" fmla="*/ 351681 w 460280"/>
                    <a:gd name="connsiteY20" fmla="*/ 593983 h 604311"/>
                    <a:gd name="connsiteX21" fmla="*/ 106039 w 460280"/>
                    <a:gd name="connsiteY21" fmla="*/ 593983 h 604311"/>
                    <a:gd name="connsiteX22" fmla="*/ 106039 w 460280"/>
                    <a:gd name="connsiteY22" fmla="*/ 340944 h 604311"/>
                    <a:gd name="connsiteX23" fmla="*/ 80182 w 460280"/>
                    <a:gd name="connsiteY23" fmla="*/ 340944 h 604311"/>
                    <a:gd name="connsiteX24" fmla="*/ 80182 w 460280"/>
                    <a:gd name="connsiteY24" fmla="*/ 560417 h 604311"/>
                    <a:gd name="connsiteX25" fmla="*/ 80182 w 460280"/>
                    <a:gd name="connsiteY25" fmla="*/ 562999 h 604311"/>
                    <a:gd name="connsiteX26" fmla="*/ 41396 w 460280"/>
                    <a:gd name="connsiteY26" fmla="*/ 604311 h 604311"/>
                    <a:gd name="connsiteX27" fmla="*/ 25 w 460280"/>
                    <a:gd name="connsiteY27" fmla="*/ 562999 h 604311"/>
                    <a:gd name="connsiteX28" fmla="*/ 25 w 460280"/>
                    <a:gd name="connsiteY28" fmla="*/ 560417 h 604311"/>
                    <a:gd name="connsiteX29" fmla="*/ 25 w 460280"/>
                    <a:gd name="connsiteY29" fmla="*/ 322870 h 604311"/>
                    <a:gd name="connsiteX30" fmla="*/ 134481 w 460280"/>
                    <a:gd name="connsiteY30" fmla="*/ 219588 h 604311"/>
                    <a:gd name="connsiteX31" fmla="*/ 236453 w 460280"/>
                    <a:gd name="connsiteY31" fmla="*/ 0 h 604311"/>
                    <a:gd name="connsiteX32" fmla="*/ 341236 w 460280"/>
                    <a:gd name="connsiteY32" fmla="*/ 104577 h 604311"/>
                    <a:gd name="connsiteX33" fmla="*/ 236453 w 460280"/>
                    <a:gd name="connsiteY33" fmla="*/ 209154 h 604311"/>
                    <a:gd name="connsiteX34" fmla="*/ 131670 w 460280"/>
                    <a:gd name="connsiteY34" fmla="*/ 104577 h 604311"/>
                    <a:gd name="connsiteX35" fmla="*/ 236453 w 460280"/>
                    <a:gd name="connsiteY35" fmla="*/ 0 h 60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0280" h="604311">
                      <a:moveTo>
                        <a:pt x="217224" y="281557"/>
                      </a:moveTo>
                      <a:lnTo>
                        <a:pt x="204295" y="457135"/>
                      </a:lnTo>
                      <a:lnTo>
                        <a:pt x="230152" y="490702"/>
                      </a:lnTo>
                      <a:lnTo>
                        <a:pt x="256010" y="457135"/>
                      </a:lnTo>
                      <a:lnTo>
                        <a:pt x="248252" y="369346"/>
                      </a:lnTo>
                      <a:lnTo>
                        <a:pt x="243081" y="284139"/>
                      </a:lnTo>
                      <a:lnTo>
                        <a:pt x="243081" y="281557"/>
                      </a:lnTo>
                      <a:cubicBezTo>
                        <a:pt x="232738" y="278975"/>
                        <a:pt x="224981" y="278975"/>
                        <a:pt x="217224" y="281557"/>
                      </a:cubicBezTo>
                      <a:close/>
                      <a:moveTo>
                        <a:pt x="134481" y="219588"/>
                      </a:moveTo>
                      <a:lnTo>
                        <a:pt x="206881" y="219588"/>
                      </a:lnTo>
                      <a:cubicBezTo>
                        <a:pt x="199124" y="224752"/>
                        <a:pt x="209467" y="247991"/>
                        <a:pt x="214638" y="258319"/>
                      </a:cubicBezTo>
                      <a:cubicBezTo>
                        <a:pt x="224981" y="255737"/>
                        <a:pt x="235324" y="255737"/>
                        <a:pt x="245667" y="258319"/>
                      </a:cubicBezTo>
                      <a:cubicBezTo>
                        <a:pt x="250838" y="245409"/>
                        <a:pt x="258595" y="224752"/>
                        <a:pt x="253424" y="219588"/>
                      </a:cubicBezTo>
                      <a:lnTo>
                        <a:pt x="328409" y="219588"/>
                      </a:lnTo>
                      <a:cubicBezTo>
                        <a:pt x="328409" y="219588"/>
                        <a:pt x="449937" y="217006"/>
                        <a:pt x="460280" y="322870"/>
                      </a:cubicBezTo>
                      <a:lnTo>
                        <a:pt x="460280" y="560417"/>
                      </a:lnTo>
                      <a:cubicBezTo>
                        <a:pt x="460280" y="583655"/>
                        <a:pt x="442180" y="601729"/>
                        <a:pt x="418909" y="601729"/>
                      </a:cubicBezTo>
                      <a:cubicBezTo>
                        <a:pt x="395638" y="601729"/>
                        <a:pt x="377538" y="583655"/>
                        <a:pt x="377538" y="560417"/>
                      </a:cubicBezTo>
                      <a:lnTo>
                        <a:pt x="377538" y="340944"/>
                      </a:lnTo>
                      <a:lnTo>
                        <a:pt x="351681" y="340944"/>
                      </a:lnTo>
                      <a:lnTo>
                        <a:pt x="351681" y="593983"/>
                      </a:lnTo>
                      <a:lnTo>
                        <a:pt x="106039" y="593983"/>
                      </a:lnTo>
                      <a:lnTo>
                        <a:pt x="106039" y="340944"/>
                      </a:lnTo>
                      <a:lnTo>
                        <a:pt x="80182" y="340944"/>
                      </a:lnTo>
                      <a:lnTo>
                        <a:pt x="80182" y="560417"/>
                      </a:lnTo>
                      <a:cubicBezTo>
                        <a:pt x="80182" y="560417"/>
                        <a:pt x="80182" y="562999"/>
                        <a:pt x="80182" y="562999"/>
                      </a:cubicBezTo>
                      <a:cubicBezTo>
                        <a:pt x="80182" y="586237"/>
                        <a:pt x="62082" y="604311"/>
                        <a:pt x="41396" y="604311"/>
                      </a:cubicBezTo>
                      <a:cubicBezTo>
                        <a:pt x="18125" y="604311"/>
                        <a:pt x="25" y="586237"/>
                        <a:pt x="25" y="562999"/>
                      </a:cubicBezTo>
                      <a:cubicBezTo>
                        <a:pt x="25" y="562999"/>
                        <a:pt x="25" y="560417"/>
                        <a:pt x="25" y="560417"/>
                      </a:cubicBezTo>
                      <a:lnTo>
                        <a:pt x="25" y="322870"/>
                      </a:lnTo>
                      <a:cubicBezTo>
                        <a:pt x="25" y="322870"/>
                        <a:pt x="-5147" y="222170"/>
                        <a:pt x="134481" y="219588"/>
                      </a:cubicBezTo>
                      <a:close/>
                      <a:moveTo>
                        <a:pt x="236453" y="0"/>
                      </a:moveTo>
                      <a:cubicBezTo>
                        <a:pt x="294323" y="0"/>
                        <a:pt x="341236" y="46821"/>
                        <a:pt x="341236" y="104577"/>
                      </a:cubicBezTo>
                      <a:cubicBezTo>
                        <a:pt x="341236" y="162333"/>
                        <a:pt x="294323" y="209154"/>
                        <a:pt x="236453" y="209154"/>
                      </a:cubicBezTo>
                      <a:cubicBezTo>
                        <a:pt x="178583" y="209154"/>
                        <a:pt x="131670" y="162333"/>
                        <a:pt x="131670" y="104577"/>
                      </a:cubicBezTo>
                      <a:cubicBezTo>
                        <a:pt x="131670" y="46821"/>
                        <a:pt x="178583" y="0"/>
                        <a:pt x="236453" y="0"/>
                      </a:cubicBezTo>
                      <a:close/>
                    </a:path>
                  </a:pathLst>
                </a:custGeom>
                <a:solidFill>
                  <a:schemeClr val="bg1"/>
                </a:solidFill>
                <a:ln w="381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dirty="0">
                    <a:solidFill>
                      <a:schemeClr val="bg1"/>
                    </a:solidFill>
                  </a:endParaRPr>
                </a:p>
              </p:txBody>
            </p:sp>
          </p:grpSp>
        </p:grpSp>
      </p:grpSp>
      <p:sp>
        <p:nvSpPr>
          <p:cNvPr id="103"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2"/>
          <p:cNvSpPr txBox="1"/>
          <p:nvPr/>
        </p:nvSpPr>
        <p:spPr>
          <a:xfrm>
            <a:off x="3772288" y="105873"/>
            <a:ext cx="4647427"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3</a:t>
            </a:r>
            <a:r>
              <a:rPr lang="zh-CN" altLang="en-US" sz="3600" b="1" dirty="0" smtClean="0">
                <a:solidFill>
                  <a:schemeClr val="bg1"/>
                </a:solidFill>
                <a:effectLst>
                  <a:outerShdw blurRad="38100" dist="38100" dir="2700000" algn="tl">
                    <a:srgbClr val="000000">
                      <a:alpha val="43137"/>
                    </a:srgbClr>
                  </a:outerShdw>
                </a:effectLst>
                <a:latin typeface="+mj-lt"/>
              </a:rPr>
              <a:t>、全网稽核工作思路</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97562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3099" y="1130300"/>
            <a:ext cx="10845800" cy="1712348"/>
            <a:chOff x="673099" y="1130300"/>
            <a:chExt cx="10845800" cy="1712348"/>
          </a:xfrm>
        </p:grpSpPr>
        <p:sp>
          <p:nvSpPr>
            <p:cNvPr id="4" name="íş1íḋê"/>
            <p:cNvSpPr/>
            <p:nvPr/>
          </p:nvSpPr>
          <p:spPr bwMode="auto">
            <a:xfrm>
              <a:off x="677862" y="2482608"/>
              <a:ext cx="2730880" cy="360040"/>
            </a:xfrm>
            <a:prstGeom prst="parallelogram">
              <a:avLst>
                <a:gd name="adj" fmla="val 76283"/>
              </a:avLst>
            </a:prstGeom>
            <a:solidFill>
              <a:schemeClr val="accent1">
                <a:lumMod val="75000"/>
              </a:schemeClr>
            </a:solidFill>
            <a:ln w="19050">
              <a:noFill/>
              <a:round/>
            </a:ln>
          </p:spPr>
          <p:txBody>
            <a:bodyPr anchor="ctr"/>
            <a:lstStyle/>
            <a:p>
              <a:pPr algn="ctr"/>
              <a:endParaRPr/>
            </a:p>
          </p:txBody>
        </p:sp>
        <p:sp>
          <p:nvSpPr>
            <p:cNvPr id="5" name="îṧliḑé"/>
            <p:cNvSpPr/>
            <p:nvPr/>
          </p:nvSpPr>
          <p:spPr>
            <a:xfrm>
              <a:off x="673099" y="1130300"/>
              <a:ext cx="10845800" cy="1460319"/>
            </a:xfrm>
            <a:prstGeom prst="rect">
              <a:avLst/>
            </a:prstGeom>
            <a:blipFill>
              <a:blip r:embed="rId2"/>
              <a:srcRect/>
              <a:stretch>
                <a:fillRect t="-159876" b="-157120"/>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ṡļîḑè"/>
            <p:cNvSpPr/>
            <p:nvPr/>
          </p:nvSpPr>
          <p:spPr bwMode="auto">
            <a:xfrm>
              <a:off x="673100" y="2086564"/>
              <a:ext cx="2459596" cy="756084"/>
            </a:xfrm>
            <a:prstGeom prst="rect">
              <a:avLst/>
            </a:prstGeom>
            <a:solidFill>
              <a:schemeClr val="accent4"/>
            </a:solidFill>
            <a:ln w="19050">
              <a:noFill/>
              <a:round/>
            </a:ln>
          </p:spPr>
          <p:txBody>
            <a:bodyPr rot="0" spcFirstLastPara="0" vert="horz" wrap="square" lIns="91440" tIns="45720" rIns="91440" bIns="45720" anchor="ctr" anchorCtr="1" forceAA="0" compatLnSpc="1">
              <a:normAutofit/>
            </a:bodyPr>
            <a:lstStyle/>
            <a:p>
              <a:pPr algn="ctr"/>
              <a:r>
                <a:rPr lang="zh-CN" altLang="en-US" sz="3200" b="1" dirty="0">
                  <a:solidFill>
                    <a:schemeClr val="bg1"/>
                  </a:solidFill>
                </a:rPr>
                <a:t>汇报内容</a:t>
              </a:r>
            </a:p>
          </p:txBody>
        </p:sp>
      </p:grpSp>
      <p:grpSp>
        <p:nvGrpSpPr>
          <p:cNvPr id="3" name="组合 2"/>
          <p:cNvGrpSpPr/>
          <p:nvPr/>
        </p:nvGrpSpPr>
        <p:grpSpPr>
          <a:xfrm>
            <a:off x="3774375" y="3157650"/>
            <a:ext cx="5013490" cy="1972616"/>
            <a:chOff x="3132696" y="3209164"/>
            <a:chExt cx="4643248" cy="2792129"/>
          </a:xfrm>
        </p:grpSpPr>
        <p:grpSp>
          <p:nvGrpSpPr>
            <p:cNvPr id="7" name="íŝľïḓe"/>
            <p:cNvGrpSpPr/>
            <p:nvPr/>
          </p:nvGrpSpPr>
          <p:grpSpPr>
            <a:xfrm>
              <a:off x="3132696" y="3209164"/>
              <a:ext cx="4643248" cy="603530"/>
              <a:chOff x="673100" y="3280665"/>
              <a:chExt cx="4643248" cy="603530"/>
            </a:xfrm>
          </p:grpSpPr>
          <p:sp>
            <p:nvSpPr>
              <p:cNvPr id="13" name="iṥļîḑe"/>
              <p:cNvSpPr/>
              <p:nvPr/>
            </p:nvSpPr>
            <p:spPr>
              <a:xfrm>
                <a:off x="673100" y="3280665"/>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1</a:t>
                </a:r>
                <a:endParaRPr lang="zh-CN" altLang="en-US" sz="3200" b="1" dirty="0"/>
              </a:p>
            </p:txBody>
          </p:sp>
          <p:sp>
            <p:nvSpPr>
              <p:cNvPr id="16" name="iśliďê"/>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chemeClr val="bg1">
                        <a:lumMod val="50000"/>
                      </a:schemeClr>
                    </a:solidFill>
                    <a:latin typeface="Times New Roman" panose="02020603050405020304" pitchFamily="18" charset="0"/>
                    <a:cs typeface="Times New Roman" panose="02020603050405020304" pitchFamily="18" charset="0"/>
                  </a:rPr>
                  <a:t>稽核业务规则</a:t>
                </a:r>
                <a:endParaRPr lang="en-US" altLang="zh-CN" sz="2800" b="1" dirty="0">
                  <a:solidFill>
                    <a:schemeClr val="bg1">
                      <a:lumMod val="50000"/>
                    </a:schemeClr>
                  </a:solidFill>
                  <a:latin typeface="Times New Roman" panose="02020603050405020304" pitchFamily="18" charset="0"/>
                  <a:cs typeface="Times New Roman" panose="02020603050405020304" pitchFamily="18" charset="0"/>
                </a:endParaRPr>
              </a:p>
            </p:txBody>
          </p:sp>
        </p:grpSp>
        <p:grpSp>
          <p:nvGrpSpPr>
            <p:cNvPr id="8" name="îṩľîďê"/>
            <p:cNvGrpSpPr/>
            <p:nvPr/>
          </p:nvGrpSpPr>
          <p:grpSpPr>
            <a:xfrm>
              <a:off x="3132696" y="4303463"/>
              <a:ext cx="4643248" cy="603530"/>
              <a:chOff x="6235700" y="3373433"/>
              <a:chExt cx="4643248" cy="603530"/>
            </a:xfrm>
          </p:grpSpPr>
          <p:sp>
            <p:nvSpPr>
              <p:cNvPr id="9" name="îṧḻïdé"/>
              <p:cNvSpPr/>
              <p:nvPr/>
            </p:nvSpPr>
            <p:spPr>
              <a:xfrm>
                <a:off x="6235700" y="3373433"/>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2</a:t>
                </a:r>
                <a:endParaRPr lang="zh-CN" altLang="en-US" sz="3200" b="1" dirty="0"/>
              </a:p>
            </p:txBody>
          </p:sp>
          <p:sp>
            <p:nvSpPr>
              <p:cNvPr id="11" name="ïślíḋè"/>
              <p:cNvSpPr txBox="1"/>
              <p:nvPr/>
            </p:nvSpPr>
            <p:spPr>
              <a:xfrm>
                <a:off x="6950075" y="3505065"/>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tx1">
                        <a:lumMod val="50000"/>
                        <a:lumOff val="50000"/>
                      </a:schemeClr>
                    </a:solidFill>
                  </a:rPr>
                  <a:t>工作现状</a:t>
                </a:r>
              </a:p>
            </p:txBody>
          </p:sp>
        </p:grpSp>
        <p:grpSp>
          <p:nvGrpSpPr>
            <p:cNvPr id="12" name="îṩľîďê"/>
            <p:cNvGrpSpPr/>
            <p:nvPr/>
          </p:nvGrpSpPr>
          <p:grpSpPr>
            <a:xfrm>
              <a:off x="3132696" y="5397763"/>
              <a:ext cx="4643248" cy="603530"/>
              <a:chOff x="6235700" y="3466202"/>
              <a:chExt cx="4643248" cy="603530"/>
            </a:xfrm>
          </p:grpSpPr>
          <p:sp>
            <p:nvSpPr>
              <p:cNvPr id="14" name="îṧḻïdé"/>
              <p:cNvSpPr/>
              <p:nvPr/>
            </p:nvSpPr>
            <p:spPr>
              <a:xfrm>
                <a:off x="6235700" y="3466202"/>
                <a:ext cx="685800" cy="6035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3</a:t>
                </a:r>
                <a:endParaRPr lang="zh-CN" altLang="en-US" sz="3200" b="1" dirty="0"/>
              </a:p>
            </p:txBody>
          </p:sp>
          <p:sp>
            <p:nvSpPr>
              <p:cNvPr id="15" name="ïślíḋè"/>
              <p:cNvSpPr txBox="1"/>
              <p:nvPr/>
            </p:nvSpPr>
            <p:spPr>
              <a:xfrm>
                <a:off x="6950075" y="3597834"/>
                <a:ext cx="3928873" cy="340266"/>
              </a:xfrm>
              <a:prstGeom prst="rect">
                <a:avLst/>
              </a:prstGeom>
              <a:noFill/>
            </p:spPr>
            <p:txBody>
              <a:bodyPr wrap="none" lIns="91440" tIns="45720" rIns="91440" bIns="45720" anchor="ctr">
                <a:noAutofit/>
              </a:bodyPr>
              <a:lstStyle>
                <a:defPPr>
                  <a:defRPr lang="zh-CN"/>
                </a:defPPr>
                <a:lvl1pPr>
                  <a:spcBef>
                    <a:spcPct val="0"/>
                  </a:spcBef>
                  <a:defRPr sz="2800" b="1">
                    <a:solidFill>
                      <a:schemeClr val="accent4"/>
                    </a:solidFill>
                    <a:latin typeface="Times New Roman" panose="02020603050405020304" pitchFamily="18" charset="0"/>
                    <a:cs typeface="Times New Roman" panose="02020603050405020304" pitchFamily="18" charset="0"/>
                  </a:defRPr>
                </a:lvl1pPr>
              </a:lstStyle>
              <a:p>
                <a:r>
                  <a:rPr lang="zh-CN" altLang="en-US" dirty="0">
                    <a:solidFill>
                      <a:schemeClr val="bg1">
                        <a:lumMod val="50000"/>
                      </a:schemeClr>
                    </a:solidFill>
                  </a:rPr>
                  <a:t>全网稽核工作思路</a:t>
                </a:r>
              </a:p>
            </p:txBody>
          </p:sp>
        </p:grpSp>
      </p:grpSp>
      <p:grpSp>
        <p:nvGrpSpPr>
          <p:cNvPr id="18" name="íŝľïḓe">
            <a:extLst>
              <a:ext uri="{FF2B5EF4-FFF2-40B4-BE49-F238E27FC236}">
                <a16:creationId xmlns:a16="http://schemas.microsoft.com/office/drawing/2014/main" id="{7ECDB009-B52C-4E36-A220-CA5CF10CBE2E}"/>
              </a:ext>
            </a:extLst>
          </p:cNvPr>
          <p:cNvGrpSpPr/>
          <p:nvPr/>
        </p:nvGrpSpPr>
        <p:grpSpPr>
          <a:xfrm>
            <a:off x="3774375" y="5476991"/>
            <a:ext cx="5013490" cy="426389"/>
            <a:chOff x="673100" y="3280665"/>
            <a:chExt cx="4643248" cy="603530"/>
          </a:xfrm>
        </p:grpSpPr>
        <p:sp>
          <p:nvSpPr>
            <p:cNvPr id="25" name="iṥļîḑe">
              <a:extLst>
                <a:ext uri="{FF2B5EF4-FFF2-40B4-BE49-F238E27FC236}">
                  <a16:creationId xmlns:a16="http://schemas.microsoft.com/office/drawing/2014/main" id="{155695B3-B1CC-49AA-B1F6-29F78AD89F13}"/>
                </a:ext>
              </a:extLst>
            </p:cNvPr>
            <p:cNvSpPr/>
            <p:nvPr/>
          </p:nvSpPr>
          <p:spPr>
            <a:xfrm>
              <a:off x="673100" y="3280665"/>
              <a:ext cx="685800" cy="6035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r>
                <a:rPr lang="en-US" altLang="zh-CN" sz="3200" b="1" dirty="0"/>
                <a:t>4</a:t>
              </a:r>
              <a:endParaRPr lang="zh-CN" altLang="en-US" sz="3200" b="1" dirty="0"/>
            </a:p>
          </p:txBody>
        </p:sp>
        <p:sp>
          <p:nvSpPr>
            <p:cNvPr id="26" name="iśliďê">
              <a:extLst>
                <a:ext uri="{FF2B5EF4-FFF2-40B4-BE49-F238E27FC236}">
                  <a16:creationId xmlns:a16="http://schemas.microsoft.com/office/drawing/2014/main" id="{C0CCE564-A198-429F-BFD8-4A366CFDD9FA}"/>
                </a:ext>
              </a:extLst>
            </p:cNvPr>
            <p:cNvSpPr txBox="1"/>
            <p:nvPr/>
          </p:nvSpPr>
          <p:spPr>
            <a:xfrm>
              <a:off x="1387475" y="3412298"/>
              <a:ext cx="3928873" cy="340265"/>
            </a:xfrm>
            <a:prstGeom prst="rect">
              <a:avLst/>
            </a:prstGeom>
            <a:noFill/>
          </p:spPr>
          <p:txBody>
            <a:bodyPr wrap="none" lIns="91440" tIns="45720" rIns="91440" bIns="45720" anchor="ctr">
              <a:noAutofit/>
            </a:bodyPr>
            <a:lstStyle/>
            <a:p>
              <a:pPr>
                <a:spcBef>
                  <a:spcPct val="0"/>
                </a:spcBef>
              </a:pPr>
              <a:r>
                <a:rPr lang="zh-CN" altLang="en-US" sz="2800" b="1" dirty="0">
                  <a:solidFill>
                    <a:srgbClr val="FF6600"/>
                  </a:solidFill>
                  <a:latin typeface="Times New Roman" panose="02020603050405020304" pitchFamily="18" charset="0"/>
                  <a:cs typeface="Times New Roman" panose="02020603050405020304" pitchFamily="18" charset="0"/>
                </a:rPr>
                <a:t>省级工作开展建议</a:t>
              </a:r>
              <a:endParaRPr lang="en-US" altLang="zh-CN" sz="2800" b="1" dirty="0">
                <a:solidFill>
                  <a:srgbClr val="FF66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3965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íṥ1ïḍê"/>
          <p:cNvSpPr/>
          <p:nvPr/>
        </p:nvSpPr>
        <p:spPr>
          <a:xfrm>
            <a:off x="635385" y="1014849"/>
            <a:ext cx="4024347"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a:t>（一）</a:t>
            </a:r>
            <a:r>
              <a:rPr lang="zh-CN" altLang="zh-CN" sz="2000" b="1" dirty="0"/>
              <a:t>稽核</a:t>
            </a:r>
            <a:r>
              <a:rPr lang="zh-CN" altLang="en-US" sz="2000" b="1" dirty="0"/>
              <a:t>组织与专业人才</a:t>
            </a:r>
            <a:r>
              <a:rPr lang="zh-CN" altLang="zh-CN" sz="2000" b="1" dirty="0"/>
              <a:t>准备</a:t>
            </a:r>
            <a:endParaRPr lang="zh-CN" altLang="en-US" sz="2000" b="1" dirty="0">
              <a:solidFill>
                <a:schemeClr val="bg1"/>
              </a:solidFill>
            </a:endParaRPr>
          </a:p>
        </p:txBody>
      </p:sp>
      <p:grpSp>
        <p:nvGrpSpPr>
          <p:cNvPr id="83" name="组合 82"/>
          <p:cNvGrpSpPr/>
          <p:nvPr/>
        </p:nvGrpSpPr>
        <p:grpSpPr>
          <a:xfrm>
            <a:off x="0" y="2"/>
            <a:ext cx="12192000" cy="881448"/>
            <a:chOff x="0" y="2"/>
            <a:chExt cx="12192000" cy="881448"/>
          </a:xfrm>
        </p:grpSpPr>
        <p:sp>
          <p:nvSpPr>
            <p:cNvPr id="8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grpSp>
        <p:nvGrpSpPr>
          <p:cNvPr id="10" name="18594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5385" y="1757900"/>
            <a:ext cx="10858500" cy="4962996"/>
            <a:chOff x="660400" y="1130300"/>
            <a:chExt cx="10858500" cy="4962996"/>
          </a:xfrm>
        </p:grpSpPr>
        <p:sp>
          <p:nvSpPr>
            <p:cNvPr id="11" name="îṡ1íďê"/>
            <p:cNvSpPr/>
            <p:nvPr/>
          </p:nvSpPr>
          <p:spPr bwMode="gray">
            <a:xfrm>
              <a:off x="660400" y="1130300"/>
              <a:ext cx="5340891" cy="1511374"/>
            </a:xfrm>
            <a:prstGeom prst="rect">
              <a:avLst/>
            </a:prstGeom>
            <a:blipFill>
              <a:blip r:embed="rId3"/>
              <a:srcRect/>
              <a:stretch>
                <a:fillRect t="-68364" b="-6722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dirty="0"/>
            </a:p>
          </p:txBody>
        </p:sp>
        <p:sp>
          <p:nvSpPr>
            <p:cNvPr id="12" name="íšḻiḓè"/>
            <p:cNvSpPr/>
            <p:nvPr/>
          </p:nvSpPr>
          <p:spPr>
            <a:xfrm>
              <a:off x="660400" y="5520415"/>
              <a:ext cx="594390" cy="56382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endParaRPr/>
            </a:p>
          </p:txBody>
        </p:sp>
        <p:cxnSp>
          <p:nvCxnSpPr>
            <p:cNvPr id="13" name="直接连接符 12"/>
            <p:cNvCxnSpPr/>
            <p:nvPr/>
          </p:nvCxnSpPr>
          <p:spPr>
            <a:xfrm>
              <a:off x="660400" y="2627858"/>
              <a:ext cx="0" cy="346543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íṩľiḋè"/>
            <p:cNvSpPr/>
            <p:nvPr/>
          </p:nvSpPr>
          <p:spPr bwMode="gray">
            <a:xfrm>
              <a:off x="6178009" y="1130300"/>
              <a:ext cx="5340891" cy="1511374"/>
            </a:xfrm>
            <a:prstGeom prst="rect">
              <a:avLst/>
            </a:prstGeom>
            <a:blipFill>
              <a:blip r:embed="rId4"/>
              <a:srcRect/>
              <a:stretch>
                <a:fillRect t="-68364" b="-6722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dirty="0"/>
            </a:p>
          </p:txBody>
        </p:sp>
        <p:sp>
          <p:nvSpPr>
            <p:cNvPr id="15" name="îṧľîde"/>
            <p:cNvSpPr/>
            <p:nvPr/>
          </p:nvSpPr>
          <p:spPr>
            <a:xfrm>
              <a:off x="6178009" y="5520415"/>
              <a:ext cx="594390" cy="56382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endParaRPr/>
            </a:p>
          </p:txBody>
        </p:sp>
        <p:cxnSp>
          <p:nvCxnSpPr>
            <p:cNvPr id="16" name="直接连接符 15"/>
            <p:cNvCxnSpPr/>
            <p:nvPr/>
          </p:nvCxnSpPr>
          <p:spPr>
            <a:xfrm>
              <a:off x="6178009" y="2627858"/>
              <a:ext cx="0" cy="346543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iṩḷîďe"/>
            <p:cNvGrpSpPr/>
            <p:nvPr/>
          </p:nvGrpSpPr>
          <p:grpSpPr>
            <a:xfrm>
              <a:off x="660400" y="2881183"/>
              <a:ext cx="5331746" cy="2755142"/>
              <a:chOff x="721687" y="2881183"/>
              <a:chExt cx="1758173" cy="2755142"/>
            </a:xfrm>
          </p:grpSpPr>
          <p:sp>
            <p:nvSpPr>
              <p:cNvPr id="21" name="îšḷîḍê">
                <a:extLst>
                  <a:ext uri="{FF2B5EF4-FFF2-40B4-BE49-F238E27FC236}">
                    <a16:creationId xmlns:a16="http://schemas.microsoft.com/office/drawing/2014/main" id="{E692D6C1-8135-4A55-84E0-376F4102B626}"/>
                  </a:ext>
                </a:extLst>
              </p:cNvPr>
              <p:cNvSpPr/>
              <p:nvPr/>
            </p:nvSpPr>
            <p:spPr bwMode="auto">
              <a:xfrm>
                <a:off x="852116" y="3438897"/>
                <a:ext cx="1558605" cy="219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28600" indent="-228600">
                  <a:lnSpc>
                    <a:spcPct val="150000"/>
                  </a:lnSpc>
                  <a:spcBef>
                    <a:spcPct val="0"/>
                  </a:spcBef>
                  <a:buFont typeface="Arial" panose="020B0604020202020204" pitchFamily="34" charset="0"/>
                  <a:buChar char="•"/>
                </a:pPr>
                <a:r>
                  <a:rPr lang="zh-CN" altLang="en-US" dirty="0"/>
                  <a:t>省级稽核单位协调推进收费公路经营管理单位、省级发行服务机构开展省级稽核工作，对接跨省结合；</a:t>
                </a:r>
              </a:p>
              <a:p>
                <a:pPr marL="228600" indent="-228600">
                  <a:lnSpc>
                    <a:spcPct val="150000"/>
                  </a:lnSpc>
                  <a:spcBef>
                    <a:spcPct val="0"/>
                  </a:spcBef>
                  <a:buFont typeface="Arial" panose="020B0604020202020204" pitchFamily="34" charset="0"/>
                  <a:buChar char="•"/>
                </a:pPr>
                <a:r>
                  <a:rPr lang="zh-CN" altLang="en-US" dirty="0"/>
                  <a:t>路段经营管理单位落实开展收费稽核各项工作。</a:t>
                </a:r>
              </a:p>
            </p:txBody>
          </p:sp>
          <p:sp>
            <p:nvSpPr>
              <p:cNvPr id="22" name="îŝḻïḍè">
                <a:extLst>
                  <a:ext uri="{FF2B5EF4-FFF2-40B4-BE49-F238E27FC236}">
                    <a16:creationId xmlns:a16="http://schemas.microsoft.com/office/drawing/2014/main" id="{CC0552CA-18F4-4C5F-BFC0-5FEC9BC3ECA9}"/>
                  </a:ext>
                </a:extLst>
              </p:cNvPr>
              <p:cNvSpPr txBox="1"/>
              <p:nvPr/>
            </p:nvSpPr>
            <p:spPr bwMode="auto">
              <a:xfrm>
                <a:off x="721687" y="2881183"/>
                <a:ext cx="17581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en-US" altLang="zh-CN" sz="2000" b="1" dirty="0"/>
                  <a:t>1</a:t>
                </a:r>
                <a:r>
                  <a:rPr lang="zh-CN" altLang="en-US" sz="2000" b="1" dirty="0"/>
                  <a:t>、建立省、路段级稽核工作机构</a:t>
                </a:r>
                <a:endParaRPr lang="zh-CN" altLang="en-US" sz="2000" b="1" dirty="0"/>
              </a:p>
            </p:txBody>
          </p:sp>
        </p:grpSp>
        <p:grpSp>
          <p:nvGrpSpPr>
            <p:cNvPr id="18" name="işliḓê"/>
            <p:cNvGrpSpPr/>
            <p:nvPr/>
          </p:nvGrpSpPr>
          <p:grpSpPr>
            <a:xfrm>
              <a:off x="6179835" y="2881183"/>
              <a:ext cx="5331746" cy="2755142"/>
              <a:chOff x="2541149" y="2881183"/>
              <a:chExt cx="1758173" cy="2755142"/>
            </a:xfrm>
          </p:grpSpPr>
          <p:sp>
            <p:nvSpPr>
              <p:cNvPr id="19" name="iṧ1ïdé">
                <a:extLst>
                  <a:ext uri="{FF2B5EF4-FFF2-40B4-BE49-F238E27FC236}">
                    <a16:creationId xmlns:a16="http://schemas.microsoft.com/office/drawing/2014/main" id="{E692D6C1-8135-4A55-84E0-376F4102B626}"/>
                  </a:ext>
                </a:extLst>
              </p:cNvPr>
              <p:cNvSpPr/>
              <p:nvPr/>
            </p:nvSpPr>
            <p:spPr bwMode="auto">
              <a:xfrm>
                <a:off x="2609686" y="3322987"/>
                <a:ext cx="1619894" cy="23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50000"/>
                  </a:lnSpc>
                  <a:buFont typeface="Arial" panose="020B0604020202020204" pitchFamily="34" charset="0"/>
                  <a:buChar char="•"/>
                </a:pPr>
                <a:r>
                  <a:rPr lang="zh-CN" altLang="en-US" dirty="0"/>
                  <a:t>负责所辖区域稽核工作，</a:t>
                </a:r>
                <a:r>
                  <a:rPr lang="zh-CN" altLang="en-US" b="1" dirty="0">
                    <a:solidFill>
                      <a:srgbClr val="FF0000"/>
                    </a:solidFill>
                  </a:rPr>
                  <a:t>应逐步配齐配全配强</a:t>
                </a:r>
                <a:r>
                  <a:rPr lang="zh-CN" altLang="en-US" dirty="0"/>
                  <a:t>各级稽核工作人员。</a:t>
                </a:r>
                <a:endParaRPr lang="en-US" altLang="zh-CN" dirty="0"/>
              </a:p>
              <a:p>
                <a:pPr marL="285750" indent="-285750">
                  <a:lnSpc>
                    <a:spcPct val="150000"/>
                  </a:lnSpc>
                  <a:buFont typeface="Arial" panose="020B0604020202020204" pitchFamily="34" charset="0"/>
                  <a:buChar char="•"/>
                </a:pPr>
                <a:r>
                  <a:rPr lang="zh-CN" altLang="en-US" dirty="0"/>
                  <a:t>严把稽核工作人员质量关，应具备</a:t>
                </a:r>
                <a:r>
                  <a:rPr lang="zh-CN" altLang="en-US" b="1" dirty="0">
                    <a:solidFill>
                      <a:srgbClr val="FF0000"/>
                    </a:solidFill>
                  </a:rPr>
                  <a:t>收费基层工作经验</a:t>
                </a:r>
                <a:r>
                  <a:rPr lang="zh-CN" altLang="en-US" dirty="0"/>
                  <a:t>，了解逃费行为手段，并了解行业数据现状，重点具备数据分析能力。</a:t>
                </a:r>
                <a:endParaRPr lang="en-US" altLang="zh-CN" dirty="0"/>
              </a:p>
            </p:txBody>
          </p:sp>
          <p:sp>
            <p:nvSpPr>
              <p:cNvPr id="20" name="ïšļiḍè">
                <a:extLst>
                  <a:ext uri="{FF2B5EF4-FFF2-40B4-BE49-F238E27FC236}">
                    <a16:creationId xmlns:a16="http://schemas.microsoft.com/office/drawing/2014/main" id="{CC0552CA-18F4-4C5F-BFC0-5FEC9BC3ECA9}"/>
                  </a:ext>
                </a:extLst>
              </p:cNvPr>
              <p:cNvSpPr txBox="1"/>
              <p:nvPr/>
            </p:nvSpPr>
            <p:spPr bwMode="auto">
              <a:xfrm>
                <a:off x="2541149" y="2881183"/>
                <a:ext cx="17581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en-US" altLang="zh-CN" sz="2000" b="1" dirty="0"/>
                  <a:t>2</a:t>
                </a:r>
                <a:r>
                  <a:rPr lang="zh-CN" altLang="en-US" sz="2000" b="1" dirty="0"/>
                  <a:t>、培养稽核专业人才队伍</a:t>
                </a:r>
                <a:endParaRPr lang="en-US" altLang="zh-CN" sz="2000" b="1" dirty="0"/>
              </a:p>
            </p:txBody>
          </p:sp>
        </p:grpSp>
      </p:grpSp>
    </p:spTree>
    <p:extLst>
      <p:ext uri="{BB962C8B-B14F-4D97-AF65-F5344CB8AC3E}">
        <p14:creationId xmlns:p14="http://schemas.microsoft.com/office/powerpoint/2010/main" val="1838745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íṥ1ïḍê"/>
          <p:cNvSpPr/>
          <p:nvPr/>
        </p:nvSpPr>
        <p:spPr>
          <a:xfrm>
            <a:off x="666750" y="1227017"/>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a:t>（二）稽核体系与规范制度的准备</a:t>
            </a:r>
          </a:p>
        </p:txBody>
      </p:sp>
      <p:sp>
        <p:nvSpPr>
          <p:cNvPr id="38"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nvGrpSpPr>
          <p:cNvPr id="2" name="组合 1"/>
          <p:cNvGrpSpPr/>
          <p:nvPr/>
        </p:nvGrpSpPr>
        <p:grpSpPr>
          <a:xfrm>
            <a:off x="682645" y="2265474"/>
            <a:ext cx="10483339" cy="3960996"/>
            <a:chOff x="682645" y="2265474"/>
            <a:chExt cx="10483339" cy="3960996"/>
          </a:xfrm>
        </p:grpSpPr>
        <p:grpSp>
          <p:nvGrpSpPr>
            <p:cNvPr id="21" name="2821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82645" y="2265474"/>
              <a:ext cx="9866151" cy="3960996"/>
              <a:chOff x="694553" y="1612332"/>
              <a:chExt cx="9866151" cy="3960996"/>
            </a:xfrm>
          </p:grpSpPr>
          <p:grpSp>
            <p:nvGrpSpPr>
              <p:cNvPr id="25" name="iŝľîḑê">
                <a:extLst>
                  <a:ext uri="{FF2B5EF4-FFF2-40B4-BE49-F238E27FC236}">
                    <a16:creationId xmlns:a16="http://schemas.microsoft.com/office/drawing/2014/main" id="{89CF0C39-662A-4B67-8672-4FE6758039FE}"/>
                  </a:ext>
                </a:extLst>
              </p:cNvPr>
              <p:cNvGrpSpPr/>
              <p:nvPr/>
            </p:nvGrpSpPr>
            <p:grpSpPr>
              <a:xfrm>
                <a:off x="694553" y="1612332"/>
                <a:ext cx="9866151" cy="3960996"/>
                <a:chOff x="694553" y="1448502"/>
                <a:chExt cx="9866151" cy="3960996"/>
              </a:xfrm>
            </p:grpSpPr>
            <p:sp>
              <p:nvSpPr>
                <p:cNvPr id="29" name="iŝḻîḓè">
                  <a:extLst>
                    <a:ext uri="{FF2B5EF4-FFF2-40B4-BE49-F238E27FC236}">
                      <a16:creationId xmlns:a16="http://schemas.microsoft.com/office/drawing/2014/main" id="{468C5AEC-2E3F-479E-B826-27E36E35DA10}"/>
                    </a:ext>
                  </a:extLst>
                </p:cNvPr>
                <p:cNvSpPr/>
                <p:nvPr/>
              </p:nvSpPr>
              <p:spPr bwMode="auto">
                <a:xfrm flipH="1">
                  <a:off x="6933496" y="2265471"/>
                  <a:ext cx="3627208" cy="1966075"/>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30" name="îśľïďè">
                  <a:extLst>
                    <a:ext uri="{FF2B5EF4-FFF2-40B4-BE49-F238E27FC236}">
                      <a16:creationId xmlns:a16="http://schemas.microsoft.com/office/drawing/2014/main" id="{FB667FAB-6F60-4AB0-ABFC-673F6E8A55C0}"/>
                    </a:ext>
                  </a:extLst>
                </p:cNvPr>
                <p:cNvSpPr/>
                <p:nvPr/>
              </p:nvSpPr>
              <p:spPr bwMode="auto">
                <a:xfrm flipH="1">
                  <a:off x="758649" y="2355768"/>
                  <a:ext cx="4395503" cy="305373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31" name="íS1íḍè">
                  <a:extLst>
                    <a:ext uri="{FF2B5EF4-FFF2-40B4-BE49-F238E27FC236}">
                      <a16:creationId xmlns:a16="http://schemas.microsoft.com/office/drawing/2014/main" id="{8AB42B6D-F478-4DBB-A385-86932ECA2522}"/>
                    </a:ext>
                  </a:extLst>
                </p:cNvPr>
                <p:cNvSpPr/>
                <p:nvPr/>
              </p:nvSpPr>
              <p:spPr bwMode="auto">
                <a:xfrm flipH="1">
                  <a:off x="694553" y="1787805"/>
                  <a:ext cx="159301" cy="162553"/>
                </a:xfrm>
                <a:prstGeom prst="ellipse">
                  <a:avLst/>
                </a:prstGeom>
                <a:solidFill>
                  <a:schemeClr val="accent1"/>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sp>
              <p:nvSpPr>
                <p:cNvPr id="32" name="ïšḷîḑè">
                  <a:extLst>
                    <a:ext uri="{FF2B5EF4-FFF2-40B4-BE49-F238E27FC236}">
                      <a16:creationId xmlns:a16="http://schemas.microsoft.com/office/drawing/2014/main" id="{EE2026AF-CFE7-40E7-8C03-1E7415DF09AD}"/>
                    </a:ext>
                  </a:extLst>
                </p:cNvPr>
                <p:cNvSpPr/>
                <p:nvPr/>
              </p:nvSpPr>
              <p:spPr bwMode="auto">
                <a:xfrm>
                  <a:off x="6113085" y="2459958"/>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6"/>
                </a:solidFill>
                <a:ln w="9525">
                  <a:noFill/>
                  <a:round/>
                  <a:headEnd/>
                  <a:tailEnd/>
                </a:ln>
              </p:spPr>
              <p:txBody>
                <a:bodyPr wrap="square" lIns="91440" tIns="45720" rIns="91440" bIns="45720" anchor="ctr">
                  <a:normAutofit/>
                </a:bodyPr>
                <a:lstStyle/>
                <a:p>
                  <a:pPr algn="ctr"/>
                  <a:endParaRPr/>
                </a:p>
              </p:txBody>
            </p:sp>
            <p:sp>
              <p:nvSpPr>
                <p:cNvPr id="33" name="iśḷíḋê">
                  <a:extLst>
                    <a:ext uri="{FF2B5EF4-FFF2-40B4-BE49-F238E27FC236}">
                      <a16:creationId xmlns:a16="http://schemas.microsoft.com/office/drawing/2014/main" id="{7D32E35F-52A1-46BB-89BA-522F143CB6DA}"/>
                    </a:ext>
                  </a:extLst>
                </p:cNvPr>
                <p:cNvSpPr/>
                <p:nvPr/>
              </p:nvSpPr>
              <p:spPr bwMode="auto">
                <a:xfrm>
                  <a:off x="5369672" y="3589078"/>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5"/>
                </a:solidFill>
                <a:ln w="9525">
                  <a:noFill/>
                  <a:round/>
                  <a:headEnd/>
                  <a:tailEnd/>
                </a:ln>
              </p:spPr>
              <p:txBody>
                <a:bodyPr wrap="square" lIns="91440" tIns="45720" rIns="91440" bIns="45720" anchor="ctr">
                  <a:normAutofit/>
                </a:bodyPr>
                <a:lstStyle/>
                <a:p>
                  <a:pPr algn="ctr"/>
                  <a:endParaRPr/>
                </a:p>
              </p:txBody>
            </p:sp>
            <p:sp>
              <p:nvSpPr>
                <p:cNvPr id="34" name="i$ľidê">
                  <a:extLst>
                    <a:ext uri="{FF2B5EF4-FFF2-40B4-BE49-F238E27FC236}">
                      <a16:creationId xmlns:a16="http://schemas.microsoft.com/office/drawing/2014/main" id="{E586E96E-6DF5-41BF-8EC7-67A84EE636FD}"/>
                    </a:ext>
                  </a:extLst>
                </p:cNvPr>
                <p:cNvSpPr/>
                <p:nvPr/>
              </p:nvSpPr>
              <p:spPr bwMode="auto">
                <a:xfrm>
                  <a:off x="5279631" y="1760556"/>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4"/>
                </a:solidFill>
                <a:ln w="9525">
                  <a:noFill/>
                  <a:round/>
                  <a:headEnd/>
                  <a:tailEnd/>
                </a:ln>
              </p:spPr>
              <p:txBody>
                <a:bodyPr wrap="square" lIns="91440" tIns="45720" rIns="91440" bIns="45720" anchor="ctr">
                  <a:normAutofit/>
                </a:bodyPr>
                <a:lstStyle/>
                <a:p>
                  <a:pPr algn="ctr"/>
                  <a:endParaRPr/>
                </a:p>
              </p:txBody>
            </p:sp>
            <p:grpSp>
              <p:nvGrpSpPr>
                <p:cNvPr id="35" name="íşľiḍé">
                  <a:extLst>
                    <a:ext uri="{FF2B5EF4-FFF2-40B4-BE49-F238E27FC236}">
                      <a16:creationId xmlns:a16="http://schemas.microsoft.com/office/drawing/2014/main" id="{72A15893-0A87-4E56-95B1-791E60DFA105}"/>
                    </a:ext>
                  </a:extLst>
                </p:cNvPr>
                <p:cNvGrpSpPr/>
                <p:nvPr/>
              </p:nvGrpSpPr>
              <p:grpSpPr>
                <a:xfrm>
                  <a:off x="5830148" y="1448502"/>
                  <a:ext cx="551100" cy="3960996"/>
                  <a:chOff x="4240213" y="1263650"/>
                  <a:chExt cx="379017" cy="2724150"/>
                </a:xfrm>
              </p:grpSpPr>
              <p:sp>
                <p:nvSpPr>
                  <p:cNvPr id="46" name="íṡlíḑè">
                    <a:extLst>
                      <a:ext uri="{FF2B5EF4-FFF2-40B4-BE49-F238E27FC236}">
                        <a16:creationId xmlns:a16="http://schemas.microsoft.com/office/drawing/2014/main" id="{E39CAB02-4FD4-4D71-8D9A-7A0AA582A337}"/>
                      </a:ext>
                    </a:extLst>
                  </p:cNvPr>
                  <p:cNvSpPr/>
                  <p:nvPr/>
                </p:nvSpPr>
                <p:spPr bwMode="auto">
                  <a:xfrm>
                    <a:off x="4430713" y="3965575"/>
                    <a:ext cx="1588" cy="1588"/>
                  </a:xfrm>
                  <a:prstGeom prst="rect">
                    <a:avLst/>
                  </a:prstGeom>
                  <a:solidFill>
                    <a:srgbClr val="CCCCCC"/>
                  </a:solidFill>
                  <a:ln w="9525">
                    <a:noFill/>
                    <a:miter lim="800000"/>
                    <a:headEnd/>
                    <a:tailEnd/>
                  </a:ln>
                </p:spPr>
                <p:txBody>
                  <a:bodyPr wrap="square" lIns="91440" tIns="45720" rIns="91440" bIns="45720" anchor="ctr">
                    <a:normAutofit fontScale="25000" lnSpcReduction="20000"/>
                  </a:bodyPr>
                  <a:lstStyle/>
                  <a:p>
                    <a:pPr algn="ctr"/>
                    <a:endParaRPr/>
                  </a:p>
                </p:txBody>
              </p:sp>
              <p:sp>
                <p:nvSpPr>
                  <p:cNvPr id="47" name="î$líďé">
                    <a:extLst>
                      <a:ext uri="{FF2B5EF4-FFF2-40B4-BE49-F238E27FC236}">
                        <a16:creationId xmlns:a16="http://schemas.microsoft.com/office/drawing/2014/main" id="{67514E34-7077-4F17-BC44-351E6B766B60}"/>
                      </a:ext>
                    </a:extLst>
                  </p:cNvPr>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dirty="0"/>
                  </a:p>
                </p:txBody>
              </p:sp>
              <p:sp>
                <p:nvSpPr>
                  <p:cNvPr id="48" name="i$ḷîḍè">
                    <a:extLst>
                      <a:ext uri="{FF2B5EF4-FFF2-40B4-BE49-F238E27FC236}">
                        <a16:creationId xmlns:a16="http://schemas.microsoft.com/office/drawing/2014/main" id="{3F87DA3D-BCD2-47DA-B6D5-EB017838874B}"/>
                      </a:ext>
                    </a:extLst>
                  </p:cNvPr>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wrap="square" lIns="91440" tIns="45720" rIns="91440" bIns="45720" anchor="ctr">
                    <a:normAutofit/>
                  </a:bodyPr>
                  <a:lstStyle/>
                  <a:p>
                    <a:pPr algn="ctr"/>
                    <a:endParaRPr dirty="0"/>
                  </a:p>
                </p:txBody>
              </p:sp>
              <p:sp>
                <p:nvSpPr>
                  <p:cNvPr id="49" name="ïṡlíḑé">
                    <a:extLst>
                      <a:ext uri="{FF2B5EF4-FFF2-40B4-BE49-F238E27FC236}">
                        <a16:creationId xmlns:a16="http://schemas.microsoft.com/office/drawing/2014/main" id="{F8BBE6E2-35DA-433C-906F-DEA41B3EB8A2}"/>
                      </a:ext>
                    </a:extLst>
                  </p:cNvPr>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a:p>
                </p:txBody>
              </p:sp>
              <p:sp>
                <p:nvSpPr>
                  <p:cNvPr id="50" name="ïṡ1íḑé">
                    <a:extLst>
                      <a:ext uri="{FF2B5EF4-FFF2-40B4-BE49-F238E27FC236}">
                        <a16:creationId xmlns:a16="http://schemas.microsoft.com/office/drawing/2014/main" id="{A580D0AB-09D9-4451-9BE0-C689C98EF427}"/>
                      </a:ext>
                    </a:extLst>
                  </p:cNvPr>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wrap="square" lIns="91440" tIns="45720" rIns="91440" bIns="45720" anchor="ctr">
                    <a:normAutofit/>
                  </a:bodyPr>
                  <a:lstStyle/>
                  <a:p>
                    <a:pPr algn="ctr"/>
                    <a:endParaRPr/>
                  </a:p>
                </p:txBody>
              </p:sp>
              <p:sp>
                <p:nvSpPr>
                  <p:cNvPr id="51" name="iśḻiďe">
                    <a:extLst>
                      <a:ext uri="{FF2B5EF4-FFF2-40B4-BE49-F238E27FC236}">
                        <a16:creationId xmlns:a16="http://schemas.microsoft.com/office/drawing/2014/main" id="{571877E4-D7EF-496D-AA36-86CD158C5D51}"/>
                      </a:ext>
                    </a:extLst>
                  </p:cNvPr>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52" name="íṥlídè">
                    <a:extLst>
                      <a:ext uri="{FF2B5EF4-FFF2-40B4-BE49-F238E27FC236}">
                        <a16:creationId xmlns:a16="http://schemas.microsoft.com/office/drawing/2014/main" id="{A9177439-A5AC-488C-A653-325BA943AEE1}"/>
                      </a:ext>
                    </a:extLst>
                  </p:cNvPr>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53" name="iṣliḋe">
                    <a:extLst>
                      <a:ext uri="{FF2B5EF4-FFF2-40B4-BE49-F238E27FC236}">
                        <a16:creationId xmlns:a16="http://schemas.microsoft.com/office/drawing/2014/main" id="{9BE7F444-BF1A-45DD-8BE2-0D6584A09FF9}"/>
                      </a:ext>
                    </a:extLst>
                  </p:cNvPr>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54" name="iṣḷidé">
                    <a:extLst>
                      <a:ext uri="{FF2B5EF4-FFF2-40B4-BE49-F238E27FC236}">
                        <a16:creationId xmlns:a16="http://schemas.microsoft.com/office/drawing/2014/main" id="{C4D6DF56-4EFC-4E0E-B017-F70929A8A971}"/>
                      </a:ext>
                    </a:extLst>
                  </p:cNvPr>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rgbClr val="00B050"/>
                  </a:solidFill>
                  <a:ln w="9525">
                    <a:noFill/>
                    <a:round/>
                    <a:headEnd/>
                    <a:tailEnd/>
                  </a:ln>
                </p:spPr>
                <p:txBody>
                  <a:bodyPr wrap="square" lIns="91440" tIns="45720" rIns="91440" bIns="45720" anchor="ctr">
                    <a:normAutofit fontScale="77500" lnSpcReduction="20000"/>
                  </a:bodyPr>
                  <a:lstStyle/>
                  <a:p>
                    <a:pPr algn="ctr"/>
                    <a:endParaRPr/>
                  </a:p>
                </p:txBody>
              </p:sp>
              <p:sp>
                <p:nvSpPr>
                  <p:cNvPr id="55" name="ïşḷîḑè">
                    <a:extLst>
                      <a:ext uri="{FF2B5EF4-FFF2-40B4-BE49-F238E27FC236}">
                        <a16:creationId xmlns:a16="http://schemas.microsoft.com/office/drawing/2014/main" id="{2A83500F-54E0-4DEC-B229-EC7D5C6336FF}"/>
                      </a:ext>
                    </a:extLst>
                  </p:cNvPr>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wrap="square" lIns="91440" tIns="45720" rIns="91440" bIns="45720" anchor="ctr">
                    <a:normAutofit fontScale="32500" lnSpcReduction="20000"/>
                  </a:bodyPr>
                  <a:lstStyle/>
                  <a:p>
                    <a:pPr algn="ctr"/>
                    <a:endParaRPr/>
                  </a:p>
                </p:txBody>
              </p:sp>
            </p:grpSp>
            <p:grpSp>
              <p:nvGrpSpPr>
                <p:cNvPr id="36" name="î$ļidé">
                  <a:extLst>
                    <a:ext uri="{FF2B5EF4-FFF2-40B4-BE49-F238E27FC236}">
                      <a16:creationId xmlns:a16="http://schemas.microsoft.com/office/drawing/2014/main" id="{387BC30B-F63B-40C3-8457-6A5FAA21F7B2}"/>
                    </a:ext>
                  </a:extLst>
                </p:cNvPr>
                <p:cNvGrpSpPr/>
                <p:nvPr/>
              </p:nvGrpSpPr>
              <p:grpSpPr>
                <a:xfrm>
                  <a:off x="942857" y="1734626"/>
                  <a:ext cx="4336774" cy="3059969"/>
                  <a:chOff x="8581234" y="1017715"/>
                  <a:chExt cx="2628108" cy="3059969"/>
                </a:xfrm>
              </p:grpSpPr>
              <p:sp>
                <p:nvSpPr>
                  <p:cNvPr id="44" name="ísļîḍé">
                    <a:extLst>
                      <a:ext uri="{FF2B5EF4-FFF2-40B4-BE49-F238E27FC236}">
                        <a16:creationId xmlns:a16="http://schemas.microsoft.com/office/drawing/2014/main" id="{A9E31D7A-6197-4905-AE6C-D43B84CE1EDB}"/>
                      </a:ext>
                    </a:extLst>
                  </p:cNvPr>
                  <p:cNvSpPr txBox="1"/>
                  <p:nvPr/>
                </p:nvSpPr>
                <p:spPr bwMode="auto">
                  <a:xfrm>
                    <a:off x="8581234" y="1017715"/>
                    <a:ext cx="2628108" cy="291273"/>
                  </a:xfrm>
                  <a:prstGeom prst="rect">
                    <a:avLst/>
                  </a:prstGeom>
                  <a:noFill/>
                </p:spPr>
                <p:txBody>
                  <a:bodyPr wrap="square" lIns="91440" tIns="45720" rIns="91440" bIns="45720" anchor="ctr" anchorCtr="0">
                    <a:noAutofit/>
                  </a:bodyPr>
                  <a:lstStyle/>
                  <a:p>
                    <a:r>
                      <a:rPr lang="en-US" altLang="zh-CN" sz="2200" b="1" dirty="0"/>
                      <a:t>1.</a:t>
                    </a:r>
                    <a:r>
                      <a:rPr lang="zh-CN" altLang="en-US" sz="2200" b="1" dirty="0"/>
                      <a:t>加强与全网的联动机制</a:t>
                    </a:r>
                    <a:endParaRPr lang="zh-CN" altLang="en-US" sz="2200" b="1" dirty="0">
                      <a:effectLst/>
                    </a:endParaRPr>
                  </a:p>
                </p:txBody>
              </p:sp>
              <p:sp>
                <p:nvSpPr>
                  <p:cNvPr id="45" name="îSlîḋê">
                    <a:extLst>
                      <a:ext uri="{FF2B5EF4-FFF2-40B4-BE49-F238E27FC236}">
                        <a16:creationId xmlns:a16="http://schemas.microsoft.com/office/drawing/2014/main" id="{3DB60F94-F903-47FD-85FC-217CFE87742B}"/>
                      </a:ext>
                    </a:extLst>
                  </p:cNvPr>
                  <p:cNvSpPr txBox="1"/>
                  <p:nvPr/>
                </p:nvSpPr>
                <p:spPr bwMode="auto">
                  <a:xfrm>
                    <a:off x="8606361" y="1492450"/>
                    <a:ext cx="2475451" cy="2585234"/>
                  </a:xfrm>
                  <a:prstGeom prst="rect">
                    <a:avLst/>
                  </a:prstGeom>
                  <a:noFill/>
                </p:spPr>
                <p:txBody>
                  <a:bodyPr wrap="square" lIns="91440" tIns="45720" rIns="91440" bIns="45720">
                    <a:noAutofit/>
                  </a:bodyPr>
                  <a:lstStyle/>
                  <a:p>
                    <a:pPr marL="285750" lvl="0" indent="-285750">
                      <a:lnSpc>
                        <a:spcPct val="150000"/>
                      </a:lnSpc>
                      <a:buSzPct val="100000"/>
                      <a:buFont typeface="Arial" panose="020B0604020202020204" pitchFamily="34" charset="0"/>
                      <a:buChar char="•"/>
                      <a:defRPr/>
                    </a:pPr>
                    <a:r>
                      <a:rPr lang="zh-CN" altLang="zh-CN" dirty="0"/>
                      <a:t>加强与</a:t>
                    </a:r>
                    <a:r>
                      <a:rPr lang="zh-CN" altLang="en-US" dirty="0"/>
                      <a:t>全网</a:t>
                    </a:r>
                    <a:r>
                      <a:rPr lang="zh-CN" altLang="zh-CN" dirty="0"/>
                      <a:t>的</a:t>
                    </a:r>
                    <a:r>
                      <a:rPr lang="zh-CN" altLang="zh-CN" b="1" dirty="0">
                        <a:solidFill>
                          <a:srgbClr val="FF0000"/>
                        </a:solidFill>
                      </a:rPr>
                      <a:t>数据共享与稽核业务协作联动</a:t>
                    </a:r>
                    <a:r>
                      <a:rPr lang="zh-CN" altLang="en-US" b="1" dirty="0">
                        <a:solidFill>
                          <a:srgbClr val="FF0000"/>
                        </a:solidFill>
                      </a:rPr>
                      <a:t>，尤其是与临省之家的交互</a:t>
                    </a:r>
                    <a:r>
                      <a:rPr lang="zh-CN" altLang="en-US" dirty="0"/>
                      <a:t>；</a:t>
                    </a:r>
                    <a:endParaRPr lang="en-US" altLang="zh-CN" dirty="0"/>
                  </a:p>
                  <a:p>
                    <a:pPr marL="285750" lvl="0" indent="-285750">
                      <a:lnSpc>
                        <a:spcPct val="150000"/>
                      </a:lnSpc>
                      <a:buSzPct val="100000"/>
                      <a:buFont typeface="Arial" panose="020B0604020202020204" pitchFamily="34" charset="0"/>
                      <a:buChar char="•"/>
                      <a:defRPr/>
                    </a:pPr>
                    <a:r>
                      <a:rPr lang="zh-CN" altLang="en-US" dirty="0"/>
                      <a:t>考虑建立运营稽核联盟，建立</a:t>
                    </a:r>
                    <a:r>
                      <a:rPr lang="zh-CN" altLang="en-US" b="1" dirty="0">
                        <a:solidFill>
                          <a:srgbClr val="FF0000"/>
                        </a:solidFill>
                      </a:rPr>
                      <a:t>打逃激励机制</a:t>
                    </a:r>
                    <a:r>
                      <a:rPr lang="zh-CN" altLang="en-US" dirty="0"/>
                      <a:t>，提高打逃积极性全网共同合作开展稽核打逃，按劳分配稽核收益。</a:t>
                    </a:r>
                    <a:endParaRPr lang="en-US" altLang="zh-CN" dirty="0"/>
                  </a:p>
                </p:txBody>
              </p:sp>
            </p:grpSp>
          </p:grpSp>
          <p:sp>
            <p:nvSpPr>
              <p:cNvPr id="26" name="iśḷîḓè">
                <a:extLst>
                  <a:ext uri="{FF2B5EF4-FFF2-40B4-BE49-F238E27FC236}">
                    <a16:creationId xmlns:a16="http://schemas.microsoft.com/office/drawing/2014/main" id="{B90729F5-773A-4AE6-BD4A-0CDB24304104}"/>
                  </a:ext>
                </a:extLst>
              </p:cNvPr>
              <p:cNvSpPr/>
              <p:nvPr/>
            </p:nvSpPr>
            <p:spPr>
              <a:xfrm>
                <a:off x="5409629" y="2711911"/>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27" name="îśḷídé">
                <a:extLst>
                  <a:ext uri="{FF2B5EF4-FFF2-40B4-BE49-F238E27FC236}">
                    <a16:creationId xmlns:a16="http://schemas.microsoft.com/office/drawing/2014/main" id="{2FF925DA-35C4-4BB0-8D59-6CEB18E8226B}"/>
                  </a:ext>
                </a:extLst>
              </p:cNvPr>
              <p:cNvSpPr/>
              <p:nvPr/>
            </p:nvSpPr>
            <p:spPr>
              <a:xfrm>
                <a:off x="5460429" y="42937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28" name="isļíḋé">
                <a:extLst>
                  <a:ext uri="{FF2B5EF4-FFF2-40B4-BE49-F238E27FC236}">
                    <a16:creationId xmlns:a16="http://schemas.microsoft.com/office/drawing/2014/main" id="{71FD8768-FE88-4E09-9B79-04C103EE5255}"/>
                  </a:ext>
                </a:extLst>
              </p:cNvPr>
              <p:cNvSpPr/>
              <p:nvPr/>
            </p:nvSpPr>
            <p:spPr>
              <a:xfrm>
                <a:off x="6421082" y="32142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grpSp>
        <p:sp>
          <p:nvSpPr>
            <p:cNvPr id="56" name="iṥ1iḍe">
              <a:extLst>
                <a:ext uri="{FF2B5EF4-FFF2-40B4-BE49-F238E27FC236}">
                  <a16:creationId xmlns:a16="http://schemas.microsoft.com/office/drawing/2014/main" id="{2E16643F-9E05-400B-AAB5-480F30EDD895}"/>
                </a:ext>
              </a:extLst>
            </p:cNvPr>
            <p:cNvSpPr txBox="1"/>
            <p:nvPr/>
          </p:nvSpPr>
          <p:spPr bwMode="auto">
            <a:xfrm>
              <a:off x="7243702" y="2588538"/>
              <a:ext cx="3922282" cy="405117"/>
            </a:xfrm>
            <a:prstGeom prst="rect">
              <a:avLst/>
            </a:prstGeom>
            <a:noFill/>
          </p:spPr>
          <p:txBody>
            <a:bodyPr wrap="square" lIns="91440" tIns="45720" rIns="91440" bIns="45720" anchor="ctr" anchorCtr="0">
              <a:noAutofit/>
            </a:bodyPr>
            <a:lstStyle>
              <a:defPPr>
                <a:defRPr lang="zh-CN"/>
              </a:defPPr>
              <a:lvl1pPr>
                <a:defRPr sz="2400" b="1"/>
              </a:lvl1pPr>
            </a:lstStyle>
            <a:p>
              <a:r>
                <a:rPr lang="en-US" altLang="zh-CN" sz="2200" dirty="0"/>
                <a:t>2.</a:t>
              </a:r>
              <a:r>
                <a:rPr lang="zh-CN" altLang="en-US" sz="2200" dirty="0"/>
                <a:t>建立省级收费稽核管理制度</a:t>
              </a:r>
            </a:p>
          </p:txBody>
        </p:sp>
        <p:sp>
          <p:nvSpPr>
            <p:cNvPr id="57" name="矩形 56">
              <a:extLst>
                <a:ext uri="{FF2B5EF4-FFF2-40B4-BE49-F238E27FC236}">
                  <a16:creationId xmlns:a16="http://schemas.microsoft.com/office/drawing/2014/main" id="{EEE05A2A-97F1-499C-81E0-BB39889DBA31}"/>
                </a:ext>
              </a:extLst>
            </p:cNvPr>
            <p:cNvSpPr/>
            <p:nvPr/>
          </p:nvSpPr>
          <p:spPr>
            <a:xfrm>
              <a:off x="6994897" y="3082443"/>
              <a:ext cx="3553900" cy="2267792"/>
            </a:xfrm>
            <a:prstGeom prst="rect">
              <a:avLst/>
            </a:prstGeom>
            <a:noFill/>
          </p:spPr>
          <p:txBody>
            <a:bodyPr wrap="square" lIns="91440" tIns="45720" rIns="91440" bIns="45720">
              <a:noAutofit/>
            </a:bodyPr>
            <a:lstStyle/>
            <a:p>
              <a:pPr marL="285750" indent="-285750">
                <a:lnSpc>
                  <a:spcPct val="150000"/>
                </a:lnSpc>
                <a:buSzPct val="100000"/>
                <a:buFont typeface="Arial" panose="020B0604020202020204" pitchFamily="34" charset="0"/>
                <a:buChar char="•"/>
              </a:pPr>
              <a:r>
                <a:rPr lang="zh-CN" altLang="zh-CN" dirty="0"/>
                <a:t>尤其是省与路段之间应</a:t>
              </a:r>
              <a:r>
                <a:rPr lang="zh-CN" altLang="zh-CN" b="1" dirty="0">
                  <a:solidFill>
                    <a:srgbClr val="FF0000"/>
                  </a:solidFill>
                </a:rPr>
                <a:t>建立稽核工作联动机制</a:t>
              </a:r>
              <a:r>
                <a:rPr lang="zh-CN" altLang="en-US" dirty="0"/>
                <a:t>；</a:t>
              </a:r>
              <a:endParaRPr lang="en-US" altLang="zh-CN" dirty="0"/>
            </a:p>
            <a:p>
              <a:pPr marL="285750" indent="-285750">
                <a:lnSpc>
                  <a:spcPct val="150000"/>
                </a:lnSpc>
                <a:buSzPct val="100000"/>
                <a:buFont typeface="Arial" panose="020B0604020202020204" pitchFamily="34" charset="0"/>
                <a:buChar char="•"/>
              </a:pPr>
              <a:r>
                <a:rPr lang="zh-CN" altLang="zh-CN" b="1" dirty="0">
                  <a:solidFill>
                    <a:srgbClr val="FF0000"/>
                  </a:solidFill>
                </a:rPr>
                <a:t>明确分工、责任</a:t>
              </a:r>
              <a:r>
                <a:rPr lang="zh-CN" altLang="zh-CN" dirty="0"/>
                <a:t>，细化工作流程与工作指引</a:t>
              </a:r>
              <a:r>
                <a:rPr lang="zh-CN" altLang="en-US" dirty="0"/>
                <a:t>；</a:t>
              </a:r>
              <a:endParaRPr lang="en-US" altLang="zh-CN" dirty="0"/>
            </a:p>
          </p:txBody>
        </p:sp>
        <p:sp>
          <p:nvSpPr>
            <p:cNvPr id="39" name="îṩlîḑe">
              <a:extLst>
                <a:ext uri="{FF2B5EF4-FFF2-40B4-BE49-F238E27FC236}">
                  <a16:creationId xmlns:a16="http://schemas.microsoft.com/office/drawing/2014/main" id="{AC7DD5A5-103C-487D-82CB-8313F42C3351}"/>
                </a:ext>
              </a:extLst>
            </p:cNvPr>
            <p:cNvSpPr/>
            <p:nvPr/>
          </p:nvSpPr>
          <p:spPr bwMode="auto">
            <a:xfrm flipH="1">
              <a:off x="6887768" y="2735871"/>
              <a:ext cx="159301" cy="162553"/>
            </a:xfrm>
            <a:prstGeom prst="ellipse">
              <a:avLst/>
            </a:prstGeom>
            <a:solidFill>
              <a:schemeClr val="tx1">
                <a:lumMod val="50000"/>
                <a:lumOff val="50000"/>
              </a:schemeClr>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grpSp>
    </p:spTree>
    <p:extLst>
      <p:ext uri="{BB962C8B-B14F-4D97-AF65-F5344CB8AC3E}">
        <p14:creationId xmlns:p14="http://schemas.microsoft.com/office/powerpoint/2010/main" val="4236677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íšḷîḍê">
            <a:extLst>
              <a:ext uri="{FF2B5EF4-FFF2-40B4-BE49-F238E27FC236}">
                <a16:creationId xmlns:a16="http://schemas.microsoft.com/office/drawing/2014/main" id="{24CE1D95-6682-4EB5-AAD7-81BC2ADAB83A}"/>
              </a:ext>
            </a:extLst>
          </p:cNvPr>
          <p:cNvSpPr txBox="1"/>
          <p:nvPr/>
        </p:nvSpPr>
        <p:spPr bwMode="auto">
          <a:xfrm>
            <a:off x="7491216" y="3067562"/>
            <a:ext cx="3805027" cy="1250088"/>
          </a:xfrm>
          <a:prstGeom prst="rect">
            <a:avLst/>
          </a:prstGeom>
          <a:noFill/>
        </p:spPr>
        <p:txBody>
          <a:bodyPr wrap="square" lIns="91440" tIns="45720" rIns="91440" bIns="45720" anchor="ctr" anchorCtr="0">
            <a:noAutofit/>
          </a:bodyPr>
          <a:lstStyle>
            <a:defPPr>
              <a:defRPr lang="zh-CN"/>
            </a:defPPr>
            <a:lvl1pPr>
              <a:defRPr sz="2400" b="1"/>
            </a:lvl1pPr>
          </a:lstStyle>
          <a:p>
            <a:pPr>
              <a:lnSpc>
                <a:spcPct val="150000"/>
              </a:lnSpc>
            </a:pPr>
            <a:r>
              <a:rPr lang="en-US" altLang="zh-CN" sz="2000" dirty="0"/>
              <a:t>4.</a:t>
            </a:r>
            <a:r>
              <a:rPr lang="zh-CN" altLang="zh-CN" sz="2000" dirty="0"/>
              <a:t>建立绿通等优免车辆的</a:t>
            </a:r>
            <a:r>
              <a:rPr lang="zh-CN" altLang="zh-CN" sz="2000" dirty="0">
                <a:solidFill>
                  <a:srgbClr val="FF0000"/>
                </a:solidFill>
              </a:rPr>
              <a:t>预约、查验、稽核与管理体系</a:t>
            </a:r>
            <a:r>
              <a:rPr lang="zh-CN" altLang="zh-CN" sz="2000" dirty="0"/>
              <a:t>。</a:t>
            </a:r>
            <a:endParaRPr lang="en-US" altLang="zh-CN" sz="2000" dirty="0"/>
          </a:p>
        </p:txBody>
      </p:sp>
      <p:sp>
        <p:nvSpPr>
          <p:cNvPr id="91" name="íṥ1ïḍê">
            <a:extLst>
              <a:ext uri="{FF2B5EF4-FFF2-40B4-BE49-F238E27FC236}">
                <a16:creationId xmlns:a16="http://schemas.microsoft.com/office/drawing/2014/main" id="{BE87235D-4D3B-42DB-A000-96510B44CEE2}"/>
              </a:ext>
            </a:extLst>
          </p:cNvPr>
          <p:cNvSpPr/>
          <p:nvPr/>
        </p:nvSpPr>
        <p:spPr>
          <a:xfrm>
            <a:off x="666750" y="1227017"/>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a:t>（二）稽核体系与规范制度的准备</a:t>
            </a:r>
          </a:p>
        </p:txBody>
      </p:sp>
      <p:sp>
        <p:nvSpPr>
          <p:cNvPr id="9"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nvGrpSpPr>
          <p:cNvPr id="10" name="2821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30902" y="2342470"/>
            <a:ext cx="9878472" cy="3960996"/>
            <a:chOff x="678656" y="1612332"/>
            <a:chExt cx="9878472" cy="3960996"/>
          </a:xfrm>
        </p:grpSpPr>
        <p:grpSp>
          <p:nvGrpSpPr>
            <p:cNvPr id="11" name="iŝľîḑê">
              <a:extLst>
                <a:ext uri="{FF2B5EF4-FFF2-40B4-BE49-F238E27FC236}">
                  <a16:creationId xmlns:a16="http://schemas.microsoft.com/office/drawing/2014/main" id="{89CF0C39-662A-4B67-8672-4FE6758039FE}"/>
                </a:ext>
              </a:extLst>
            </p:cNvPr>
            <p:cNvGrpSpPr/>
            <p:nvPr/>
          </p:nvGrpSpPr>
          <p:grpSpPr>
            <a:xfrm>
              <a:off x="678656" y="1612332"/>
              <a:ext cx="9878472" cy="3960996"/>
              <a:chOff x="678656" y="1448502"/>
              <a:chExt cx="9878472" cy="3960996"/>
            </a:xfrm>
          </p:grpSpPr>
          <p:sp>
            <p:nvSpPr>
              <p:cNvPr id="15" name="iŝḻîḓè">
                <a:extLst>
                  <a:ext uri="{FF2B5EF4-FFF2-40B4-BE49-F238E27FC236}">
                    <a16:creationId xmlns:a16="http://schemas.microsoft.com/office/drawing/2014/main" id="{468C5AEC-2E3F-479E-B826-27E36E35DA10}"/>
                  </a:ext>
                </a:extLst>
              </p:cNvPr>
              <p:cNvSpPr/>
              <p:nvPr/>
            </p:nvSpPr>
            <p:spPr bwMode="auto">
              <a:xfrm flipH="1">
                <a:off x="6929920" y="2279855"/>
                <a:ext cx="3627208" cy="1309223"/>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16" name="îśľïďè">
                <a:extLst>
                  <a:ext uri="{FF2B5EF4-FFF2-40B4-BE49-F238E27FC236}">
                    <a16:creationId xmlns:a16="http://schemas.microsoft.com/office/drawing/2014/main" id="{FB667FAB-6F60-4AB0-ABFC-673F6E8A55C0}"/>
                  </a:ext>
                </a:extLst>
              </p:cNvPr>
              <p:cNvSpPr/>
              <p:nvPr/>
            </p:nvSpPr>
            <p:spPr bwMode="auto">
              <a:xfrm flipH="1">
                <a:off x="678656" y="2265472"/>
                <a:ext cx="4395503" cy="2712585"/>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17" name="íS1íḍè">
                <a:extLst>
                  <a:ext uri="{FF2B5EF4-FFF2-40B4-BE49-F238E27FC236}">
                    <a16:creationId xmlns:a16="http://schemas.microsoft.com/office/drawing/2014/main" id="{8AB42B6D-F478-4DBB-A385-86932ECA2522}"/>
                  </a:ext>
                </a:extLst>
              </p:cNvPr>
              <p:cNvSpPr/>
              <p:nvPr/>
            </p:nvSpPr>
            <p:spPr bwMode="auto">
              <a:xfrm flipH="1">
                <a:off x="694553" y="1787805"/>
                <a:ext cx="159301" cy="162553"/>
              </a:xfrm>
              <a:prstGeom prst="ellipse">
                <a:avLst/>
              </a:prstGeom>
              <a:solidFill>
                <a:schemeClr val="accent1"/>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sp>
            <p:nvSpPr>
              <p:cNvPr id="18" name="ïšḷîḑè">
                <a:extLst>
                  <a:ext uri="{FF2B5EF4-FFF2-40B4-BE49-F238E27FC236}">
                    <a16:creationId xmlns:a16="http://schemas.microsoft.com/office/drawing/2014/main" id="{EE2026AF-CFE7-40E7-8C03-1E7415DF09AD}"/>
                  </a:ext>
                </a:extLst>
              </p:cNvPr>
              <p:cNvSpPr/>
              <p:nvPr/>
            </p:nvSpPr>
            <p:spPr bwMode="auto">
              <a:xfrm>
                <a:off x="6113085" y="2459958"/>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6"/>
              </a:solidFill>
              <a:ln w="9525">
                <a:noFill/>
                <a:round/>
                <a:headEnd/>
                <a:tailEnd/>
              </a:ln>
            </p:spPr>
            <p:txBody>
              <a:bodyPr wrap="square" lIns="91440" tIns="45720" rIns="91440" bIns="45720" anchor="ctr">
                <a:normAutofit/>
              </a:bodyPr>
              <a:lstStyle/>
              <a:p>
                <a:pPr algn="ctr"/>
                <a:endParaRPr/>
              </a:p>
            </p:txBody>
          </p:sp>
          <p:sp>
            <p:nvSpPr>
              <p:cNvPr id="19" name="iśḷíḋê">
                <a:extLst>
                  <a:ext uri="{FF2B5EF4-FFF2-40B4-BE49-F238E27FC236}">
                    <a16:creationId xmlns:a16="http://schemas.microsoft.com/office/drawing/2014/main" id="{7D32E35F-52A1-46BB-89BA-522F143CB6DA}"/>
                  </a:ext>
                </a:extLst>
              </p:cNvPr>
              <p:cNvSpPr/>
              <p:nvPr/>
            </p:nvSpPr>
            <p:spPr bwMode="auto">
              <a:xfrm>
                <a:off x="5369672" y="3589078"/>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5"/>
              </a:solidFill>
              <a:ln w="9525">
                <a:noFill/>
                <a:round/>
                <a:headEnd/>
                <a:tailEnd/>
              </a:ln>
            </p:spPr>
            <p:txBody>
              <a:bodyPr wrap="square" lIns="91440" tIns="45720" rIns="91440" bIns="45720" anchor="ctr">
                <a:normAutofit/>
              </a:bodyPr>
              <a:lstStyle/>
              <a:p>
                <a:pPr algn="ctr"/>
                <a:endParaRPr/>
              </a:p>
            </p:txBody>
          </p:sp>
          <p:sp>
            <p:nvSpPr>
              <p:cNvPr id="20" name="i$ľidê">
                <a:extLst>
                  <a:ext uri="{FF2B5EF4-FFF2-40B4-BE49-F238E27FC236}">
                    <a16:creationId xmlns:a16="http://schemas.microsoft.com/office/drawing/2014/main" id="{E586E96E-6DF5-41BF-8EC7-67A84EE636FD}"/>
                  </a:ext>
                </a:extLst>
              </p:cNvPr>
              <p:cNvSpPr/>
              <p:nvPr/>
            </p:nvSpPr>
            <p:spPr bwMode="auto">
              <a:xfrm>
                <a:off x="5279631" y="1760556"/>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4"/>
              </a:solidFill>
              <a:ln w="9525">
                <a:noFill/>
                <a:round/>
                <a:headEnd/>
                <a:tailEnd/>
              </a:ln>
            </p:spPr>
            <p:txBody>
              <a:bodyPr wrap="square" lIns="91440" tIns="45720" rIns="91440" bIns="45720" anchor="ctr">
                <a:normAutofit/>
              </a:bodyPr>
              <a:lstStyle/>
              <a:p>
                <a:pPr algn="ctr"/>
                <a:endParaRPr/>
              </a:p>
            </p:txBody>
          </p:sp>
          <p:grpSp>
            <p:nvGrpSpPr>
              <p:cNvPr id="21" name="íşľiḍé">
                <a:extLst>
                  <a:ext uri="{FF2B5EF4-FFF2-40B4-BE49-F238E27FC236}">
                    <a16:creationId xmlns:a16="http://schemas.microsoft.com/office/drawing/2014/main" id="{72A15893-0A87-4E56-95B1-791E60DFA105}"/>
                  </a:ext>
                </a:extLst>
              </p:cNvPr>
              <p:cNvGrpSpPr/>
              <p:nvPr/>
            </p:nvGrpSpPr>
            <p:grpSpPr>
              <a:xfrm>
                <a:off x="5830148" y="1448502"/>
                <a:ext cx="551100" cy="3960996"/>
                <a:chOff x="4240213" y="1263650"/>
                <a:chExt cx="379017" cy="2724150"/>
              </a:xfrm>
            </p:grpSpPr>
            <p:sp>
              <p:nvSpPr>
                <p:cNvPr id="25" name="íṡlíḑè">
                  <a:extLst>
                    <a:ext uri="{FF2B5EF4-FFF2-40B4-BE49-F238E27FC236}">
                      <a16:creationId xmlns:a16="http://schemas.microsoft.com/office/drawing/2014/main" id="{E39CAB02-4FD4-4D71-8D9A-7A0AA582A337}"/>
                    </a:ext>
                  </a:extLst>
                </p:cNvPr>
                <p:cNvSpPr/>
                <p:nvPr/>
              </p:nvSpPr>
              <p:spPr bwMode="auto">
                <a:xfrm>
                  <a:off x="4430713" y="3965575"/>
                  <a:ext cx="1588" cy="1588"/>
                </a:xfrm>
                <a:prstGeom prst="rect">
                  <a:avLst/>
                </a:prstGeom>
                <a:solidFill>
                  <a:srgbClr val="CCCCCC"/>
                </a:solidFill>
                <a:ln w="9525">
                  <a:noFill/>
                  <a:miter lim="800000"/>
                  <a:headEnd/>
                  <a:tailEnd/>
                </a:ln>
              </p:spPr>
              <p:txBody>
                <a:bodyPr wrap="square" lIns="91440" tIns="45720" rIns="91440" bIns="45720" anchor="ctr">
                  <a:normAutofit fontScale="25000" lnSpcReduction="20000"/>
                </a:bodyPr>
                <a:lstStyle/>
                <a:p>
                  <a:pPr algn="ctr"/>
                  <a:endParaRPr/>
                </a:p>
              </p:txBody>
            </p:sp>
            <p:sp>
              <p:nvSpPr>
                <p:cNvPr id="26" name="î$líďé">
                  <a:extLst>
                    <a:ext uri="{FF2B5EF4-FFF2-40B4-BE49-F238E27FC236}">
                      <a16:creationId xmlns:a16="http://schemas.microsoft.com/office/drawing/2014/main" id="{67514E34-7077-4F17-BC44-351E6B766B60}"/>
                    </a:ext>
                  </a:extLst>
                </p:cNvPr>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dirty="0"/>
                </a:p>
              </p:txBody>
            </p:sp>
            <p:sp>
              <p:nvSpPr>
                <p:cNvPr id="27" name="i$ḷîḍè">
                  <a:extLst>
                    <a:ext uri="{FF2B5EF4-FFF2-40B4-BE49-F238E27FC236}">
                      <a16:creationId xmlns:a16="http://schemas.microsoft.com/office/drawing/2014/main" id="{3F87DA3D-BCD2-47DA-B6D5-EB017838874B}"/>
                    </a:ext>
                  </a:extLst>
                </p:cNvPr>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wrap="square" lIns="91440" tIns="45720" rIns="91440" bIns="45720" anchor="ctr">
                  <a:normAutofit/>
                </a:bodyPr>
                <a:lstStyle/>
                <a:p>
                  <a:pPr algn="ctr"/>
                  <a:endParaRPr dirty="0"/>
                </a:p>
              </p:txBody>
            </p:sp>
            <p:sp>
              <p:nvSpPr>
                <p:cNvPr id="28" name="ïṡlíḑé">
                  <a:extLst>
                    <a:ext uri="{FF2B5EF4-FFF2-40B4-BE49-F238E27FC236}">
                      <a16:creationId xmlns:a16="http://schemas.microsoft.com/office/drawing/2014/main" id="{F8BBE6E2-35DA-433C-906F-DEA41B3EB8A2}"/>
                    </a:ext>
                  </a:extLst>
                </p:cNvPr>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a:p>
              </p:txBody>
            </p:sp>
            <p:sp>
              <p:nvSpPr>
                <p:cNvPr id="29" name="ïṡ1íḑé">
                  <a:extLst>
                    <a:ext uri="{FF2B5EF4-FFF2-40B4-BE49-F238E27FC236}">
                      <a16:creationId xmlns:a16="http://schemas.microsoft.com/office/drawing/2014/main" id="{A580D0AB-09D9-4451-9BE0-C689C98EF427}"/>
                    </a:ext>
                  </a:extLst>
                </p:cNvPr>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wrap="square" lIns="91440" tIns="45720" rIns="91440" bIns="45720" anchor="ctr">
                  <a:normAutofit/>
                </a:bodyPr>
                <a:lstStyle/>
                <a:p>
                  <a:pPr algn="ctr"/>
                  <a:endParaRPr/>
                </a:p>
              </p:txBody>
            </p:sp>
            <p:sp>
              <p:nvSpPr>
                <p:cNvPr id="30" name="iśḻiďe">
                  <a:extLst>
                    <a:ext uri="{FF2B5EF4-FFF2-40B4-BE49-F238E27FC236}">
                      <a16:creationId xmlns:a16="http://schemas.microsoft.com/office/drawing/2014/main" id="{571877E4-D7EF-496D-AA36-86CD158C5D51}"/>
                    </a:ext>
                  </a:extLst>
                </p:cNvPr>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31" name="íṥlídè">
                  <a:extLst>
                    <a:ext uri="{FF2B5EF4-FFF2-40B4-BE49-F238E27FC236}">
                      <a16:creationId xmlns:a16="http://schemas.microsoft.com/office/drawing/2014/main" id="{A9177439-A5AC-488C-A653-325BA943AEE1}"/>
                    </a:ext>
                  </a:extLst>
                </p:cNvPr>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32" name="iṣliḋe">
                  <a:extLst>
                    <a:ext uri="{FF2B5EF4-FFF2-40B4-BE49-F238E27FC236}">
                      <a16:creationId xmlns:a16="http://schemas.microsoft.com/office/drawing/2014/main" id="{9BE7F444-BF1A-45DD-8BE2-0D6584A09FF9}"/>
                    </a:ext>
                  </a:extLst>
                </p:cNvPr>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33" name="iṣḷidé">
                  <a:extLst>
                    <a:ext uri="{FF2B5EF4-FFF2-40B4-BE49-F238E27FC236}">
                      <a16:creationId xmlns:a16="http://schemas.microsoft.com/office/drawing/2014/main" id="{C4D6DF56-4EFC-4E0E-B017-F70929A8A971}"/>
                    </a:ext>
                  </a:extLst>
                </p:cNvPr>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rgbClr val="00B050"/>
                </a:solidFill>
                <a:ln w="9525">
                  <a:noFill/>
                  <a:round/>
                  <a:headEnd/>
                  <a:tailEnd/>
                </a:ln>
              </p:spPr>
              <p:txBody>
                <a:bodyPr wrap="square" lIns="91440" tIns="45720" rIns="91440" bIns="45720" anchor="ctr">
                  <a:normAutofit fontScale="77500" lnSpcReduction="20000"/>
                </a:bodyPr>
                <a:lstStyle/>
                <a:p>
                  <a:pPr algn="ctr"/>
                  <a:endParaRPr/>
                </a:p>
              </p:txBody>
            </p:sp>
            <p:sp>
              <p:nvSpPr>
                <p:cNvPr id="34" name="ïşḷîḑè">
                  <a:extLst>
                    <a:ext uri="{FF2B5EF4-FFF2-40B4-BE49-F238E27FC236}">
                      <a16:creationId xmlns:a16="http://schemas.microsoft.com/office/drawing/2014/main" id="{2A83500F-54E0-4DEC-B229-EC7D5C6336FF}"/>
                    </a:ext>
                  </a:extLst>
                </p:cNvPr>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wrap="square" lIns="91440" tIns="45720" rIns="91440" bIns="45720" anchor="ctr">
                  <a:normAutofit fontScale="32500" lnSpcReduction="20000"/>
                </a:bodyPr>
                <a:lstStyle/>
                <a:p>
                  <a:pPr algn="ctr"/>
                  <a:endParaRPr/>
                </a:p>
              </p:txBody>
            </p:sp>
          </p:grpSp>
          <p:grpSp>
            <p:nvGrpSpPr>
              <p:cNvPr id="22" name="î$ļidé">
                <a:extLst>
                  <a:ext uri="{FF2B5EF4-FFF2-40B4-BE49-F238E27FC236}">
                    <a16:creationId xmlns:a16="http://schemas.microsoft.com/office/drawing/2014/main" id="{387BC30B-F63B-40C3-8457-6A5FAA21F7B2}"/>
                  </a:ext>
                </a:extLst>
              </p:cNvPr>
              <p:cNvGrpSpPr/>
              <p:nvPr/>
            </p:nvGrpSpPr>
            <p:grpSpPr>
              <a:xfrm>
                <a:off x="942857" y="1734626"/>
                <a:ext cx="4336774" cy="3059969"/>
                <a:chOff x="8581234" y="1017715"/>
                <a:chExt cx="2628108" cy="3059969"/>
              </a:xfrm>
            </p:grpSpPr>
            <p:sp>
              <p:nvSpPr>
                <p:cNvPr id="23" name="ísļîḍé">
                  <a:extLst>
                    <a:ext uri="{FF2B5EF4-FFF2-40B4-BE49-F238E27FC236}">
                      <a16:creationId xmlns:a16="http://schemas.microsoft.com/office/drawing/2014/main" id="{A9E31D7A-6197-4905-AE6C-D43B84CE1EDB}"/>
                    </a:ext>
                  </a:extLst>
                </p:cNvPr>
                <p:cNvSpPr txBox="1"/>
                <p:nvPr/>
              </p:nvSpPr>
              <p:spPr bwMode="auto">
                <a:xfrm>
                  <a:off x="8581234" y="1017715"/>
                  <a:ext cx="2628108" cy="291273"/>
                </a:xfrm>
                <a:prstGeom prst="rect">
                  <a:avLst/>
                </a:prstGeom>
                <a:noFill/>
              </p:spPr>
              <p:txBody>
                <a:bodyPr wrap="square" lIns="91440" tIns="45720" rIns="91440" bIns="45720" anchor="ctr" anchorCtr="0">
                  <a:noAutofit/>
                </a:bodyPr>
                <a:lstStyle/>
                <a:p>
                  <a:pPr>
                    <a:spcBef>
                      <a:spcPct val="0"/>
                    </a:spcBef>
                  </a:pPr>
                  <a:r>
                    <a:rPr lang="en-US" altLang="zh-CN" sz="2400" b="1" dirty="0"/>
                    <a:t>3</a:t>
                  </a:r>
                  <a:r>
                    <a:rPr lang="zh-CN" altLang="en-US" sz="2400" b="1" dirty="0"/>
                    <a:t>、建立稽核考核指标标准</a:t>
                  </a:r>
                  <a:endParaRPr lang="en-US" altLang="zh-CN" sz="2400" b="1" dirty="0"/>
                </a:p>
              </p:txBody>
            </p:sp>
            <p:sp>
              <p:nvSpPr>
                <p:cNvPr id="24" name="îSlîḋê">
                  <a:extLst>
                    <a:ext uri="{FF2B5EF4-FFF2-40B4-BE49-F238E27FC236}">
                      <a16:creationId xmlns:a16="http://schemas.microsoft.com/office/drawing/2014/main" id="{3DB60F94-F903-47FD-85FC-217CFE87742B}"/>
                    </a:ext>
                  </a:extLst>
                </p:cNvPr>
                <p:cNvSpPr txBox="1"/>
                <p:nvPr/>
              </p:nvSpPr>
              <p:spPr bwMode="auto">
                <a:xfrm>
                  <a:off x="8606361" y="1492450"/>
                  <a:ext cx="2475451" cy="2585234"/>
                </a:xfrm>
                <a:prstGeom prst="rect">
                  <a:avLst/>
                </a:prstGeom>
                <a:noFill/>
              </p:spPr>
              <p:txBody>
                <a:bodyPr wrap="square" lIns="91440" tIns="45720" rIns="91440" bIns="45720">
                  <a:noAutofit/>
                </a:bodyPr>
                <a:lstStyle/>
                <a:p>
                  <a:pPr marL="285750" indent="-285750">
                    <a:lnSpc>
                      <a:spcPct val="150000"/>
                    </a:lnSpc>
                    <a:buFont typeface="Arial" panose="020B0604020202020204" pitchFamily="34" charset="0"/>
                    <a:buChar char="•"/>
                  </a:pPr>
                  <a:r>
                    <a:rPr lang="zh-CN" altLang="en-US" dirty="0"/>
                    <a:t>各省应根据本省工作实际，建立</a:t>
                  </a:r>
                  <a:r>
                    <a:rPr lang="zh-CN" altLang="en-US" b="1" dirty="0">
                      <a:solidFill>
                        <a:srgbClr val="FF0000"/>
                      </a:solidFill>
                    </a:rPr>
                    <a:t>稽核工作评价指标与管理体系</a:t>
                  </a:r>
                  <a:endParaRPr lang="en-US" altLang="zh-CN" b="1" dirty="0">
                    <a:solidFill>
                      <a:srgbClr val="FF0000"/>
                    </a:solidFill>
                  </a:endParaRPr>
                </a:p>
                <a:p>
                  <a:pPr marL="285750" indent="-285750">
                    <a:lnSpc>
                      <a:spcPct val="150000"/>
                    </a:lnSpc>
                    <a:buFont typeface="Arial" panose="020B0604020202020204" pitchFamily="34" charset="0"/>
                    <a:buChar char="•"/>
                  </a:pPr>
                  <a:r>
                    <a:rPr lang="zh-CN" altLang="zh-CN" b="1" dirty="0">
                      <a:solidFill>
                        <a:srgbClr val="FF0000"/>
                      </a:solidFill>
                    </a:rPr>
                    <a:t>定期通报</a:t>
                  </a:r>
                  <a:r>
                    <a:rPr lang="zh-CN" altLang="zh-CN" dirty="0"/>
                    <a:t>各项重要稽核管理指标状态与排名</a:t>
                  </a:r>
                  <a:r>
                    <a:rPr lang="zh-CN" altLang="en-US" dirty="0"/>
                    <a:t>；</a:t>
                  </a:r>
                  <a:endParaRPr lang="en-US" altLang="zh-CN" dirty="0"/>
                </a:p>
                <a:p>
                  <a:pPr marL="285750" indent="-285750">
                    <a:lnSpc>
                      <a:spcPct val="150000"/>
                    </a:lnSpc>
                    <a:buFont typeface="Arial" panose="020B0604020202020204" pitchFamily="34" charset="0"/>
                    <a:buChar char="•"/>
                  </a:pPr>
                  <a:r>
                    <a:rPr lang="zh-CN" altLang="zh-CN" dirty="0"/>
                    <a:t>对指标差的路段、区域进行</a:t>
                  </a:r>
                  <a:r>
                    <a:rPr lang="zh-CN" altLang="zh-CN" b="1" dirty="0">
                      <a:solidFill>
                        <a:srgbClr val="FF0000"/>
                      </a:solidFill>
                    </a:rPr>
                    <a:t>重点</a:t>
                  </a:r>
                  <a:r>
                    <a:rPr lang="zh-CN" altLang="en-US" b="1" dirty="0">
                      <a:solidFill>
                        <a:srgbClr val="FF0000"/>
                      </a:solidFill>
                    </a:rPr>
                    <a:t>指导</a:t>
                  </a:r>
                  <a:r>
                    <a:rPr lang="zh-CN" altLang="zh-CN" dirty="0"/>
                    <a:t>。</a:t>
                  </a:r>
                  <a:endParaRPr lang="en-US" altLang="zh-CN" dirty="0"/>
                </a:p>
              </p:txBody>
            </p:sp>
          </p:grpSp>
        </p:grpSp>
        <p:sp>
          <p:nvSpPr>
            <p:cNvPr id="12" name="iśḷîḓè">
              <a:extLst>
                <a:ext uri="{FF2B5EF4-FFF2-40B4-BE49-F238E27FC236}">
                  <a16:creationId xmlns:a16="http://schemas.microsoft.com/office/drawing/2014/main" id="{B90729F5-773A-4AE6-BD4A-0CDB24304104}"/>
                </a:ext>
              </a:extLst>
            </p:cNvPr>
            <p:cNvSpPr/>
            <p:nvPr/>
          </p:nvSpPr>
          <p:spPr>
            <a:xfrm>
              <a:off x="5409629" y="2711911"/>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13" name="îśḷídé">
              <a:extLst>
                <a:ext uri="{FF2B5EF4-FFF2-40B4-BE49-F238E27FC236}">
                  <a16:creationId xmlns:a16="http://schemas.microsoft.com/office/drawing/2014/main" id="{2FF925DA-35C4-4BB0-8D59-6CEB18E8226B}"/>
                </a:ext>
              </a:extLst>
            </p:cNvPr>
            <p:cNvSpPr/>
            <p:nvPr/>
          </p:nvSpPr>
          <p:spPr>
            <a:xfrm>
              <a:off x="5460429" y="42937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14" name="isļíḋé">
              <a:extLst>
                <a:ext uri="{FF2B5EF4-FFF2-40B4-BE49-F238E27FC236}">
                  <a16:creationId xmlns:a16="http://schemas.microsoft.com/office/drawing/2014/main" id="{71FD8768-FE88-4E09-9B79-04C103EE5255}"/>
                </a:ext>
              </a:extLst>
            </p:cNvPr>
            <p:cNvSpPr/>
            <p:nvPr/>
          </p:nvSpPr>
          <p:spPr>
            <a:xfrm>
              <a:off x="6421082" y="32142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grpSp>
      <p:sp>
        <p:nvSpPr>
          <p:cNvPr id="35" name="îṩlîḑe">
            <a:extLst>
              <a:ext uri="{FF2B5EF4-FFF2-40B4-BE49-F238E27FC236}">
                <a16:creationId xmlns:a16="http://schemas.microsoft.com/office/drawing/2014/main" id="{AC7DD5A5-103C-487D-82CB-8313F42C3351}"/>
              </a:ext>
            </a:extLst>
          </p:cNvPr>
          <p:cNvSpPr/>
          <p:nvPr/>
        </p:nvSpPr>
        <p:spPr bwMode="auto">
          <a:xfrm flipH="1">
            <a:off x="7282166" y="2867640"/>
            <a:ext cx="159301" cy="162553"/>
          </a:xfrm>
          <a:prstGeom prst="ellipse">
            <a:avLst/>
          </a:prstGeom>
          <a:solidFill>
            <a:schemeClr val="tx1">
              <a:lumMod val="50000"/>
              <a:lumOff val="50000"/>
            </a:schemeClr>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spTree>
    <p:extLst>
      <p:ext uri="{BB962C8B-B14F-4D97-AF65-F5344CB8AC3E}">
        <p14:creationId xmlns:p14="http://schemas.microsoft.com/office/powerpoint/2010/main" val="3395927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íṥ1ïḍê"/>
          <p:cNvSpPr/>
          <p:nvPr/>
        </p:nvSpPr>
        <p:spPr>
          <a:xfrm>
            <a:off x="666750" y="1084558"/>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a:t>（二）稽核体系与规范制度的准备</a:t>
            </a:r>
          </a:p>
        </p:txBody>
      </p:sp>
      <p:sp>
        <p:nvSpPr>
          <p:cNvPr id="41"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grpSp>
        <p:nvGrpSpPr>
          <p:cNvPr id="6" name="组合 5"/>
          <p:cNvGrpSpPr/>
          <p:nvPr/>
        </p:nvGrpSpPr>
        <p:grpSpPr>
          <a:xfrm>
            <a:off x="1119801" y="2148962"/>
            <a:ext cx="10044286" cy="3960996"/>
            <a:chOff x="1338742" y="2380781"/>
            <a:chExt cx="10044286" cy="3960996"/>
          </a:xfrm>
        </p:grpSpPr>
        <p:grpSp>
          <p:nvGrpSpPr>
            <p:cNvPr id="44" name="2821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38742" y="2380781"/>
              <a:ext cx="9844696" cy="3960996"/>
              <a:chOff x="1350648" y="1612332"/>
              <a:chExt cx="9844696" cy="3960996"/>
            </a:xfrm>
          </p:grpSpPr>
          <p:grpSp>
            <p:nvGrpSpPr>
              <p:cNvPr id="45" name="iŝľîḑê">
                <a:extLst>
                  <a:ext uri="{FF2B5EF4-FFF2-40B4-BE49-F238E27FC236}">
                    <a16:creationId xmlns:a16="http://schemas.microsoft.com/office/drawing/2014/main" id="{89CF0C39-662A-4B67-8672-4FE6758039FE}"/>
                  </a:ext>
                </a:extLst>
              </p:cNvPr>
              <p:cNvGrpSpPr/>
              <p:nvPr/>
            </p:nvGrpSpPr>
            <p:grpSpPr>
              <a:xfrm>
                <a:off x="1350648" y="1612332"/>
                <a:ext cx="9844696" cy="3960996"/>
                <a:chOff x="1350648" y="1448502"/>
                <a:chExt cx="9844696" cy="3960996"/>
              </a:xfrm>
            </p:grpSpPr>
            <p:sp>
              <p:nvSpPr>
                <p:cNvPr id="59" name="iŝḻîḓè">
                  <a:extLst>
                    <a:ext uri="{FF2B5EF4-FFF2-40B4-BE49-F238E27FC236}">
                      <a16:creationId xmlns:a16="http://schemas.microsoft.com/office/drawing/2014/main" id="{468C5AEC-2E3F-479E-B826-27E36E35DA10}"/>
                    </a:ext>
                  </a:extLst>
                </p:cNvPr>
                <p:cNvSpPr/>
                <p:nvPr/>
              </p:nvSpPr>
              <p:spPr bwMode="auto">
                <a:xfrm flipH="1">
                  <a:off x="7144428" y="2620944"/>
                  <a:ext cx="4050916" cy="250002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60" name="îśľïďè">
                  <a:extLst>
                    <a:ext uri="{FF2B5EF4-FFF2-40B4-BE49-F238E27FC236}">
                      <a16:creationId xmlns:a16="http://schemas.microsoft.com/office/drawing/2014/main" id="{FB667FAB-6F60-4AB0-ABFC-673F6E8A55C0}"/>
                    </a:ext>
                  </a:extLst>
                </p:cNvPr>
                <p:cNvSpPr/>
                <p:nvPr/>
              </p:nvSpPr>
              <p:spPr bwMode="auto">
                <a:xfrm flipH="1">
                  <a:off x="1350648" y="2169241"/>
                  <a:ext cx="3776188" cy="1669966"/>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61" name="íS1íḍè">
                  <a:extLst>
                    <a:ext uri="{FF2B5EF4-FFF2-40B4-BE49-F238E27FC236}">
                      <a16:creationId xmlns:a16="http://schemas.microsoft.com/office/drawing/2014/main" id="{8AB42B6D-F478-4DBB-A385-86932ECA2522}"/>
                    </a:ext>
                  </a:extLst>
                </p:cNvPr>
                <p:cNvSpPr/>
                <p:nvPr/>
              </p:nvSpPr>
              <p:spPr bwMode="auto">
                <a:xfrm flipH="1">
                  <a:off x="1586023" y="1755796"/>
                  <a:ext cx="159301" cy="162553"/>
                </a:xfrm>
                <a:prstGeom prst="ellipse">
                  <a:avLst/>
                </a:prstGeom>
                <a:solidFill>
                  <a:schemeClr val="accent1"/>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sp>
              <p:nvSpPr>
                <p:cNvPr id="62" name="ïšḷîḑè">
                  <a:extLst>
                    <a:ext uri="{FF2B5EF4-FFF2-40B4-BE49-F238E27FC236}">
                      <a16:creationId xmlns:a16="http://schemas.microsoft.com/office/drawing/2014/main" id="{EE2026AF-CFE7-40E7-8C03-1E7415DF09AD}"/>
                    </a:ext>
                  </a:extLst>
                </p:cNvPr>
                <p:cNvSpPr/>
                <p:nvPr/>
              </p:nvSpPr>
              <p:spPr bwMode="auto">
                <a:xfrm>
                  <a:off x="6113085" y="2459958"/>
                  <a:ext cx="694932" cy="1542386"/>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chemeClr val="accent6"/>
                </a:solidFill>
                <a:ln w="9525">
                  <a:noFill/>
                  <a:round/>
                  <a:headEnd/>
                  <a:tailEnd/>
                </a:ln>
              </p:spPr>
              <p:txBody>
                <a:bodyPr wrap="square" lIns="91440" tIns="45720" rIns="91440" bIns="45720" anchor="ctr">
                  <a:normAutofit/>
                </a:bodyPr>
                <a:lstStyle/>
                <a:p>
                  <a:pPr algn="ctr"/>
                  <a:endParaRPr/>
                </a:p>
              </p:txBody>
            </p:sp>
            <p:sp>
              <p:nvSpPr>
                <p:cNvPr id="63" name="iśḷíḋê">
                  <a:extLst>
                    <a:ext uri="{FF2B5EF4-FFF2-40B4-BE49-F238E27FC236}">
                      <a16:creationId xmlns:a16="http://schemas.microsoft.com/office/drawing/2014/main" id="{7D32E35F-52A1-46BB-89BA-522F143CB6DA}"/>
                    </a:ext>
                  </a:extLst>
                </p:cNvPr>
                <p:cNvSpPr/>
                <p:nvPr/>
              </p:nvSpPr>
              <p:spPr bwMode="auto">
                <a:xfrm>
                  <a:off x="5369672" y="3589078"/>
                  <a:ext cx="711092" cy="1442964"/>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chemeClr val="accent5"/>
                </a:solidFill>
                <a:ln w="9525">
                  <a:noFill/>
                  <a:round/>
                  <a:headEnd/>
                  <a:tailEnd/>
                </a:ln>
              </p:spPr>
              <p:txBody>
                <a:bodyPr wrap="square" lIns="91440" tIns="45720" rIns="91440" bIns="45720" anchor="ctr">
                  <a:normAutofit/>
                </a:bodyPr>
                <a:lstStyle/>
                <a:p>
                  <a:pPr algn="ctr"/>
                  <a:endParaRPr/>
                </a:p>
              </p:txBody>
            </p:sp>
            <p:sp>
              <p:nvSpPr>
                <p:cNvPr id="64" name="i$ľidê">
                  <a:extLst>
                    <a:ext uri="{FF2B5EF4-FFF2-40B4-BE49-F238E27FC236}">
                      <a16:creationId xmlns:a16="http://schemas.microsoft.com/office/drawing/2014/main" id="{E586E96E-6DF5-41BF-8EC7-67A84EE636FD}"/>
                    </a:ext>
                  </a:extLst>
                </p:cNvPr>
                <p:cNvSpPr/>
                <p:nvPr/>
              </p:nvSpPr>
              <p:spPr bwMode="auto">
                <a:xfrm>
                  <a:off x="5279631" y="1760556"/>
                  <a:ext cx="768811" cy="179158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chemeClr val="accent4"/>
                </a:solidFill>
                <a:ln w="9525">
                  <a:noFill/>
                  <a:round/>
                  <a:headEnd/>
                  <a:tailEnd/>
                </a:ln>
              </p:spPr>
              <p:txBody>
                <a:bodyPr wrap="square" lIns="91440" tIns="45720" rIns="91440" bIns="45720" anchor="ctr">
                  <a:normAutofit/>
                </a:bodyPr>
                <a:lstStyle/>
                <a:p>
                  <a:pPr algn="ctr"/>
                  <a:endParaRPr/>
                </a:p>
              </p:txBody>
            </p:sp>
            <p:grpSp>
              <p:nvGrpSpPr>
                <p:cNvPr id="65" name="íşľiḍé">
                  <a:extLst>
                    <a:ext uri="{FF2B5EF4-FFF2-40B4-BE49-F238E27FC236}">
                      <a16:creationId xmlns:a16="http://schemas.microsoft.com/office/drawing/2014/main" id="{72A15893-0A87-4E56-95B1-791E60DFA105}"/>
                    </a:ext>
                  </a:extLst>
                </p:cNvPr>
                <p:cNvGrpSpPr/>
                <p:nvPr/>
              </p:nvGrpSpPr>
              <p:grpSpPr>
                <a:xfrm>
                  <a:off x="5830148" y="1448502"/>
                  <a:ext cx="551100" cy="3960996"/>
                  <a:chOff x="4240213" y="1263650"/>
                  <a:chExt cx="379017" cy="2724150"/>
                </a:xfrm>
              </p:grpSpPr>
              <p:sp>
                <p:nvSpPr>
                  <p:cNvPr id="69" name="íṡlíḑè">
                    <a:extLst>
                      <a:ext uri="{FF2B5EF4-FFF2-40B4-BE49-F238E27FC236}">
                        <a16:creationId xmlns:a16="http://schemas.microsoft.com/office/drawing/2014/main" id="{E39CAB02-4FD4-4D71-8D9A-7A0AA582A337}"/>
                      </a:ext>
                    </a:extLst>
                  </p:cNvPr>
                  <p:cNvSpPr/>
                  <p:nvPr/>
                </p:nvSpPr>
                <p:spPr bwMode="auto">
                  <a:xfrm>
                    <a:off x="4430713" y="3965575"/>
                    <a:ext cx="1588" cy="1588"/>
                  </a:xfrm>
                  <a:prstGeom prst="rect">
                    <a:avLst/>
                  </a:prstGeom>
                  <a:solidFill>
                    <a:srgbClr val="CCCCCC"/>
                  </a:solidFill>
                  <a:ln w="9525">
                    <a:noFill/>
                    <a:miter lim="800000"/>
                    <a:headEnd/>
                    <a:tailEnd/>
                  </a:ln>
                </p:spPr>
                <p:txBody>
                  <a:bodyPr wrap="square" lIns="91440" tIns="45720" rIns="91440" bIns="45720" anchor="ctr">
                    <a:normAutofit fontScale="25000" lnSpcReduction="20000"/>
                  </a:bodyPr>
                  <a:lstStyle/>
                  <a:p>
                    <a:pPr algn="ctr"/>
                    <a:endParaRPr/>
                  </a:p>
                </p:txBody>
              </p:sp>
              <p:sp>
                <p:nvSpPr>
                  <p:cNvPr id="70" name="î$líďé">
                    <a:extLst>
                      <a:ext uri="{FF2B5EF4-FFF2-40B4-BE49-F238E27FC236}">
                        <a16:creationId xmlns:a16="http://schemas.microsoft.com/office/drawing/2014/main" id="{67514E34-7077-4F17-BC44-351E6B766B60}"/>
                      </a:ext>
                    </a:extLst>
                  </p:cNvPr>
                  <p:cNvSpPr/>
                  <p:nvPr/>
                </p:nvSpPr>
                <p:spPr bwMode="auto">
                  <a:xfrm>
                    <a:off x="4443413" y="3597275"/>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dirty="0"/>
                  </a:p>
                </p:txBody>
              </p:sp>
              <p:sp>
                <p:nvSpPr>
                  <p:cNvPr id="71" name="i$ḷîḍè">
                    <a:extLst>
                      <a:ext uri="{FF2B5EF4-FFF2-40B4-BE49-F238E27FC236}">
                        <a16:creationId xmlns:a16="http://schemas.microsoft.com/office/drawing/2014/main" id="{3F87DA3D-BCD2-47DA-B6D5-EB017838874B}"/>
                      </a:ext>
                    </a:extLst>
                  </p:cNvPr>
                  <p:cNvSpPr/>
                  <p:nvPr/>
                </p:nvSpPr>
                <p:spPr bwMode="auto">
                  <a:xfrm>
                    <a:off x="4335463" y="3597275"/>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accent2"/>
                  </a:solidFill>
                  <a:ln w="9525">
                    <a:noFill/>
                    <a:round/>
                    <a:headEnd/>
                    <a:tailEnd/>
                  </a:ln>
                </p:spPr>
                <p:txBody>
                  <a:bodyPr wrap="square" lIns="91440" tIns="45720" rIns="91440" bIns="45720" anchor="ctr">
                    <a:normAutofit/>
                  </a:bodyPr>
                  <a:lstStyle/>
                  <a:p>
                    <a:pPr algn="ctr"/>
                    <a:endParaRPr dirty="0"/>
                  </a:p>
                </p:txBody>
              </p:sp>
              <p:sp>
                <p:nvSpPr>
                  <p:cNvPr id="72" name="ïṡlíḑé">
                    <a:extLst>
                      <a:ext uri="{FF2B5EF4-FFF2-40B4-BE49-F238E27FC236}">
                        <a16:creationId xmlns:a16="http://schemas.microsoft.com/office/drawing/2014/main" id="{F8BBE6E2-35DA-433C-906F-DEA41B3EB8A2}"/>
                      </a:ext>
                    </a:extLst>
                  </p:cNvPr>
                  <p:cNvSpPr/>
                  <p:nvPr/>
                </p:nvSpPr>
                <p:spPr bwMode="auto">
                  <a:xfrm>
                    <a:off x="4254500" y="3597275"/>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85000"/>
                    </a:schemeClr>
                  </a:solidFill>
                  <a:ln w="9525">
                    <a:noFill/>
                    <a:round/>
                    <a:headEnd/>
                    <a:tailEnd/>
                  </a:ln>
                </p:spPr>
                <p:txBody>
                  <a:bodyPr wrap="square" lIns="91440" tIns="45720" rIns="91440" bIns="45720" anchor="ctr">
                    <a:normAutofit/>
                  </a:bodyPr>
                  <a:lstStyle/>
                  <a:p>
                    <a:pPr algn="ctr"/>
                    <a:endParaRPr/>
                  </a:p>
                </p:txBody>
              </p:sp>
              <p:sp>
                <p:nvSpPr>
                  <p:cNvPr id="73" name="ïṡ1íḑé">
                    <a:extLst>
                      <a:ext uri="{FF2B5EF4-FFF2-40B4-BE49-F238E27FC236}">
                        <a16:creationId xmlns:a16="http://schemas.microsoft.com/office/drawing/2014/main" id="{A580D0AB-09D9-4451-9BE0-C689C98EF427}"/>
                      </a:ext>
                    </a:extLst>
                  </p:cNvPr>
                  <p:cNvSpPr/>
                  <p:nvPr/>
                </p:nvSpPr>
                <p:spPr bwMode="auto">
                  <a:xfrm>
                    <a:off x="4241405" y="1373188"/>
                    <a:ext cx="377825" cy="2246313"/>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solidFill>
                    <a:schemeClr val="bg1">
                      <a:lumMod val="95000"/>
                    </a:schemeClr>
                  </a:solidFill>
                  <a:ln w="9525">
                    <a:noFill/>
                    <a:round/>
                    <a:headEnd/>
                    <a:tailEnd/>
                  </a:ln>
                </p:spPr>
                <p:txBody>
                  <a:bodyPr wrap="square" lIns="91440" tIns="45720" rIns="91440" bIns="45720" anchor="ctr">
                    <a:normAutofit/>
                  </a:bodyPr>
                  <a:lstStyle/>
                  <a:p>
                    <a:pPr algn="ctr"/>
                    <a:endParaRPr/>
                  </a:p>
                </p:txBody>
              </p:sp>
              <p:sp>
                <p:nvSpPr>
                  <p:cNvPr id="74" name="iśḻiďe">
                    <a:extLst>
                      <a:ext uri="{FF2B5EF4-FFF2-40B4-BE49-F238E27FC236}">
                        <a16:creationId xmlns:a16="http://schemas.microsoft.com/office/drawing/2014/main" id="{571877E4-D7EF-496D-AA36-86CD158C5D51}"/>
                      </a:ext>
                    </a:extLst>
                  </p:cNvPr>
                  <p:cNvSpPr/>
                  <p:nvPr/>
                </p:nvSpPr>
                <p:spPr bwMode="auto">
                  <a:xfrm>
                    <a:off x="4240213" y="3575050"/>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75" name="íṥlídè">
                    <a:extLst>
                      <a:ext uri="{FF2B5EF4-FFF2-40B4-BE49-F238E27FC236}">
                        <a16:creationId xmlns:a16="http://schemas.microsoft.com/office/drawing/2014/main" id="{A9177439-A5AC-488C-A653-325BA943AEE1}"/>
                      </a:ext>
                    </a:extLst>
                  </p:cNvPr>
                  <p:cNvSpPr/>
                  <p:nvPr/>
                </p:nvSpPr>
                <p:spPr bwMode="auto">
                  <a:xfrm>
                    <a:off x="4475163" y="3578225"/>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wrap="square" lIns="91440" tIns="45720" rIns="91440" bIns="45720" anchor="ctr">
                    <a:normAutofit/>
                  </a:bodyPr>
                  <a:lstStyle/>
                  <a:p>
                    <a:pPr algn="ctr"/>
                    <a:endParaRPr/>
                  </a:p>
                </p:txBody>
              </p:sp>
              <p:sp>
                <p:nvSpPr>
                  <p:cNvPr id="76" name="iṣliḋe">
                    <a:extLst>
                      <a:ext uri="{FF2B5EF4-FFF2-40B4-BE49-F238E27FC236}">
                        <a16:creationId xmlns:a16="http://schemas.microsoft.com/office/drawing/2014/main" id="{9BE7F444-BF1A-45DD-8BE2-0D6584A09FF9}"/>
                      </a:ext>
                    </a:extLst>
                  </p:cNvPr>
                  <p:cNvSpPr/>
                  <p:nvPr/>
                </p:nvSpPr>
                <p:spPr bwMode="auto">
                  <a:xfrm>
                    <a:off x="4327525" y="3544888"/>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wrap="square" lIns="91440" tIns="45720" rIns="91440" bIns="45720" anchor="ctr">
                    <a:normAutofit/>
                  </a:bodyPr>
                  <a:lstStyle/>
                  <a:p>
                    <a:pPr algn="ctr"/>
                    <a:endParaRPr/>
                  </a:p>
                </p:txBody>
              </p:sp>
              <p:sp>
                <p:nvSpPr>
                  <p:cNvPr id="77" name="iṣḷidé">
                    <a:extLst>
                      <a:ext uri="{FF2B5EF4-FFF2-40B4-BE49-F238E27FC236}">
                        <a16:creationId xmlns:a16="http://schemas.microsoft.com/office/drawing/2014/main" id="{C4D6DF56-4EFC-4E0E-B017-F70929A8A971}"/>
                      </a:ext>
                    </a:extLst>
                  </p:cNvPr>
                  <p:cNvSpPr/>
                  <p:nvPr/>
                </p:nvSpPr>
                <p:spPr bwMode="auto">
                  <a:xfrm>
                    <a:off x="4241405" y="1263650"/>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rgbClr val="00B050"/>
                  </a:solidFill>
                  <a:ln w="9525">
                    <a:noFill/>
                    <a:round/>
                    <a:headEnd/>
                    <a:tailEnd/>
                  </a:ln>
                </p:spPr>
                <p:txBody>
                  <a:bodyPr wrap="square" lIns="91440" tIns="45720" rIns="91440" bIns="45720" anchor="ctr">
                    <a:normAutofit fontScale="77500" lnSpcReduction="20000"/>
                  </a:bodyPr>
                  <a:lstStyle/>
                  <a:p>
                    <a:pPr algn="ctr"/>
                    <a:endParaRPr/>
                  </a:p>
                </p:txBody>
              </p:sp>
              <p:sp>
                <p:nvSpPr>
                  <p:cNvPr id="78" name="ïşḷîḑè">
                    <a:extLst>
                      <a:ext uri="{FF2B5EF4-FFF2-40B4-BE49-F238E27FC236}">
                        <a16:creationId xmlns:a16="http://schemas.microsoft.com/office/drawing/2014/main" id="{2A83500F-54E0-4DEC-B229-EC7D5C6336FF}"/>
                      </a:ext>
                    </a:extLst>
                  </p:cNvPr>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75000"/>
                    </a:schemeClr>
                  </a:solidFill>
                  <a:ln w="9525">
                    <a:noFill/>
                    <a:round/>
                    <a:headEnd/>
                    <a:tailEnd/>
                  </a:ln>
                </p:spPr>
                <p:txBody>
                  <a:bodyPr wrap="square" lIns="91440" tIns="45720" rIns="91440" bIns="45720" anchor="ctr">
                    <a:normAutofit fontScale="32500" lnSpcReduction="20000"/>
                  </a:bodyPr>
                  <a:lstStyle/>
                  <a:p>
                    <a:pPr algn="ctr"/>
                    <a:endParaRPr/>
                  </a:p>
                </p:txBody>
              </p:sp>
            </p:grpSp>
            <p:grpSp>
              <p:nvGrpSpPr>
                <p:cNvPr id="66" name="î$ļidé">
                  <a:extLst>
                    <a:ext uri="{FF2B5EF4-FFF2-40B4-BE49-F238E27FC236}">
                      <a16:creationId xmlns:a16="http://schemas.microsoft.com/office/drawing/2014/main" id="{387BC30B-F63B-40C3-8457-6A5FAA21F7B2}"/>
                    </a:ext>
                  </a:extLst>
                </p:cNvPr>
                <p:cNvGrpSpPr/>
                <p:nvPr/>
              </p:nvGrpSpPr>
              <p:grpSpPr>
                <a:xfrm>
                  <a:off x="1485428" y="1663235"/>
                  <a:ext cx="4640177" cy="1973709"/>
                  <a:chOff x="8910035" y="946324"/>
                  <a:chExt cx="2811972" cy="1973709"/>
                </a:xfrm>
              </p:grpSpPr>
              <p:sp>
                <p:nvSpPr>
                  <p:cNvPr id="67" name="ísļîḍé">
                    <a:extLst>
                      <a:ext uri="{FF2B5EF4-FFF2-40B4-BE49-F238E27FC236}">
                        <a16:creationId xmlns:a16="http://schemas.microsoft.com/office/drawing/2014/main" id="{A9E31D7A-6197-4905-AE6C-D43B84CE1EDB}"/>
                      </a:ext>
                    </a:extLst>
                  </p:cNvPr>
                  <p:cNvSpPr txBox="1"/>
                  <p:nvPr/>
                </p:nvSpPr>
                <p:spPr bwMode="auto">
                  <a:xfrm>
                    <a:off x="9093899" y="946324"/>
                    <a:ext cx="2628108" cy="291273"/>
                  </a:xfrm>
                  <a:prstGeom prst="rect">
                    <a:avLst/>
                  </a:prstGeom>
                  <a:noFill/>
                </p:spPr>
                <p:txBody>
                  <a:bodyPr wrap="square" lIns="91440" tIns="45720" rIns="91440" bIns="45720" anchor="ctr" anchorCtr="0">
                    <a:noAutofit/>
                  </a:bodyPr>
                  <a:lstStyle/>
                  <a:p>
                    <a:pPr>
                      <a:spcBef>
                        <a:spcPct val="0"/>
                      </a:spcBef>
                    </a:pPr>
                    <a:r>
                      <a:rPr lang="en-US" altLang="zh-CN" sz="2400" b="1" dirty="0"/>
                      <a:t>5.</a:t>
                    </a:r>
                    <a:r>
                      <a:rPr lang="zh-CN" altLang="en-US" sz="2400" b="1" dirty="0"/>
                      <a:t>严格规范发行行为</a:t>
                    </a:r>
                  </a:p>
                </p:txBody>
              </p:sp>
              <p:sp>
                <p:nvSpPr>
                  <p:cNvPr id="68" name="îSlîḋê">
                    <a:extLst>
                      <a:ext uri="{FF2B5EF4-FFF2-40B4-BE49-F238E27FC236}">
                        <a16:creationId xmlns:a16="http://schemas.microsoft.com/office/drawing/2014/main" id="{3DB60F94-F903-47FD-85FC-217CFE87742B}"/>
                      </a:ext>
                    </a:extLst>
                  </p:cNvPr>
                  <p:cNvSpPr txBox="1"/>
                  <p:nvPr/>
                </p:nvSpPr>
                <p:spPr bwMode="auto">
                  <a:xfrm>
                    <a:off x="8910035" y="1513275"/>
                    <a:ext cx="2095248" cy="1406758"/>
                  </a:xfrm>
                  <a:prstGeom prst="rect">
                    <a:avLst/>
                  </a:prstGeom>
                  <a:noFill/>
                </p:spPr>
                <p:txBody>
                  <a:bodyPr wrap="square" lIns="91440" tIns="45720" rIns="91440" bIns="45720">
                    <a:noAutofit/>
                  </a:bodyPr>
                  <a:lstStyle/>
                  <a:p>
                    <a:pPr marL="285750" indent="-285750">
                      <a:lnSpc>
                        <a:spcPct val="150000"/>
                      </a:lnSpc>
                      <a:buFont typeface="Arial" panose="020B0604020202020204" pitchFamily="34" charset="0"/>
                      <a:buChar char="•"/>
                    </a:pPr>
                    <a:r>
                      <a:rPr lang="zh-CN" altLang="zh-CN" dirty="0"/>
                      <a:t>对本省</a:t>
                    </a:r>
                    <a:r>
                      <a:rPr lang="en-US" altLang="zh-CN" dirty="0"/>
                      <a:t>ETC</a:t>
                    </a:r>
                    <a:r>
                      <a:rPr lang="zh-CN" altLang="zh-CN" dirty="0"/>
                      <a:t>发行建立</a:t>
                    </a:r>
                    <a:r>
                      <a:rPr lang="zh-CN" altLang="zh-CN" b="1" dirty="0">
                        <a:solidFill>
                          <a:srgbClr val="FF0000"/>
                        </a:solidFill>
                      </a:rPr>
                      <a:t>第三方稽核机制与考核机制</a:t>
                    </a:r>
                    <a:r>
                      <a:rPr lang="zh-CN" altLang="en-US" dirty="0"/>
                      <a:t>，严格规范发行行为。</a:t>
                    </a:r>
                    <a:endParaRPr lang="en-US" altLang="zh-CN" dirty="0"/>
                  </a:p>
                </p:txBody>
              </p:sp>
            </p:grpSp>
          </p:grpSp>
          <p:sp>
            <p:nvSpPr>
              <p:cNvPr id="56" name="iśḷîḓè">
                <a:extLst>
                  <a:ext uri="{FF2B5EF4-FFF2-40B4-BE49-F238E27FC236}">
                    <a16:creationId xmlns:a16="http://schemas.microsoft.com/office/drawing/2014/main" id="{B90729F5-773A-4AE6-BD4A-0CDB24304104}"/>
                  </a:ext>
                </a:extLst>
              </p:cNvPr>
              <p:cNvSpPr/>
              <p:nvPr/>
            </p:nvSpPr>
            <p:spPr>
              <a:xfrm>
                <a:off x="5409629" y="2711911"/>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57" name="îśḷídé">
                <a:extLst>
                  <a:ext uri="{FF2B5EF4-FFF2-40B4-BE49-F238E27FC236}">
                    <a16:creationId xmlns:a16="http://schemas.microsoft.com/office/drawing/2014/main" id="{2FF925DA-35C4-4BB0-8D59-6CEB18E8226B}"/>
                  </a:ext>
                </a:extLst>
              </p:cNvPr>
              <p:cNvSpPr/>
              <p:nvPr/>
            </p:nvSpPr>
            <p:spPr>
              <a:xfrm>
                <a:off x="5460429" y="42937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sp>
            <p:nvSpPr>
              <p:cNvPr id="58" name="isļíḋé">
                <a:extLst>
                  <a:ext uri="{FF2B5EF4-FFF2-40B4-BE49-F238E27FC236}">
                    <a16:creationId xmlns:a16="http://schemas.microsoft.com/office/drawing/2014/main" id="{71FD8768-FE88-4E09-9B79-04C103EE5255}"/>
                  </a:ext>
                </a:extLst>
              </p:cNvPr>
              <p:cNvSpPr/>
              <p:nvPr/>
            </p:nvSpPr>
            <p:spPr>
              <a:xfrm>
                <a:off x="6421082" y="3214254"/>
                <a:ext cx="329184" cy="328688"/>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lang="zh-CN" altLang="en-US"/>
              </a:p>
            </p:txBody>
          </p:sp>
        </p:grpSp>
        <p:sp>
          <p:nvSpPr>
            <p:cNvPr id="79" name="iṥ1iḍe">
              <a:extLst>
                <a:ext uri="{FF2B5EF4-FFF2-40B4-BE49-F238E27FC236}">
                  <a16:creationId xmlns:a16="http://schemas.microsoft.com/office/drawing/2014/main" id="{BEA7BEA2-40EF-4667-AB90-3C078AA297A3}"/>
                </a:ext>
              </a:extLst>
            </p:cNvPr>
            <p:cNvSpPr txBox="1"/>
            <p:nvPr/>
          </p:nvSpPr>
          <p:spPr bwMode="auto">
            <a:xfrm>
              <a:off x="7758894" y="3073131"/>
              <a:ext cx="3624134" cy="309958"/>
            </a:xfrm>
            <a:prstGeom prst="rect">
              <a:avLst/>
            </a:prstGeom>
            <a:noFill/>
          </p:spPr>
          <p:txBody>
            <a:bodyPr wrap="square" lIns="91440" tIns="45720" rIns="91440" bIns="45720" anchor="ctr" anchorCtr="0">
              <a:noAutofit/>
            </a:bodyPr>
            <a:lstStyle>
              <a:defPPr>
                <a:defRPr lang="zh-CN"/>
              </a:defPPr>
              <a:lvl1pPr>
                <a:defRPr sz="2400" b="1"/>
              </a:lvl1pPr>
            </a:lstStyle>
            <a:p>
              <a:r>
                <a:rPr lang="en-US" altLang="zh-CN" sz="2200" dirty="0"/>
                <a:t>6.</a:t>
              </a:r>
              <a:r>
                <a:rPr lang="zh-CN" altLang="en-US" sz="2200" dirty="0"/>
                <a:t>法制打逃工作</a:t>
              </a:r>
            </a:p>
          </p:txBody>
        </p:sp>
        <p:sp>
          <p:nvSpPr>
            <p:cNvPr id="80" name="ïş1íḋê">
              <a:extLst>
                <a:ext uri="{FF2B5EF4-FFF2-40B4-BE49-F238E27FC236}">
                  <a16:creationId xmlns:a16="http://schemas.microsoft.com/office/drawing/2014/main" id="{BE1301A3-A615-4CD4-822F-26344B27FB79}"/>
                </a:ext>
              </a:extLst>
            </p:cNvPr>
            <p:cNvSpPr txBox="1"/>
            <p:nvPr/>
          </p:nvSpPr>
          <p:spPr bwMode="auto">
            <a:xfrm>
              <a:off x="7456121" y="3588626"/>
              <a:ext cx="3641989" cy="2283893"/>
            </a:xfrm>
            <a:prstGeom prst="rect">
              <a:avLst/>
            </a:prstGeom>
            <a:noFill/>
          </p:spPr>
          <p:txBody>
            <a:bodyPr wrap="square" lIns="91440" tIns="45720" rIns="91440" bIns="45720">
              <a:noAutofit/>
            </a:bodyPr>
            <a:lstStyle>
              <a:defPPr>
                <a:defRPr lang="zh-CN"/>
              </a:defPPr>
              <a:lvl1pPr marL="285750" lvl="0" indent="-285750">
                <a:lnSpc>
                  <a:spcPct val="150000"/>
                </a:lnSpc>
                <a:buSzPct val="100000"/>
                <a:buFont typeface="Arial" panose="020B0604020202020204" pitchFamily="34" charset="0"/>
                <a:buChar char="•"/>
              </a:lvl1pPr>
            </a:lstStyle>
            <a:p>
              <a:r>
                <a:rPr lang="zh-CN" altLang="zh-CN" dirty="0"/>
                <a:t>积极利用法律手段，</a:t>
              </a:r>
              <a:r>
                <a:rPr lang="zh-CN" altLang="zh-CN" b="1" dirty="0">
                  <a:solidFill>
                    <a:srgbClr val="FF0000"/>
                  </a:solidFill>
                </a:rPr>
                <a:t>联合公安法院</a:t>
              </a:r>
              <a:r>
                <a:rPr lang="zh-CN" altLang="en-US" dirty="0"/>
                <a:t>；</a:t>
              </a:r>
              <a:endParaRPr lang="en-US" altLang="zh-CN" dirty="0"/>
            </a:p>
            <a:p>
              <a:r>
                <a:rPr lang="zh-CN" altLang="zh-CN" dirty="0"/>
                <a:t>对达到立案标准的逃费者采取相应</a:t>
              </a:r>
              <a:r>
                <a:rPr lang="zh-CN" altLang="zh-CN" b="1" dirty="0">
                  <a:solidFill>
                    <a:srgbClr val="FF0000"/>
                  </a:solidFill>
                </a:rPr>
                <a:t>法律措施</a:t>
              </a:r>
              <a:r>
                <a:rPr lang="zh-CN" altLang="en-US" dirty="0"/>
                <a:t>；</a:t>
              </a:r>
              <a:endParaRPr lang="en-US" altLang="zh-CN" dirty="0"/>
            </a:p>
            <a:p>
              <a:r>
                <a:rPr lang="zh-CN" altLang="zh-CN" dirty="0"/>
                <a:t>从根本上对逃费行为进行打击。</a:t>
              </a:r>
              <a:endParaRPr lang="en-US" altLang="zh-CN" dirty="0"/>
            </a:p>
          </p:txBody>
        </p:sp>
        <p:sp>
          <p:nvSpPr>
            <p:cNvPr id="81" name="íS1íḍè">
              <a:extLst>
                <a:ext uri="{FF2B5EF4-FFF2-40B4-BE49-F238E27FC236}">
                  <a16:creationId xmlns:a16="http://schemas.microsoft.com/office/drawing/2014/main" id="{8AB42B6D-F478-4DBB-A385-86932ECA2522}"/>
                </a:ext>
              </a:extLst>
            </p:cNvPr>
            <p:cNvSpPr/>
            <p:nvPr/>
          </p:nvSpPr>
          <p:spPr bwMode="auto">
            <a:xfrm flipH="1">
              <a:off x="7456121" y="3167626"/>
              <a:ext cx="159301" cy="162553"/>
            </a:xfrm>
            <a:prstGeom prst="ellipse">
              <a:avLst/>
            </a:prstGeom>
            <a:solidFill>
              <a:schemeClr val="bg1">
                <a:lumMod val="65000"/>
              </a:schemeClr>
            </a:solidFill>
            <a:ln w="28575">
              <a:solidFill>
                <a:schemeClr val="bg1"/>
              </a:solidFill>
              <a:round/>
              <a:headEnd/>
              <a:tailEnd/>
            </a:ln>
          </p:spPr>
          <p:txBody>
            <a:bodyPr wrap="square" lIns="91440" tIns="45720" rIns="91440" bIns="45720" anchor="ctr">
              <a:normAutofit fontScale="25000" lnSpcReduction="20000"/>
            </a:bodyPr>
            <a:lstStyle/>
            <a:p>
              <a:pPr algn="ctr"/>
              <a:endParaRPr/>
            </a:p>
          </p:txBody>
        </p:sp>
      </p:grpSp>
    </p:spTree>
    <p:extLst>
      <p:ext uri="{BB962C8B-B14F-4D97-AF65-F5344CB8AC3E}">
        <p14:creationId xmlns:p14="http://schemas.microsoft.com/office/powerpoint/2010/main" val="887497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íṥ1ïḍê"/>
          <p:cNvSpPr/>
          <p:nvPr/>
        </p:nvSpPr>
        <p:spPr>
          <a:xfrm>
            <a:off x="666750" y="1084558"/>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a:t>（三）稽核系统与运行维护的准备</a:t>
            </a:r>
          </a:p>
        </p:txBody>
      </p:sp>
      <p:grpSp>
        <p:nvGrpSpPr>
          <p:cNvPr id="8" name="27242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6750" y="2022797"/>
            <a:ext cx="10858500" cy="3814948"/>
            <a:chOff x="660400" y="209161"/>
            <a:chExt cx="10858500" cy="3814948"/>
          </a:xfrm>
        </p:grpSpPr>
        <p:cxnSp>
          <p:nvCxnSpPr>
            <p:cNvPr id="9" name="直接连接符 8"/>
            <p:cNvCxnSpPr/>
            <p:nvPr/>
          </p:nvCxnSpPr>
          <p:spPr>
            <a:xfrm>
              <a:off x="660400" y="4021552"/>
              <a:ext cx="10858500" cy="25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iśļíḓê"/>
            <p:cNvSpPr/>
            <p:nvPr/>
          </p:nvSpPr>
          <p:spPr>
            <a:xfrm>
              <a:off x="1092255" y="209161"/>
              <a:ext cx="3813150"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1. </a:t>
              </a:r>
              <a:r>
                <a:rPr lang="zh-CN" altLang="en-US" sz="2400" b="1" dirty="0">
                  <a:solidFill>
                    <a:schemeClr val="tx1"/>
                  </a:solidFill>
                </a:rPr>
                <a:t>建立省级稽核支持系统</a:t>
              </a:r>
            </a:p>
          </p:txBody>
        </p:sp>
      </p:grpSp>
      <p:sp>
        <p:nvSpPr>
          <p:cNvPr id="21" name="íŝḻïḋê">
            <a:extLst>
              <a:ext uri="{FF2B5EF4-FFF2-40B4-BE49-F238E27FC236}">
                <a16:creationId xmlns:a16="http://schemas.microsoft.com/office/drawing/2014/main" id="{B6512B48-8051-4641-9E7C-35A3A8B53B63}"/>
              </a:ext>
            </a:extLst>
          </p:cNvPr>
          <p:cNvSpPr txBox="1"/>
          <p:nvPr/>
        </p:nvSpPr>
        <p:spPr>
          <a:xfrm>
            <a:off x="1611986" y="2822757"/>
            <a:ext cx="8742629" cy="3012431"/>
          </a:xfrm>
          <a:prstGeom prst="rect">
            <a:avLst/>
          </a:prstGeom>
          <a:noFill/>
          <a:ln>
            <a:noFill/>
          </a:ln>
        </p:spPr>
        <p:txBody>
          <a:bodyPr wrap="square" lIns="91440" tIns="45720" rIns="91440" bIns="45720" anchor="t" anchorCtr="0">
            <a:normAutofit/>
          </a:bodyPr>
          <a:lstStyle>
            <a:defPPr>
              <a:defRPr lang="zh-CN"/>
            </a:defPPr>
            <a:lvl1pPr marL="285750" lvl="0" indent="-285750">
              <a:lnSpc>
                <a:spcPct val="150000"/>
              </a:lnSpc>
              <a:spcAft>
                <a:spcPts val="1200"/>
              </a:spcAft>
              <a:buFont typeface="Wingdings" panose="05000000000000000000" pitchFamily="2" charset="2"/>
              <a:buChar char="ü"/>
            </a:lvl1pPr>
          </a:lstStyle>
          <a:p>
            <a:r>
              <a:rPr lang="zh-CN" altLang="en-US" dirty="0"/>
              <a:t>具备相关信息校验功能与业务处理功能；</a:t>
            </a:r>
            <a:endParaRPr lang="en-US" altLang="zh-CN" dirty="0"/>
          </a:p>
          <a:p>
            <a:r>
              <a:rPr lang="zh-CN" altLang="en-US" dirty="0"/>
              <a:t>具备</a:t>
            </a:r>
            <a:r>
              <a:rPr lang="zh-CN" altLang="en-US" dirty="0" smtClean="0"/>
              <a:t>数据分析</a:t>
            </a:r>
            <a:r>
              <a:rPr lang="zh-CN" altLang="en-US" dirty="0"/>
              <a:t>技术建立逃费行为分析，</a:t>
            </a:r>
            <a:r>
              <a:rPr lang="zh-CN" altLang="en-US" b="1" dirty="0">
                <a:solidFill>
                  <a:srgbClr val="FF0000"/>
                </a:solidFill>
              </a:rPr>
              <a:t>挖掘隐形逃费行为</a:t>
            </a:r>
            <a:r>
              <a:rPr lang="zh-CN" altLang="en-US" dirty="0"/>
              <a:t>，大幅提升稽核</a:t>
            </a:r>
            <a:r>
              <a:rPr lang="zh-CN" altLang="en-US" dirty="0" smtClean="0"/>
              <a:t>工作效率；</a:t>
            </a:r>
            <a:endParaRPr lang="zh-CN" altLang="zh-CN" dirty="0"/>
          </a:p>
          <a:p>
            <a:r>
              <a:rPr lang="zh-CN" altLang="en-US" dirty="0"/>
              <a:t>加强信息</a:t>
            </a:r>
            <a:r>
              <a:rPr lang="zh-CN" altLang="en-US" b="1" dirty="0">
                <a:solidFill>
                  <a:srgbClr val="FF0000"/>
                </a:solidFill>
              </a:rPr>
              <a:t>共享与互动</a:t>
            </a:r>
            <a:r>
              <a:rPr lang="zh-CN" altLang="en-US" dirty="0"/>
              <a:t>技术及功能建设；</a:t>
            </a:r>
            <a:endParaRPr lang="en-US" altLang="zh-CN" dirty="0"/>
          </a:p>
          <a:p>
            <a:r>
              <a:rPr lang="zh-CN" altLang="en-US" dirty="0"/>
              <a:t>加强</a:t>
            </a:r>
            <a:r>
              <a:rPr lang="zh-CN" altLang="en-US" b="1" dirty="0">
                <a:solidFill>
                  <a:srgbClr val="FF0000"/>
                </a:solidFill>
              </a:rPr>
              <a:t>科技打逃技术应用与</a:t>
            </a:r>
            <a:r>
              <a:rPr lang="zh-CN" altLang="en-US" b="1" dirty="0" smtClean="0">
                <a:solidFill>
                  <a:srgbClr val="FF0000"/>
                </a:solidFill>
              </a:rPr>
              <a:t>探索；</a:t>
            </a:r>
            <a:endParaRPr lang="en-US" altLang="zh-CN" b="1" dirty="0">
              <a:solidFill>
                <a:srgbClr val="FF0000"/>
              </a:solidFill>
            </a:endParaRPr>
          </a:p>
          <a:p>
            <a:r>
              <a:rPr lang="zh-CN" altLang="en-US" dirty="0"/>
              <a:t>加强关键设备技术的运维，保障信息采取的</a:t>
            </a:r>
            <a:r>
              <a:rPr lang="zh-CN" altLang="en-US" b="1" dirty="0">
                <a:solidFill>
                  <a:srgbClr val="FF0000"/>
                </a:solidFill>
              </a:rPr>
              <a:t>准确性与</a:t>
            </a:r>
            <a:r>
              <a:rPr lang="zh-CN" altLang="en-US" b="1" dirty="0" smtClean="0">
                <a:solidFill>
                  <a:srgbClr val="FF0000"/>
                </a:solidFill>
              </a:rPr>
              <a:t>全面性。</a:t>
            </a:r>
            <a:endParaRPr lang="en-US" altLang="zh-CN" b="1" dirty="0">
              <a:solidFill>
                <a:srgbClr val="FF0000"/>
              </a:solidFill>
            </a:endParaRPr>
          </a:p>
          <a:p>
            <a:endParaRPr lang="en-US" altLang="zh-CN" dirty="0"/>
          </a:p>
        </p:txBody>
      </p:sp>
      <p:sp>
        <p:nvSpPr>
          <p:cNvPr id="10"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97243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27242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6750" y="1925107"/>
            <a:ext cx="10858500" cy="4762370"/>
            <a:chOff x="660400" y="111471"/>
            <a:chExt cx="10858500" cy="4762370"/>
          </a:xfrm>
        </p:grpSpPr>
        <p:cxnSp>
          <p:nvCxnSpPr>
            <p:cNvPr id="7" name="直接连接符 6"/>
            <p:cNvCxnSpPr/>
            <p:nvPr/>
          </p:nvCxnSpPr>
          <p:spPr>
            <a:xfrm>
              <a:off x="660400" y="4021552"/>
              <a:ext cx="10858500" cy="25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088873" y="2465317"/>
              <a:ext cx="1556" cy="71568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iṥḷidè"/>
            <p:cNvSpPr/>
            <p:nvPr/>
          </p:nvSpPr>
          <p:spPr bwMode="auto">
            <a:xfrm>
              <a:off x="5587061" y="1307547"/>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chemeClr val="accent4"/>
            </a:solidFill>
            <a:ln w="28575">
              <a:solidFill>
                <a:schemeClr val="bg1"/>
              </a:solidFill>
            </a:ln>
          </p:spPr>
          <p:txBody>
            <a:bodyPr vert="horz" wrap="square" lIns="91440" tIns="45720" rIns="91440" bIns="45720" numCol="1" anchor="t" anchorCtr="0" compatLnSpc="1">
              <a:normAutofit/>
            </a:bodyPr>
            <a:lstStyle/>
            <a:p>
              <a:endParaRPr lang="zh-CN" altLang="en-US"/>
            </a:p>
          </p:txBody>
        </p:sp>
        <p:sp>
          <p:nvSpPr>
            <p:cNvPr id="10" name="íşḻíḋé"/>
            <p:cNvSpPr/>
            <p:nvPr/>
          </p:nvSpPr>
          <p:spPr bwMode="auto">
            <a:xfrm>
              <a:off x="3515134" y="3439354"/>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rgbClr val="92D050"/>
            </a:solidFill>
            <a:ln w="28575">
              <a:solidFill>
                <a:schemeClr val="bg1"/>
              </a:solidFill>
            </a:ln>
          </p:spPr>
          <p:txBody>
            <a:bodyPr vert="horz" wrap="square" lIns="91440" tIns="45720" rIns="91440" bIns="45720" numCol="1" anchor="t" anchorCtr="0" compatLnSpc="1">
              <a:normAutofit/>
            </a:bodyPr>
            <a:lstStyle/>
            <a:p>
              <a:endParaRPr lang="zh-CN" altLang="en-US"/>
            </a:p>
          </p:txBody>
        </p:sp>
        <p:sp>
          <p:nvSpPr>
            <p:cNvPr id="11" name="işḷíḍe"/>
            <p:cNvSpPr/>
            <p:nvPr/>
          </p:nvSpPr>
          <p:spPr bwMode="auto">
            <a:xfrm>
              <a:off x="5356614" y="3171819"/>
              <a:ext cx="1466072" cy="1702022"/>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blipFill>
              <a:blip r:embed="rId3"/>
              <a:srcRect/>
              <a:stretch>
                <a:fillRect l="-37391" r="-36749"/>
              </a:stretch>
            </a:blipFill>
            <a:ln w="381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lang="zh-CN" altLang="en-US">
                <a:solidFill>
                  <a:schemeClr val="lt1"/>
                </a:solidFill>
              </a:endParaRPr>
            </a:p>
          </p:txBody>
        </p:sp>
        <p:sp>
          <p:nvSpPr>
            <p:cNvPr id="12" name="îşľiḋe"/>
            <p:cNvSpPr/>
            <p:nvPr/>
          </p:nvSpPr>
          <p:spPr bwMode="auto">
            <a:xfrm>
              <a:off x="7658987" y="3439354"/>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rgbClr val="0070C0"/>
            </a:solidFill>
            <a:ln w="28575">
              <a:solidFill>
                <a:schemeClr val="bg1"/>
              </a:solidFill>
            </a:ln>
          </p:spPr>
          <p:txBody>
            <a:bodyPr vert="horz" wrap="square" lIns="91440" tIns="45720" rIns="91440" bIns="45720" numCol="1" anchor="t" anchorCtr="0" compatLnSpc="1">
              <a:normAutofit/>
            </a:bodyPr>
            <a:lstStyle/>
            <a:p>
              <a:endParaRPr lang="zh-CN" altLang="en-US"/>
            </a:p>
          </p:txBody>
        </p:sp>
        <p:grpSp>
          <p:nvGrpSpPr>
            <p:cNvPr id="13" name="i$1ïďe"/>
            <p:cNvGrpSpPr/>
            <p:nvPr/>
          </p:nvGrpSpPr>
          <p:grpSpPr>
            <a:xfrm>
              <a:off x="779284" y="111471"/>
              <a:ext cx="4023021" cy="3663349"/>
              <a:chOff x="779284" y="111471"/>
              <a:chExt cx="4023021" cy="3663349"/>
            </a:xfrm>
          </p:grpSpPr>
          <p:sp>
            <p:nvSpPr>
              <p:cNvPr id="18" name="iśļíḓê"/>
              <p:cNvSpPr/>
              <p:nvPr/>
            </p:nvSpPr>
            <p:spPr>
              <a:xfrm>
                <a:off x="989155" y="111471"/>
                <a:ext cx="3813150"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2. </a:t>
                </a:r>
                <a:r>
                  <a:rPr lang="zh-CN" altLang="en-US" sz="2400" b="1" dirty="0">
                    <a:solidFill>
                      <a:schemeClr val="tx1"/>
                    </a:solidFill>
                  </a:rPr>
                  <a:t>确保统一行和合规性</a:t>
                </a:r>
              </a:p>
            </p:txBody>
          </p:sp>
          <p:sp>
            <p:nvSpPr>
              <p:cNvPr id="19" name="îšḻiḓè"/>
              <p:cNvSpPr txBox="1"/>
              <p:nvPr/>
            </p:nvSpPr>
            <p:spPr>
              <a:xfrm>
                <a:off x="779284" y="739676"/>
                <a:ext cx="3784849" cy="3035144"/>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lvl="0" indent="-285750">
                  <a:lnSpc>
                    <a:spcPct val="150000"/>
                  </a:lnSpc>
                  <a:spcAft>
                    <a:spcPts val="1200"/>
                  </a:spcAft>
                  <a:buFont typeface="Wingdings" panose="05000000000000000000" pitchFamily="2" charset="2"/>
                  <a:buChar char="ü"/>
                </a:pPr>
                <a:r>
                  <a:rPr lang="zh-CN" altLang="en-US" dirty="0"/>
                  <a:t>按</a:t>
                </a:r>
                <a:r>
                  <a:rPr lang="zh-CN" altLang="en-US" b="1" dirty="0">
                    <a:solidFill>
                      <a:srgbClr val="FF0000"/>
                    </a:solidFill>
                  </a:rPr>
                  <a:t>部路网中心</a:t>
                </a:r>
                <a:r>
                  <a:rPr lang="zh-CN" altLang="en-US" dirty="0"/>
                  <a:t>对车辆黑灰名单相应证据类型、格式、大小等</a:t>
                </a:r>
                <a:r>
                  <a:rPr lang="zh-CN" altLang="en-US" b="1" dirty="0">
                    <a:solidFill>
                      <a:srgbClr val="FF0000"/>
                    </a:solidFill>
                  </a:rPr>
                  <a:t>要求上传证据</a:t>
                </a:r>
                <a:r>
                  <a:rPr lang="zh-CN" altLang="en-US" dirty="0"/>
                  <a:t>；</a:t>
                </a:r>
                <a:endParaRPr lang="en-US" altLang="zh-CN" dirty="0"/>
              </a:p>
              <a:p>
                <a:pPr marL="285750" lvl="0" indent="-285750">
                  <a:lnSpc>
                    <a:spcPct val="150000"/>
                  </a:lnSpc>
                  <a:spcAft>
                    <a:spcPts val="1200"/>
                  </a:spcAft>
                  <a:buFont typeface="Wingdings" panose="05000000000000000000" pitchFamily="2" charset="2"/>
                  <a:buChar char="ü"/>
                </a:pPr>
                <a:r>
                  <a:rPr lang="zh-CN" altLang="en-US" dirty="0"/>
                  <a:t>确保全国开展打击黑名单车辆的</a:t>
                </a:r>
                <a:r>
                  <a:rPr lang="zh-CN" altLang="en-US" b="1" dirty="0">
                    <a:solidFill>
                      <a:srgbClr val="FF0000"/>
                    </a:solidFill>
                  </a:rPr>
                  <a:t>统一性与合规性</a:t>
                </a:r>
                <a:r>
                  <a:rPr lang="zh-CN" altLang="en-US" dirty="0"/>
                  <a:t>。</a:t>
                </a:r>
                <a:endParaRPr lang="zh-CN" altLang="zh-CN" dirty="0"/>
              </a:p>
            </p:txBody>
          </p:sp>
        </p:grpSp>
        <p:sp>
          <p:nvSpPr>
            <p:cNvPr id="14" name="íŝḻïḋê"/>
            <p:cNvSpPr txBox="1"/>
            <p:nvPr/>
          </p:nvSpPr>
          <p:spPr>
            <a:xfrm>
              <a:off x="7418866" y="761496"/>
              <a:ext cx="4100033" cy="3113573"/>
            </a:xfrm>
            <a:prstGeom prst="rect">
              <a:avLst/>
            </a:prstGeom>
            <a:noFill/>
            <a:ln>
              <a:noFill/>
            </a:ln>
          </p:spPr>
          <p:txBody>
            <a:bodyPr wrap="square" lIns="91440" tIns="45720" rIns="91440" bIns="45720" anchor="t" anchorCtr="0">
              <a:normAutofit/>
            </a:bodyPr>
            <a:lstStyle>
              <a:defPPr>
                <a:defRPr lang="zh-CN"/>
              </a:defPPr>
              <a:lvl1pPr marL="285750" lvl="0" indent="-285750">
                <a:lnSpc>
                  <a:spcPct val="150000"/>
                </a:lnSpc>
                <a:spcAft>
                  <a:spcPts val="1200"/>
                </a:spcAft>
                <a:buFont typeface="Wingdings" panose="05000000000000000000" pitchFamily="2" charset="2"/>
                <a:buChar char="ü"/>
              </a:lvl1pPr>
            </a:lstStyle>
            <a:p>
              <a:r>
                <a:rPr lang="zh-CN" altLang="en-US" dirty="0"/>
                <a:t>具备发行信息与通行</a:t>
              </a:r>
              <a:r>
                <a:rPr lang="zh-CN" altLang="en-US" b="1" dirty="0">
                  <a:solidFill>
                    <a:srgbClr val="FF0000"/>
                  </a:solidFill>
                </a:rPr>
                <a:t>图片对比功能</a:t>
              </a:r>
              <a:r>
                <a:rPr lang="zh-CN" altLang="en-US" dirty="0"/>
                <a:t>；</a:t>
              </a:r>
              <a:endParaRPr lang="en-US" altLang="zh-CN" dirty="0"/>
            </a:p>
            <a:p>
              <a:r>
                <a:rPr lang="zh-CN" altLang="en-US" dirty="0"/>
                <a:t>自动推送</a:t>
              </a:r>
              <a:r>
                <a:rPr lang="en-US" altLang="zh-CN" dirty="0"/>
                <a:t>ETC</a:t>
              </a:r>
              <a:r>
                <a:rPr lang="zh-CN" altLang="en-US" dirty="0"/>
                <a:t>用户首次通行信息及图片与发行信息自动匹配；</a:t>
              </a:r>
              <a:endParaRPr lang="en-US" altLang="zh-CN" dirty="0"/>
            </a:p>
            <a:p>
              <a:r>
                <a:rPr lang="zh-CN" altLang="en-US" dirty="0"/>
                <a:t>核查信息不一致车辆，避免大车小标。</a:t>
              </a:r>
              <a:endParaRPr lang="zh-CN" altLang="zh-CN" dirty="0"/>
            </a:p>
          </p:txBody>
        </p:sp>
        <p:sp>
          <p:nvSpPr>
            <p:cNvPr id="15" name="ïsliḑè"/>
            <p:cNvSpPr/>
            <p:nvPr/>
          </p:nvSpPr>
          <p:spPr>
            <a:xfrm>
              <a:off x="5871217" y="1692824"/>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6" name="îş1íďê"/>
            <p:cNvSpPr/>
            <p:nvPr/>
          </p:nvSpPr>
          <p:spPr>
            <a:xfrm>
              <a:off x="7943143" y="3824631"/>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7" name="îṡ1iḓé"/>
            <p:cNvSpPr/>
            <p:nvPr/>
          </p:nvSpPr>
          <p:spPr>
            <a:xfrm>
              <a:off x="3799290" y="3824631"/>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sp>
        <p:nvSpPr>
          <p:cNvPr id="20" name="íṥ1ïḍê"/>
          <p:cNvSpPr/>
          <p:nvPr/>
        </p:nvSpPr>
        <p:spPr>
          <a:xfrm>
            <a:off x="666750" y="1084558"/>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smtClean="0"/>
              <a:t>（三）</a:t>
            </a:r>
            <a:r>
              <a:rPr lang="zh-CN" altLang="en-US" sz="2000" b="1" dirty="0"/>
              <a:t>稽核系统与运行维护的准备</a:t>
            </a:r>
          </a:p>
        </p:txBody>
      </p:sp>
      <p:sp>
        <p:nvSpPr>
          <p:cNvPr id="21" name="iśļíḓê"/>
          <p:cNvSpPr/>
          <p:nvPr/>
        </p:nvSpPr>
        <p:spPr>
          <a:xfrm>
            <a:off x="7266013" y="1925107"/>
            <a:ext cx="4418440"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3.</a:t>
            </a:r>
            <a:r>
              <a:rPr lang="zh-CN" altLang="en-US" sz="2400" b="1" dirty="0">
                <a:solidFill>
                  <a:schemeClr val="tx1"/>
                </a:solidFill>
              </a:rPr>
              <a:t>发行信息与通行图片对比功能</a:t>
            </a:r>
          </a:p>
        </p:txBody>
      </p:sp>
      <p:sp>
        <p:nvSpPr>
          <p:cNvPr id="22"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2577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2"/>
          <p:cNvSpPr>
            <a:spLocks noChangeArrowheads="1"/>
          </p:cNvSpPr>
          <p:nvPr/>
        </p:nvSpPr>
        <p:spPr bwMode="auto">
          <a:xfrm>
            <a:off x="449956" y="956801"/>
            <a:ext cx="10479265" cy="523220"/>
          </a:xfrm>
          <a:prstGeom prst="rect">
            <a:avLst/>
          </a:prstGeom>
          <a:noFill/>
          <a:ln>
            <a:noFill/>
          </a:ln>
        </p:spPr>
        <p:txBody>
          <a:bodyPr wrap="square">
            <a:spAutoFit/>
          </a:bodyPr>
          <a:lstStyle/>
          <a:p>
            <a:r>
              <a:rPr lang="en-US" altLang="zh-CN" sz="2400" b="1" dirty="0" smtClean="0">
                <a:solidFill>
                  <a:srgbClr val="002060"/>
                </a:solidFill>
                <a:latin typeface="+mn-ea"/>
              </a:rPr>
              <a:t>1.1.2</a:t>
            </a:r>
            <a:r>
              <a:rPr lang="en-US" altLang="zh-CN" sz="2800" b="1" dirty="0" smtClean="0">
                <a:solidFill>
                  <a:srgbClr val="002060"/>
                </a:solidFill>
                <a:latin typeface="+mn-ea"/>
              </a:rPr>
              <a:t> </a:t>
            </a:r>
            <a:r>
              <a:rPr lang="zh-CN" altLang="en-US" sz="2400" b="1" dirty="0">
                <a:solidFill>
                  <a:srgbClr val="002060"/>
                </a:solidFill>
                <a:latin typeface="+mn-ea"/>
              </a:rPr>
              <a:t>术语</a:t>
            </a:r>
          </a:p>
        </p:txBody>
      </p:sp>
      <p:sp>
        <p:nvSpPr>
          <p:cNvPr id="4" name="矩形 32"/>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27511" y="1610651"/>
            <a:ext cx="10908406" cy="1261338"/>
            <a:chOff x="627511" y="1614468"/>
            <a:chExt cx="10908406" cy="1261338"/>
          </a:xfrm>
        </p:grpSpPr>
        <p:sp>
          <p:nvSpPr>
            <p:cNvPr id="8" name="iśḷîďe"/>
            <p:cNvSpPr txBox="1"/>
            <p:nvPr/>
          </p:nvSpPr>
          <p:spPr>
            <a:xfrm>
              <a:off x="627511" y="1614468"/>
              <a:ext cx="2909887" cy="486636"/>
            </a:xfrm>
            <a:prstGeom prst="rect">
              <a:avLst/>
            </a:prstGeom>
            <a:solidFill>
              <a:schemeClr val="accent6"/>
            </a:solidFill>
            <a:ln>
              <a:noFill/>
            </a:ln>
          </p:spPr>
          <p:txBody>
            <a:bodyPr wrap="none" lIns="91440" tIns="45720" rIns="91440" bIns="45720" anchor="ctr" anchorCtr="0">
              <a:normAutofit/>
            </a:bodyPr>
            <a:lstStyle/>
            <a:p>
              <a:pPr marL="215900">
                <a:buSzPct val="25000"/>
              </a:pPr>
              <a:r>
                <a:rPr lang="zh-CN" altLang="en-US" sz="2000" b="1" dirty="0">
                  <a:solidFill>
                    <a:schemeClr val="bg1"/>
                  </a:solidFill>
                </a:rPr>
                <a:t>通行费补交</a:t>
              </a:r>
              <a:endParaRPr lang="de-DE" sz="2000" b="1" dirty="0">
                <a:solidFill>
                  <a:schemeClr val="bg1"/>
                </a:solidFill>
              </a:endParaRPr>
            </a:p>
          </p:txBody>
        </p:sp>
        <p:sp>
          <p:nvSpPr>
            <p:cNvPr id="9" name="íṩľiḑê"/>
            <p:cNvSpPr txBox="1"/>
            <p:nvPr/>
          </p:nvSpPr>
          <p:spPr>
            <a:xfrm>
              <a:off x="627511" y="2101103"/>
              <a:ext cx="10908406" cy="774703"/>
            </a:xfrm>
            <a:prstGeom prst="rect">
              <a:avLst/>
            </a:prstGeom>
            <a:noFill/>
            <a:ln>
              <a:solidFill>
                <a:schemeClr val="accent6"/>
              </a:solidFill>
            </a:ln>
          </p:spPr>
          <p:txBody>
            <a:bodyPr lIns="91440" tIns="45720" rIns="91440" bIns="45720" anchor="t" anchorCtr="0">
              <a:noAutofit/>
            </a:bodyPr>
            <a:lstStyle/>
            <a:p>
              <a:pPr>
                <a:lnSpc>
                  <a:spcPct val="175000"/>
                </a:lnSpc>
                <a:buClr>
                  <a:schemeClr val="accent3"/>
                </a:buClr>
                <a:buSzPct val="120000"/>
              </a:pPr>
              <a:r>
                <a:rPr lang="zh-CN" altLang="en-US" dirty="0"/>
                <a:t>    指通行高速公路的车辆因客户原因少交、未交、拒交的通行费，在指定期限内客户主动补费的业务行为。</a:t>
              </a:r>
              <a:endParaRPr lang="zh-CN" altLang="zh-CN" dirty="0"/>
            </a:p>
          </p:txBody>
        </p:sp>
      </p:grpSp>
      <p:grpSp>
        <p:nvGrpSpPr>
          <p:cNvPr id="13" name="组合 12"/>
          <p:cNvGrpSpPr/>
          <p:nvPr/>
        </p:nvGrpSpPr>
        <p:grpSpPr>
          <a:xfrm>
            <a:off x="627511" y="5089600"/>
            <a:ext cx="10908406" cy="1571842"/>
            <a:chOff x="627511" y="1614468"/>
            <a:chExt cx="10908406" cy="1571842"/>
          </a:xfrm>
        </p:grpSpPr>
        <p:sp>
          <p:nvSpPr>
            <p:cNvPr id="14" name="iśḷîďe"/>
            <p:cNvSpPr txBox="1"/>
            <p:nvPr/>
          </p:nvSpPr>
          <p:spPr>
            <a:xfrm>
              <a:off x="627511" y="1614468"/>
              <a:ext cx="2909887" cy="486636"/>
            </a:xfrm>
            <a:prstGeom prst="rect">
              <a:avLst/>
            </a:prstGeom>
            <a:solidFill>
              <a:schemeClr val="accent2"/>
            </a:solidFill>
            <a:ln>
              <a:noFill/>
            </a:ln>
          </p:spPr>
          <p:txBody>
            <a:bodyPr wrap="none" lIns="91440" tIns="45720" rIns="91440" bIns="45720" anchor="ctr" anchorCtr="0">
              <a:normAutofit/>
            </a:bodyPr>
            <a:lstStyle/>
            <a:p>
              <a:pPr marL="215900">
                <a:buSzPct val="25000"/>
              </a:pPr>
              <a:r>
                <a:rPr lang="zh-CN" altLang="en-US" sz="2000" b="1" dirty="0">
                  <a:solidFill>
                    <a:schemeClr val="bg1"/>
                  </a:solidFill>
                </a:rPr>
                <a:t>追缴黑名单</a:t>
              </a:r>
              <a:endParaRPr lang="de-DE" sz="2000" b="1" dirty="0">
                <a:solidFill>
                  <a:schemeClr val="bg1"/>
                </a:solidFill>
              </a:endParaRPr>
            </a:p>
          </p:txBody>
        </p:sp>
        <p:sp>
          <p:nvSpPr>
            <p:cNvPr id="15" name="íṩľiḑê"/>
            <p:cNvSpPr txBox="1"/>
            <p:nvPr/>
          </p:nvSpPr>
          <p:spPr>
            <a:xfrm>
              <a:off x="627511" y="2101103"/>
              <a:ext cx="10908406" cy="1085207"/>
            </a:xfrm>
            <a:prstGeom prst="rect">
              <a:avLst/>
            </a:prstGeom>
            <a:noFill/>
            <a:ln>
              <a:solidFill>
                <a:schemeClr val="accent2"/>
              </a:solidFill>
            </a:ln>
          </p:spPr>
          <p:txBody>
            <a:bodyPr lIns="91440" tIns="45720" rIns="91440" bIns="45720" anchor="t" anchorCtr="0">
              <a:noAutofit/>
            </a:bodyPr>
            <a:lstStyle/>
            <a:p>
              <a:pPr marL="215900">
                <a:lnSpc>
                  <a:spcPct val="175000"/>
                </a:lnSpc>
                <a:buClr>
                  <a:schemeClr val="accent3"/>
                </a:buClr>
                <a:buSzPct val="120000"/>
              </a:pPr>
              <a:r>
                <a:rPr lang="zh-CN" altLang="en-US" dirty="0"/>
                <a:t>指对在高速公路路网内依法应当交纳而未交、少交、拒交车辆通行费等行为且证据确凿的车辆，对相关车牌号码进行通行限制、逃费追缴的车牌名单定义为追缴黑名单。</a:t>
              </a:r>
              <a:endParaRPr lang="zh-CN" altLang="zh-CN" dirty="0"/>
            </a:p>
          </p:txBody>
        </p:sp>
      </p:grpSp>
      <p:grpSp>
        <p:nvGrpSpPr>
          <p:cNvPr id="16" name="组合 15"/>
          <p:cNvGrpSpPr/>
          <p:nvPr/>
        </p:nvGrpSpPr>
        <p:grpSpPr>
          <a:xfrm>
            <a:off x="641797" y="3197885"/>
            <a:ext cx="10908406" cy="1571842"/>
            <a:chOff x="627511" y="1614468"/>
            <a:chExt cx="10908406" cy="1571842"/>
          </a:xfrm>
        </p:grpSpPr>
        <p:sp>
          <p:nvSpPr>
            <p:cNvPr id="17" name="iśḷîďe"/>
            <p:cNvSpPr txBox="1"/>
            <p:nvPr/>
          </p:nvSpPr>
          <p:spPr>
            <a:xfrm>
              <a:off x="627511" y="1614468"/>
              <a:ext cx="2909887" cy="486636"/>
            </a:xfrm>
            <a:prstGeom prst="rect">
              <a:avLst/>
            </a:prstGeom>
            <a:solidFill>
              <a:schemeClr val="accent5"/>
            </a:solidFill>
            <a:ln>
              <a:noFill/>
            </a:ln>
          </p:spPr>
          <p:txBody>
            <a:bodyPr wrap="none" lIns="91440" tIns="45720" rIns="91440" bIns="45720" anchor="ctr" anchorCtr="0">
              <a:normAutofit/>
            </a:bodyPr>
            <a:lstStyle/>
            <a:p>
              <a:pPr marL="215900">
                <a:buSzPct val="25000"/>
              </a:pPr>
              <a:r>
                <a:rPr lang="zh-CN" altLang="en-US" sz="2000" b="1" dirty="0">
                  <a:solidFill>
                    <a:schemeClr val="bg1"/>
                  </a:solidFill>
                </a:rPr>
                <a:t>通行费追缴</a:t>
              </a:r>
              <a:endParaRPr lang="de-DE" sz="2000" b="1" dirty="0">
                <a:solidFill>
                  <a:schemeClr val="bg1"/>
                </a:solidFill>
              </a:endParaRPr>
            </a:p>
          </p:txBody>
        </p:sp>
        <p:sp>
          <p:nvSpPr>
            <p:cNvPr id="18" name="íṩľiḑê"/>
            <p:cNvSpPr txBox="1"/>
            <p:nvPr/>
          </p:nvSpPr>
          <p:spPr>
            <a:xfrm>
              <a:off x="627511" y="2101103"/>
              <a:ext cx="10908406" cy="1085207"/>
            </a:xfrm>
            <a:prstGeom prst="rect">
              <a:avLst/>
            </a:prstGeom>
            <a:noFill/>
            <a:ln>
              <a:solidFill>
                <a:schemeClr val="accent5"/>
              </a:solidFill>
            </a:ln>
          </p:spPr>
          <p:txBody>
            <a:bodyPr lIns="91440" tIns="45720" rIns="91440" bIns="45720" anchor="t" anchorCtr="0">
              <a:noAutofit/>
            </a:bodyPr>
            <a:lstStyle/>
            <a:p>
              <a:pPr>
                <a:lnSpc>
                  <a:spcPct val="175000"/>
                </a:lnSpc>
                <a:buClr>
                  <a:schemeClr val="accent3"/>
                </a:buClr>
                <a:buSzPct val="120000"/>
              </a:pPr>
              <a:r>
                <a:rPr lang="zh-CN" altLang="en-US" dirty="0"/>
                <a:t>    指欠费客户经收费公路经营管理单位省（区、市）和发行服务机构省（区、市）催交后未交、补交不全      或拒交时，对其进行通行费追缴的业务行为。</a:t>
              </a:r>
              <a:endParaRPr lang="zh-CN" altLang="zh-CN" dirty="0"/>
            </a:p>
          </p:txBody>
        </p:sp>
      </p:grpSp>
      <p:sp>
        <p:nvSpPr>
          <p:cNvPr id="20"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665425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27242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6750" y="2772011"/>
            <a:ext cx="10858500" cy="3915466"/>
            <a:chOff x="660400" y="958375"/>
            <a:chExt cx="10858500" cy="3915466"/>
          </a:xfrm>
        </p:grpSpPr>
        <p:cxnSp>
          <p:nvCxnSpPr>
            <p:cNvPr id="7" name="直接连接符 6"/>
            <p:cNvCxnSpPr/>
            <p:nvPr/>
          </p:nvCxnSpPr>
          <p:spPr>
            <a:xfrm>
              <a:off x="660400" y="4021552"/>
              <a:ext cx="10858500" cy="25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088873" y="2465317"/>
              <a:ext cx="1556" cy="71568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iṥḷidè"/>
            <p:cNvSpPr/>
            <p:nvPr/>
          </p:nvSpPr>
          <p:spPr bwMode="auto">
            <a:xfrm>
              <a:off x="5587061" y="1307547"/>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chemeClr val="accent4"/>
            </a:solidFill>
            <a:ln w="28575">
              <a:solidFill>
                <a:schemeClr val="bg1"/>
              </a:solidFill>
            </a:ln>
          </p:spPr>
          <p:txBody>
            <a:bodyPr vert="horz" wrap="square" lIns="91440" tIns="45720" rIns="91440" bIns="45720" numCol="1" anchor="t" anchorCtr="0" compatLnSpc="1">
              <a:normAutofit/>
            </a:bodyPr>
            <a:lstStyle/>
            <a:p>
              <a:endParaRPr lang="zh-CN" altLang="en-US"/>
            </a:p>
          </p:txBody>
        </p:sp>
        <p:sp>
          <p:nvSpPr>
            <p:cNvPr id="10" name="íşḻíḋé"/>
            <p:cNvSpPr/>
            <p:nvPr/>
          </p:nvSpPr>
          <p:spPr bwMode="auto">
            <a:xfrm>
              <a:off x="3515134" y="3439354"/>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rgbClr val="92D050"/>
            </a:solidFill>
            <a:ln w="28575">
              <a:solidFill>
                <a:schemeClr val="bg1"/>
              </a:solidFill>
            </a:ln>
          </p:spPr>
          <p:txBody>
            <a:bodyPr vert="horz" wrap="square" lIns="91440" tIns="45720" rIns="91440" bIns="45720" numCol="1" anchor="t" anchorCtr="0" compatLnSpc="1">
              <a:normAutofit/>
            </a:bodyPr>
            <a:lstStyle/>
            <a:p>
              <a:endParaRPr lang="zh-CN" altLang="en-US"/>
            </a:p>
          </p:txBody>
        </p:sp>
        <p:sp>
          <p:nvSpPr>
            <p:cNvPr id="11" name="işḷíḍe"/>
            <p:cNvSpPr/>
            <p:nvPr/>
          </p:nvSpPr>
          <p:spPr bwMode="auto">
            <a:xfrm>
              <a:off x="5356614" y="3171819"/>
              <a:ext cx="1466072" cy="1702022"/>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blipFill>
              <a:blip r:embed="rId3"/>
              <a:srcRect/>
              <a:stretch>
                <a:fillRect l="-37391" r="-36749"/>
              </a:stretch>
            </a:blipFill>
            <a:ln w="381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3765"/>
              <a:endParaRPr lang="zh-CN" altLang="en-US">
                <a:solidFill>
                  <a:schemeClr val="lt1"/>
                </a:solidFill>
              </a:endParaRPr>
            </a:p>
          </p:txBody>
        </p:sp>
        <p:sp>
          <p:nvSpPr>
            <p:cNvPr id="12" name="îşľiḋe"/>
            <p:cNvSpPr/>
            <p:nvPr/>
          </p:nvSpPr>
          <p:spPr bwMode="auto">
            <a:xfrm>
              <a:off x="7658987" y="3439354"/>
              <a:ext cx="1005179" cy="1166954"/>
            </a:xfrm>
            <a:custGeom>
              <a:avLst/>
              <a:gdLst>
                <a:gd name="T0" fmla="*/ 276 w 553"/>
                <a:gd name="T1" fmla="*/ 0 h 642"/>
                <a:gd name="T2" fmla="*/ 553 w 553"/>
                <a:gd name="T3" fmla="*/ 138 h 642"/>
                <a:gd name="T4" fmla="*/ 553 w 553"/>
                <a:gd name="T5" fmla="*/ 503 h 642"/>
                <a:gd name="T6" fmla="*/ 276 w 553"/>
                <a:gd name="T7" fmla="*/ 642 h 642"/>
                <a:gd name="T8" fmla="*/ 0 w 553"/>
                <a:gd name="T9" fmla="*/ 503 h 642"/>
                <a:gd name="T10" fmla="*/ 0 w 553"/>
                <a:gd name="T11" fmla="*/ 138 h 642"/>
                <a:gd name="T12" fmla="*/ 276 w 553"/>
                <a:gd name="T13" fmla="*/ 0 h 642"/>
              </a:gdLst>
              <a:ahLst/>
              <a:cxnLst>
                <a:cxn ang="0">
                  <a:pos x="T0" y="T1"/>
                </a:cxn>
                <a:cxn ang="0">
                  <a:pos x="T2" y="T3"/>
                </a:cxn>
                <a:cxn ang="0">
                  <a:pos x="T4" y="T5"/>
                </a:cxn>
                <a:cxn ang="0">
                  <a:pos x="T6" y="T7"/>
                </a:cxn>
                <a:cxn ang="0">
                  <a:pos x="T8" y="T9"/>
                </a:cxn>
                <a:cxn ang="0">
                  <a:pos x="T10" y="T11"/>
                </a:cxn>
                <a:cxn ang="0">
                  <a:pos x="T12" y="T13"/>
                </a:cxn>
              </a:cxnLst>
              <a:rect l="0" t="0" r="r" b="b"/>
              <a:pathLst>
                <a:path w="553" h="642">
                  <a:moveTo>
                    <a:pt x="276" y="0"/>
                  </a:moveTo>
                  <a:lnTo>
                    <a:pt x="553" y="138"/>
                  </a:lnTo>
                  <a:lnTo>
                    <a:pt x="553" y="503"/>
                  </a:lnTo>
                  <a:lnTo>
                    <a:pt x="276" y="642"/>
                  </a:lnTo>
                  <a:lnTo>
                    <a:pt x="0" y="503"/>
                  </a:lnTo>
                  <a:lnTo>
                    <a:pt x="0" y="138"/>
                  </a:lnTo>
                  <a:lnTo>
                    <a:pt x="276" y="0"/>
                  </a:lnTo>
                  <a:close/>
                </a:path>
              </a:pathLst>
            </a:custGeom>
            <a:solidFill>
              <a:srgbClr val="0070C0"/>
            </a:solidFill>
            <a:ln w="28575">
              <a:solidFill>
                <a:schemeClr val="bg1"/>
              </a:solidFill>
            </a:ln>
          </p:spPr>
          <p:txBody>
            <a:bodyPr vert="horz" wrap="square" lIns="91440" tIns="45720" rIns="91440" bIns="45720" numCol="1" anchor="t" anchorCtr="0" compatLnSpc="1">
              <a:normAutofit/>
            </a:bodyPr>
            <a:lstStyle/>
            <a:p>
              <a:endParaRPr lang="zh-CN" altLang="en-US"/>
            </a:p>
          </p:txBody>
        </p:sp>
        <p:grpSp>
          <p:nvGrpSpPr>
            <p:cNvPr id="13" name="i$1ïďe"/>
            <p:cNvGrpSpPr/>
            <p:nvPr/>
          </p:nvGrpSpPr>
          <p:grpSpPr>
            <a:xfrm>
              <a:off x="965275" y="1274942"/>
              <a:ext cx="5099718" cy="1524268"/>
              <a:chOff x="965275" y="1274942"/>
              <a:chExt cx="5099718" cy="1524268"/>
            </a:xfrm>
          </p:grpSpPr>
          <p:sp>
            <p:nvSpPr>
              <p:cNvPr id="18" name="iśļíḓê"/>
              <p:cNvSpPr/>
              <p:nvPr/>
            </p:nvSpPr>
            <p:spPr>
              <a:xfrm>
                <a:off x="965275" y="1274942"/>
                <a:ext cx="5099718"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4</a:t>
                </a:r>
                <a:r>
                  <a:rPr lang="en-US" altLang="zh-CN" sz="2400" b="1" dirty="0" smtClean="0">
                    <a:solidFill>
                      <a:schemeClr val="tx1"/>
                    </a:solidFill>
                  </a:rPr>
                  <a:t>.</a:t>
                </a:r>
                <a:r>
                  <a:rPr lang="zh-CN" altLang="en-US" sz="2400" b="1" dirty="0">
                    <a:solidFill>
                      <a:schemeClr val="tx1"/>
                    </a:solidFill>
                  </a:rPr>
                  <a:t>积极加强科技打逃</a:t>
                </a:r>
                <a:r>
                  <a:rPr lang="zh-CN" altLang="en-US" sz="2400" b="1" dirty="0" smtClean="0">
                    <a:solidFill>
                      <a:schemeClr val="tx1"/>
                    </a:solidFill>
                  </a:rPr>
                  <a:t>技术</a:t>
                </a:r>
                <a:endParaRPr lang="zh-CN" altLang="en-US" sz="2400" b="1" dirty="0">
                  <a:solidFill>
                    <a:schemeClr val="tx1"/>
                  </a:solidFill>
                </a:endParaRPr>
              </a:p>
            </p:txBody>
          </p:sp>
          <p:sp>
            <p:nvSpPr>
              <p:cNvPr id="19" name="îšḻiḓè"/>
              <p:cNvSpPr txBox="1"/>
              <p:nvPr/>
            </p:nvSpPr>
            <p:spPr>
              <a:xfrm>
                <a:off x="1032048" y="1875947"/>
                <a:ext cx="4392606" cy="92326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lvl="0" indent="-285750">
                  <a:lnSpc>
                    <a:spcPct val="150000"/>
                  </a:lnSpc>
                  <a:spcAft>
                    <a:spcPts val="1200"/>
                  </a:spcAft>
                  <a:buFont typeface="Wingdings" panose="05000000000000000000" pitchFamily="2" charset="2"/>
                  <a:buChar char="ü"/>
                </a:pPr>
                <a:r>
                  <a:rPr lang="zh-CN" altLang="en-US" dirty="0"/>
                  <a:t>如车脸识别技术对门架与出入口高清图片数据特征结构化，以图搜车等</a:t>
                </a:r>
                <a:r>
                  <a:rPr lang="zh-CN" altLang="en-US" dirty="0" smtClean="0"/>
                  <a:t>。</a:t>
                </a:r>
                <a:endParaRPr lang="en-US" altLang="zh-CN" dirty="0"/>
              </a:p>
            </p:txBody>
          </p:sp>
        </p:grpSp>
        <p:sp>
          <p:nvSpPr>
            <p:cNvPr id="14" name="íŝḻïḋê"/>
            <p:cNvSpPr txBox="1"/>
            <p:nvPr/>
          </p:nvSpPr>
          <p:spPr>
            <a:xfrm>
              <a:off x="7418867" y="958375"/>
              <a:ext cx="4100033" cy="1001413"/>
            </a:xfrm>
            <a:prstGeom prst="rect">
              <a:avLst/>
            </a:prstGeom>
            <a:noFill/>
            <a:ln>
              <a:noFill/>
            </a:ln>
          </p:spPr>
          <p:txBody>
            <a:bodyPr wrap="square" lIns="91440" tIns="45720" rIns="91440" bIns="45720" anchor="t" anchorCtr="0">
              <a:normAutofit/>
            </a:bodyPr>
            <a:lstStyle>
              <a:defPPr>
                <a:defRPr lang="zh-CN"/>
              </a:defPPr>
              <a:lvl1pPr marL="285750" lvl="0" indent="-285750">
                <a:lnSpc>
                  <a:spcPct val="150000"/>
                </a:lnSpc>
                <a:spcAft>
                  <a:spcPts val="1200"/>
                </a:spcAft>
                <a:buFont typeface="Wingdings" panose="05000000000000000000" pitchFamily="2" charset="2"/>
                <a:buChar char="ü"/>
              </a:lvl1pPr>
            </a:lstStyle>
            <a:p>
              <a:r>
                <a:rPr lang="zh-CN" altLang="en-US" dirty="0"/>
                <a:t>按全国规范统一操作，适当采用高新技术等设备提升货品检查效率。</a:t>
              </a:r>
            </a:p>
          </p:txBody>
        </p:sp>
        <p:sp>
          <p:nvSpPr>
            <p:cNvPr id="15" name="ïsliḑè"/>
            <p:cNvSpPr/>
            <p:nvPr/>
          </p:nvSpPr>
          <p:spPr>
            <a:xfrm>
              <a:off x="5871217" y="1692824"/>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6" name="îş1íďê"/>
            <p:cNvSpPr/>
            <p:nvPr/>
          </p:nvSpPr>
          <p:spPr>
            <a:xfrm>
              <a:off x="7943143" y="3824631"/>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sp>
          <p:nvSpPr>
            <p:cNvPr id="17" name="îṡ1iḓé"/>
            <p:cNvSpPr/>
            <p:nvPr/>
          </p:nvSpPr>
          <p:spPr>
            <a:xfrm>
              <a:off x="3799290" y="3824631"/>
              <a:ext cx="436866" cy="396400"/>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sp>
        <p:nvSpPr>
          <p:cNvPr id="20" name="íṥ1ïḍê"/>
          <p:cNvSpPr/>
          <p:nvPr/>
        </p:nvSpPr>
        <p:spPr>
          <a:xfrm>
            <a:off x="666750" y="1084558"/>
            <a:ext cx="4676860" cy="503542"/>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sz="2000" b="1" dirty="0" smtClean="0"/>
              <a:t>（三）</a:t>
            </a:r>
            <a:r>
              <a:rPr lang="zh-CN" altLang="en-US" sz="2000" b="1" dirty="0"/>
              <a:t>稽核系统与运行维护的准备</a:t>
            </a:r>
          </a:p>
        </p:txBody>
      </p:sp>
      <p:sp>
        <p:nvSpPr>
          <p:cNvPr id="21" name="iśļíḓê"/>
          <p:cNvSpPr/>
          <p:nvPr/>
        </p:nvSpPr>
        <p:spPr>
          <a:xfrm>
            <a:off x="7266013" y="2146715"/>
            <a:ext cx="4418440"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5.</a:t>
            </a:r>
            <a:r>
              <a:rPr lang="zh-CN" altLang="en-US" sz="2400" b="1" dirty="0">
                <a:solidFill>
                  <a:schemeClr val="tx1"/>
                </a:solidFill>
              </a:rPr>
              <a:t>规范绿通查验标准与流程</a:t>
            </a:r>
          </a:p>
        </p:txBody>
      </p:sp>
      <p:sp>
        <p:nvSpPr>
          <p:cNvPr id="22" name="iśļíḓê"/>
          <p:cNvSpPr/>
          <p:nvPr/>
        </p:nvSpPr>
        <p:spPr>
          <a:xfrm>
            <a:off x="7266013" y="3702523"/>
            <a:ext cx="4418440"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nSpc>
                <a:spcPct val="120000"/>
              </a:lnSpc>
            </a:pPr>
            <a:r>
              <a:rPr lang="en-US" altLang="zh-CN" sz="2400" b="1" dirty="0">
                <a:solidFill>
                  <a:schemeClr val="tx1"/>
                </a:solidFill>
              </a:rPr>
              <a:t>6.</a:t>
            </a:r>
            <a:r>
              <a:rPr lang="zh-CN" altLang="en-US" sz="2400" b="1" dirty="0">
                <a:solidFill>
                  <a:schemeClr val="tx1"/>
                </a:solidFill>
              </a:rPr>
              <a:t>加强关键设备运行维护工作</a:t>
            </a:r>
          </a:p>
        </p:txBody>
      </p:sp>
      <p:sp>
        <p:nvSpPr>
          <p:cNvPr id="2" name="矩形 1"/>
          <p:cNvSpPr/>
          <p:nvPr/>
        </p:nvSpPr>
        <p:spPr>
          <a:xfrm>
            <a:off x="7425217" y="4266613"/>
            <a:ext cx="4056678" cy="998129"/>
          </a:xfrm>
          <a:prstGeom prst="rect">
            <a:avLst/>
          </a:prstGeom>
          <a:noFill/>
          <a:ln>
            <a:noFill/>
          </a:ln>
        </p:spPr>
        <p:txBody>
          <a:bodyPr wrap="square" lIns="91440" tIns="45720" rIns="91440" bIns="45720" anchor="t" anchorCtr="0">
            <a:normAutofit/>
          </a:bodyPr>
          <a:lstStyle/>
          <a:p>
            <a:pPr marL="285750" indent="-285750">
              <a:lnSpc>
                <a:spcPct val="150000"/>
              </a:lnSpc>
              <a:spcAft>
                <a:spcPts val="1200"/>
              </a:spcAft>
              <a:buFont typeface="Wingdings" panose="05000000000000000000" pitchFamily="2" charset="2"/>
              <a:buChar char="ü"/>
            </a:pPr>
            <a:r>
              <a:rPr lang="zh-CN" altLang="zh-CN" dirty="0"/>
              <a:t>保证数据、图片和图像等收费及核查质量。</a:t>
            </a:r>
            <a:endParaRPr lang="zh-CN" altLang="en-US" dirty="0"/>
          </a:p>
        </p:txBody>
      </p:sp>
      <p:sp>
        <p:nvSpPr>
          <p:cNvPr id="23"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75919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2"/>
          <p:cNvSpPr txBox="1"/>
          <p:nvPr/>
        </p:nvSpPr>
        <p:spPr>
          <a:xfrm>
            <a:off x="3695344" y="105873"/>
            <a:ext cx="4801314"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mj-lt"/>
              </a:rPr>
              <a:t>3.</a:t>
            </a:r>
            <a:r>
              <a:rPr lang="zh-CN" altLang="en-US" sz="3600" b="1" dirty="0">
                <a:solidFill>
                  <a:schemeClr val="bg1"/>
                </a:solidFill>
                <a:effectLst>
                  <a:outerShdw blurRad="38100" dist="38100" dir="2700000" algn="tl">
                    <a:srgbClr val="000000">
                      <a:alpha val="43137"/>
                    </a:srgbClr>
                  </a:outerShdw>
                </a:effectLst>
                <a:latin typeface="+mj-lt"/>
              </a:rPr>
              <a:t>省级工作开展的建议</a:t>
            </a:r>
          </a:p>
        </p:txBody>
      </p:sp>
      <p:sp>
        <p:nvSpPr>
          <p:cNvPr id="33"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2647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881450"/>
            <a:ext cx="11353798" cy="5781675"/>
            <a:chOff x="0" y="0"/>
            <a:chExt cx="11353798" cy="5781675"/>
          </a:xfrm>
        </p:grpSpPr>
        <p:sp>
          <p:nvSpPr>
            <p:cNvPr id="36" name="îsļiďê"/>
            <p:cNvSpPr/>
            <p:nvPr/>
          </p:nvSpPr>
          <p:spPr bwMode="auto">
            <a:xfrm>
              <a:off x="0" y="0"/>
              <a:ext cx="8829675" cy="5781675"/>
            </a:xfrm>
            <a:custGeom>
              <a:avLst/>
              <a:gdLst>
                <a:gd name="T0" fmla="*/ 0 w 5562"/>
                <a:gd name="T1" fmla="*/ 0 h 3642"/>
                <a:gd name="T2" fmla="*/ 5559 w 5562"/>
                <a:gd name="T3" fmla="*/ 0 h 3642"/>
                <a:gd name="T4" fmla="*/ 5562 w 5562"/>
                <a:gd name="T5" fmla="*/ 2 h 3642"/>
                <a:gd name="T6" fmla="*/ 1922 w 5562"/>
                <a:gd name="T7" fmla="*/ 3642 h 3642"/>
                <a:gd name="T8" fmla="*/ 0 w 5562"/>
                <a:gd name="T9" fmla="*/ 1720 h 3642"/>
                <a:gd name="T10" fmla="*/ 0 w 5562"/>
                <a:gd name="T11" fmla="*/ 0 h 3642"/>
              </a:gdLst>
              <a:ahLst/>
              <a:cxnLst>
                <a:cxn ang="0">
                  <a:pos x="T0" y="T1"/>
                </a:cxn>
                <a:cxn ang="0">
                  <a:pos x="T2" y="T3"/>
                </a:cxn>
                <a:cxn ang="0">
                  <a:pos x="T4" y="T5"/>
                </a:cxn>
                <a:cxn ang="0">
                  <a:pos x="T6" y="T7"/>
                </a:cxn>
                <a:cxn ang="0">
                  <a:pos x="T8" y="T9"/>
                </a:cxn>
                <a:cxn ang="0">
                  <a:pos x="T10" y="T11"/>
                </a:cxn>
              </a:cxnLst>
              <a:rect l="0" t="0" r="r" b="b"/>
              <a:pathLst>
                <a:path w="5562" h="3642">
                  <a:moveTo>
                    <a:pt x="0" y="0"/>
                  </a:moveTo>
                  <a:lnTo>
                    <a:pt x="5559" y="0"/>
                  </a:lnTo>
                  <a:lnTo>
                    <a:pt x="5562" y="2"/>
                  </a:lnTo>
                  <a:lnTo>
                    <a:pt x="1922" y="3642"/>
                  </a:lnTo>
                  <a:lnTo>
                    <a:pt x="0" y="1720"/>
                  </a:lnTo>
                  <a:lnTo>
                    <a:pt x="0" y="0"/>
                  </a:lnTo>
                  <a:close/>
                </a:path>
              </a:pathLst>
            </a:custGeom>
            <a:blipFill>
              <a:blip r:embed="rId3"/>
              <a:srcRect/>
              <a:stretch>
                <a:fillRect t="-877" b="-872"/>
              </a:stretch>
            </a:blip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grpSp>
          <p:nvGrpSpPr>
            <p:cNvPr id="37" name="iSḷíḓe"/>
            <p:cNvGrpSpPr/>
            <p:nvPr/>
          </p:nvGrpSpPr>
          <p:grpSpPr>
            <a:xfrm>
              <a:off x="7720011" y="1292284"/>
              <a:ext cx="3633787" cy="1443030"/>
              <a:chOff x="6906923" y="1534144"/>
              <a:chExt cx="3798631" cy="1443030"/>
            </a:xfrm>
          </p:grpSpPr>
          <p:sp>
            <p:nvSpPr>
              <p:cNvPr id="52" name="íşļîḋè">
                <a:extLst>
                  <a:ext uri="{FF2B5EF4-FFF2-40B4-BE49-F238E27FC236}">
                    <a16:creationId xmlns:a16="http://schemas.microsoft.com/office/drawing/2014/main" id="{921D2456-A6A6-43F5-AD86-0A010D24A2F0}"/>
                  </a:ext>
                </a:extLst>
              </p:cNvPr>
              <p:cNvSpPr txBox="1"/>
              <p:nvPr/>
            </p:nvSpPr>
            <p:spPr>
              <a:xfrm>
                <a:off x="6906924" y="1534144"/>
                <a:ext cx="3460333"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t>01.</a:t>
                </a:r>
                <a:r>
                  <a:rPr lang="zh-CN" altLang="en-US" sz="2000" b="1" dirty="0"/>
                  <a:t>做好数据质量管理工作</a:t>
                </a:r>
                <a:endParaRPr lang="id-ID" sz="2000" b="1" dirty="0"/>
              </a:p>
            </p:txBody>
          </p:sp>
          <p:sp>
            <p:nvSpPr>
              <p:cNvPr id="53" name="îṥ1ïdê">
                <a:extLst>
                  <a:ext uri="{FF2B5EF4-FFF2-40B4-BE49-F238E27FC236}">
                    <a16:creationId xmlns:a16="http://schemas.microsoft.com/office/drawing/2014/main" id="{F8E07573-A8E5-42F7-B445-E2E8E3B47ABD}"/>
                  </a:ext>
                </a:extLst>
              </p:cNvPr>
              <p:cNvSpPr/>
              <p:nvPr/>
            </p:nvSpPr>
            <p:spPr bwMode="auto">
              <a:xfrm>
                <a:off x="6906923" y="1951770"/>
                <a:ext cx="3798631" cy="102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dirty="0"/>
                  <a:t>做好生产业务数据质量管理工作。从源头上解决</a:t>
                </a:r>
                <a:r>
                  <a:rPr lang="zh-CN" altLang="en-US" b="1" dirty="0">
                    <a:solidFill>
                      <a:srgbClr val="FF0000"/>
                    </a:solidFill>
                  </a:rPr>
                  <a:t>避免数据差异性问题</a:t>
                </a:r>
                <a:r>
                  <a:rPr lang="zh-CN" altLang="en-US" dirty="0"/>
                  <a:t>。</a:t>
                </a:r>
              </a:p>
            </p:txBody>
          </p:sp>
        </p:grpSp>
        <p:sp>
          <p:nvSpPr>
            <p:cNvPr id="38" name="íśḷiḑe"/>
            <p:cNvSpPr/>
            <p:nvPr/>
          </p:nvSpPr>
          <p:spPr bwMode="auto">
            <a:xfrm>
              <a:off x="6402620" y="1130300"/>
              <a:ext cx="1164760" cy="1349372"/>
            </a:xfrm>
            <a:custGeom>
              <a:avLst/>
              <a:gdLst>
                <a:gd name="T0" fmla="*/ 959 w 1918"/>
                <a:gd name="T1" fmla="*/ 2222 h 2222"/>
                <a:gd name="T2" fmla="*/ 0 w 1918"/>
                <a:gd name="T3" fmla="*/ 1743 h 2222"/>
                <a:gd name="T4" fmla="*/ 0 w 1918"/>
                <a:gd name="T5" fmla="*/ 479 h 2222"/>
                <a:gd name="T6" fmla="*/ 959 w 1918"/>
                <a:gd name="T7" fmla="*/ 0 h 2222"/>
                <a:gd name="T8" fmla="*/ 1918 w 1918"/>
                <a:gd name="T9" fmla="*/ 479 h 2222"/>
                <a:gd name="T10" fmla="*/ 1918 w 1918"/>
                <a:gd name="T11" fmla="*/ 1743 h 2222"/>
                <a:gd name="T12" fmla="*/ 959 w 1918"/>
                <a:gd name="T13" fmla="*/ 2222 h 2222"/>
              </a:gdLst>
              <a:ahLst/>
              <a:cxnLst>
                <a:cxn ang="0">
                  <a:pos x="T0" y="T1"/>
                </a:cxn>
                <a:cxn ang="0">
                  <a:pos x="T2" y="T3"/>
                </a:cxn>
                <a:cxn ang="0">
                  <a:pos x="T4" y="T5"/>
                </a:cxn>
                <a:cxn ang="0">
                  <a:pos x="T6" y="T7"/>
                </a:cxn>
                <a:cxn ang="0">
                  <a:pos x="T8" y="T9"/>
                </a:cxn>
                <a:cxn ang="0">
                  <a:pos x="T10" y="T11"/>
                </a:cxn>
                <a:cxn ang="0">
                  <a:pos x="T12" y="T13"/>
                </a:cxn>
              </a:cxnLst>
              <a:rect l="0" t="0" r="r" b="b"/>
              <a:pathLst>
                <a:path w="1918" h="2222">
                  <a:moveTo>
                    <a:pt x="959" y="2222"/>
                  </a:moveTo>
                  <a:lnTo>
                    <a:pt x="0" y="1743"/>
                  </a:lnTo>
                  <a:lnTo>
                    <a:pt x="0" y="479"/>
                  </a:lnTo>
                  <a:lnTo>
                    <a:pt x="959" y="0"/>
                  </a:lnTo>
                  <a:lnTo>
                    <a:pt x="1918" y="479"/>
                  </a:lnTo>
                  <a:lnTo>
                    <a:pt x="1918" y="1743"/>
                  </a:lnTo>
                  <a:lnTo>
                    <a:pt x="959" y="2222"/>
                  </a:lnTo>
                  <a:close/>
                </a:path>
              </a:pathLst>
            </a:custGeom>
            <a:solidFill>
              <a:schemeClr val="accent1"/>
            </a:solidFill>
            <a:ln w="76200">
              <a:solidFill>
                <a:schemeClr val="bg1"/>
              </a:solidFill>
              <a:round/>
              <a:headEnd/>
              <a:tailEnd/>
            </a:ln>
          </p:spPr>
          <p:txBody>
            <a:bodyPr vert="horz" wrap="square" lIns="91440" tIns="45720" rIns="91440" bIns="45720" numCol="1" anchor="t" anchorCtr="0" compatLnSpc="1">
              <a:prstTxWarp prst="textNoShape">
                <a:avLst/>
              </a:prstTxWarp>
              <a:normAutofit/>
            </a:bodyPr>
            <a:lstStyle/>
            <a:p>
              <a:endParaRPr lang="zh-CN" altLang="en-US"/>
            </a:p>
          </p:txBody>
        </p:sp>
        <p:sp>
          <p:nvSpPr>
            <p:cNvPr id="39" name="iṣḻïďè"/>
            <p:cNvSpPr/>
            <p:nvPr/>
          </p:nvSpPr>
          <p:spPr bwMode="auto">
            <a:xfrm>
              <a:off x="6758223" y="1541399"/>
              <a:ext cx="453553" cy="527174"/>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chemeClr val="bg1"/>
            </a:solidFill>
            <a:ln w="76200">
              <a:noFill/>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nvGrpSpPr>
            <p:cNvPr id="40" name="isḷíḑe"/>
            <p:cNvGrpSpPr/>
            <p:nvPr/>
          </p:nvGrpSpPr>
          <p:grpSpPr>
            <a:xfrm>
              <a:off x="6201906" y="2736175"/>
              <a:ext cx="5151891" cy="1443888"/>
              <a:chOff x="6906923" y="1534144"/>
              <a:chExt cx="5385603" cy="1443888"/>
            </a:xfrm>
          </p:grpSpPr>
          <p:sp>
            <p:nvSpPr>
              <p:cNvPr id="50" name="ïS1ïďé">
                <a:extLst>
                  <a:ext uri="{FF2B5EF4-FFF2-40B4-BE49-F238E27FC236}">
                    <a16:creationId xmlns:a16="http://schemas.microsoft.com/office/drawing/2014/main" id="{921D2456-A6A6-43F5-AD86-0A010D24A2F0}"/>
                  </a:ext>
                </a:extLst>
              </p:cNvPr>
              <p:cNvSpPr txBox="1"/>
              <p:nvPr/>
            </p:nvSpPr>
            <p:spPr>
              <a:xfrm>
                <a:off x="6906923" y="1534144"/>
                <a:ext cx="3788675" cy="417624"/>
              </a:xfrm>
              <a:prstGeom prst="rect">
                <a:avLst/>
              </a:prstGeom>
              <a:noFill/>
            </p:spPr>
            <p:txBody>
              <a:bodyPr wrap="square" lIns="91440" tIns="45720" rIns="91440" bIns="45720" rtlCol="0" anchor="b" anchorCtr="0">
                <a:normAutofit/>
              </a:bodyPr>
              <a:lstStyle>
                <a:defPPr>
                  <a:defRPr lang="zh-CN"/>
                </a:defPPr>
                <a:lvl1pPr>
                  <a:defRPr sz="2000" b="1"/>
                </a:lvl1pPr>
              </a:lstStyle>
              <a:p>
                <a:r>
                  <a:rPr lang="en-US" altLang="zh-CN" dirty="0"/>
                  <a:t>02.</a:t>
                </a:r>
                <a:r>
                  <a:rPr lang="zh-CN" altLang="en-US" dirty="0"/>
                  <a:t>建立健全的数据分析模型</a:t>
                </a:r>
                <a:endParaRPr lang="id-ID" dirty="0"/>
              </a:p>
            </p:txBody>
          </p:sp>
          <p:sp>
            <p:nvSpPr>
              <p:cNvPr id="51" name="íṣḷïḑe">
                <a:extLst>
                  <a:ext uri="{FF2B5EF4-FFF2-40B4-BE49-F238E27FC236}">
                    <a16:creationId xmlns:a16="http://schemas.microsoft.com/office/drawing/2014/main" id="{F8E07573-A8E5-42F7-B445-E2E8E3B47ABD}"/>
                  </a:ext>
                </a:extLst>
              </p:cNvPr>
              <p:cNvSpPr/>
              <p:nvPr/>
            </p:nvSpPr>
            <p:spPr bwMode="auto">
              <a:xfrm>
                <a:off x="6906923" y="1951769"/>
                <a:ext cx="5385603" cy="10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150000"/>
                  </a:lnSpc>
                </a:pPr>
                <a:r>
                  <a:rPr lang="zh-CN" altLang="zh-CN" dirty="0"/>
                  <a:t>建立健全本省数据分析模型、数据异常波动分析及优化更新等，为稽核工作</a:t>
                </a:r>
                <a:r>
                  <a:rPr lang="zh-CN" altLang="zh-CN" b="1" dirty="0">
                    <a:solidFill>
                      <a:srgbClr val="FF0000"/>
                    </a:solidFill>
                  </a:rPr>
                  <a:t>持续性</a:t>
                </a:r>
                <a:r>
                  <a:rPr lang="zh-CN" altLang="zh-CN" dirty="0"/>
                  <a:t>开展</a:t>
                </a:r>
                <a:r>
                  <a:rPr lang="zh-CN" altLang="zh-CN" b="1" dirty="0">
                    <a:solidFill>
                      <a:srgbClr val="FF0000"/>
                    </a:solidFill>
                  </a:rPr>
                  <a:t>提供支持</a:t>
                </a:r>
                <a:r>
                  <a:rPr lang="zh-CN" altLang="zh-CN" dirty="0"/>
                  <a:t>。</a:t>
                </a:r>
                <a:endParaRPr lang="en-US" altLang="zh-CN" dirty="0"/>
              </a:p>
            </p:txBody>
          </p:sp>
        </p:grpSp>
        <p:sp>
          <p:nvSpPr>
            <p:cNvPr id="41" name="íŝľïďe"/>
            <p:cNvSpPr/>
            <p:nvPr/>
          </p:nvSpPr>
          <p:spPr bwMode="auto">
            <a:xfrm>
              <a:off x="4884515" y="2574191"/>
              <a:ext cx="1164760" cy="1349372"/>
            </a:xfrm>
            <a:custGeom>
              <a:avLst/>
              <a:gdLst>
                <a:gd name="T0" fmla="*/ 959 w 1918"/>
                <a:gd name="T1" fmla="*/ 2222 h 2222"/>
                <a:gd name="T2" fmla="*/ 0 w 1918"/>
                <a:gd name="T3" fmla="*/ 1743 h 2222"/>
                <a:gd name="T4" fmla="*/ 0 w 1918"/>
                <a:gd name="T5" fmla="*/ 479 h 2222"/>
                <a:gd name="T6" fmla="*/ 959 w 1918"/>
                <a:gd name="T7" fmla="*/ 0 h 2222"/>
                <a:gd name="T8" fmla="*/ 1918 w 1918"/>
                <a:gd name="T9" fmla="*/ 479 h 2222"/>
                <a:gd name="T10" fmla="*/ 1918 w 1918"/>
                <a:gd name="T11" fmla="*/ 1743 h 2222"/>
                <a:gd name="T12" fmla="*/ 959 w 1918"/>
                <a:gd name="T13" fmla="*/ 2222 h 2222"/>
              </a:gdLst>
              <a:ahLst/>
              <a:cxnLst>
                <a:cxn ang="0">
                  <a:pos x="T0" y="T1"/>
                </a:cxn>
                <a:cxn ang="0">
                  <a:pos x="T2" y="T3"/>
                </a:cxn>
                <a:cxn ang="0">
                  <a:pos x="T4" y="T5"/>
                </a:cxn>
                <a:cxn ang="0">
                  <a:pos x="T6" y="T7"/>
                </a:cxn>
                <a:cxn ang="0">
                  <a:pos x="T8" y="T9"/>
                </a:cxn>
                <a:cxn ang="0">
                  <a:pos x="T10" y="T11"/>
                </a:cxn>
                <a:cxn ang="0">
                  <a:pos x="T12" y="T13"/>
                </a:cxn>
              </a:cxnLst>
              <a:rect l="0" t="0" r="r" b="b"/>
              <a:pathLst>
                <a:path w="1918" h="2222">
                  <a:moveTo>
                    <a:pt x="959" y="2222"/>
                  </a:moveTo>
                  <a:lnTo>
                    <a:pt x="0" y="1743"/>
                  </a:lnTo>
                  <a:lnTo>
                    <a:pt x="0" y="479"/>
                  </a:lnTo>
                  <a:lnTo>
                    <a:pt x="959" y="0"/>
                  </a:lnTo>
                  <a:lnTo>
                    <a:pt x="1918" y="479"/>
                  </a:lnTo>
                  <a:lnTo>
                    <a:pt x="1918" y="1743"/>
                  </a:lnTo>
                  <a:lnTo>
                    <a:pt x="959" y="2222"/>
                  </a:lnTo>
                  <a:close/>
                </a:path>
              </a:pathLst>
            </a:custGeom>
            <a:solidFill>
              <a:schemeClr val="tx1">
                <a:lumMod val="50000"/>
                <a:lumOff val="50000"/>
              </a:schemeClr>
            </a:solidFill>
            <a:ln w="76200">
              <a:solidFill>
                <a:schemeClr val="bg1"/>
              </a:solidFill>
              <a:round/>
              <a:headEnd/>
              <a:tailEnd/>
            </a:ln>
          </p:spPr>
          <p:txBody>
            <a:bodyPr vert="horz" wrap="square" lIns="91440" tIns="45720" rIns="91440" bIns="45720" numCol="1" anchor="t" anchorCtr="0" compatLnSpc="1">
              <a:prstTxWarp prst="textNoShape">
                <a:avLst/>
              </a:prstTxWarp>
              <a:normAutofit/>
            </a:bodyPr>
            <a:lstStyle/>
            <a:p>
              <a:endParaRPr lang="zh-CN" altLang="en-US"/>
            </a:p>
          </p:txBody>
        </p:sp>
        <p:sp>
          <p:nvSpPr>
            <p:cNvPr id="42" name="ïṣḷíḋê"/>
            <p:cNvSpPr/>
            <p:nvPr/>
          </p:nvSpPr>
          <p:spPr bwMode="auto">
            <a:xfrm>
              <a:off x="5265541" y="2985290"/>
              <a:ext cx="402707" cy="527174"/>
            </a:xfrm>
            <a:custGeom>
              <a:avLst/>
              <a:gdLst>
                <a:gd name="T0" fmla="*/ 5154 w 5207"/>
                <a:gd name="T1" fmla="*/ 2240 h 6827"/>
                <a:gd name="T2" fmla="*/ 4877 w 5207"/>
                <a:gd name="T3" fmla="*/ 2069 h 6827"/>
                <a:gd name="T4" fmla="*/ 3310 w 5207"/>
                <a:gd name="T5" fmla="*/ 2069 h 6827"/>
                <a:gd name="T6" fmla="*/ 4120 w 5207"/>
                <a:gd name="T7" fmla="*/ 449 h 6827"/>
                <a:gd name="T8" fmla="*/ 4107 w 5207"/>
                <a:gd name="T9" fmla="*/ 147 h 6827"/>
                <a:gd name="T10" fmla="*/ 3843 w 5207"/>
                <a:gd name="T11" fmla="*/ 0 h 6827"/>
                <a:gd name="T12" fmla="*/ 1981 w 5207"/>
                <a:gd name="T13" fmla="*/ 0 h 6827"/>
                <a:gd name="T14" fmla="*/ 1703 w 5207"/>
                <a:gd name="T15" fmla="*/ 172 h 6827"/>
                <a:gd name="T16" fmla="*/ 48 w 5207"/>
                <a:gd name="T17" fmla="*/ 3481 h 6827"/>
                <a:gd name="T18" fmla="*/ 62 w 5207"/>
                <a:gd name="T19" fmla="*/ 3783 h 6827"/>
                <a:gd name="T20" fmla="*/ 326 w 5207"/>
                <a:gd name="T21" fmla="*/ 3930 h 6827"/>
                <a:gd name="T22" fmla="*/ 2011 w 5207"/>
                <a:gd name="T23" fmla="*/ 3930 h 6827"/>
                <a:gd name="T24" fmla="*/ 1470 w 5207"/>
                <a:gd name="T25" fmla="*/ 6451 h 6827"/>
                <a:gd name="T26" fmla="*/ 1645 w 5207"/>
                <a:gd name="T27" fmla="*/ 6799 h 6827"/>
                <a:gd name="T28" fmla="*/ 1774 w 5207"/>
                <a:gd name="T29" fmla="*/ 6827 h 6827"/>
                <a:gd name="T30" fmla="*/ 2022 w 5207"/>
                <a:gd name="T31" fmla="*/ 6703 h 6827"/>
                <a:gd name="T32" fmla="*/ 5125 w 5207"/>
                <a:gd name="T33" fmla="*/ 2565 h 6827"/>
                <a:gd name="T34" fmla="*/ 5154 w 5207"/>
                <a:gd name="T35" fmla="*/ 2240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07" h="6827">
                  <a:moveTo>
                    <a:pt x="5154" y="2240"/>
                  </a:moveTo>
                  <a:cubicBezTo>
                    <a:pt x="5102" y="2135"/>
                    <a:pt x="4994" y="2069"/>
                    <a:pt x="4877" y="2069"/>
                  </a:cubicBezTo>
                  <a:lnTo>
                    <a:pt x="3310" y="2069"/>
                  </a:lnTo>
                  <a:lnTo>
                    <a:pt x="4120" y="449"/>
                  </a:lnTo>
                  <a:cubicBezTo>
                    <a:pt x="4168" y="353"/>
                    <a:pt x="4163" y="239"/>
                    <a:pt x="4107" y="147"/>
                  </a:cubicBezTo>
                  <a:cubicBezTo>
                    <a:pt x="4050" y="56"/>
                    <a:pt x="3950" y="0"/>
                    <a:pt x="3843" y="0"/>
                  </a:cubicBezTo>
                  <a:lnTo>
                    <a:pt x="1981" y="0"/>
                  </a:lnTo>
                  <a:cubicBezTo>
                    <a:pt x="1863" y="0"/>
                    <a:pt x="1756" y="66"/>
                    <a:pt x="1703" y="172"/>
                  </a:cubicBezTo>
                  <a:lnTo>
                    <a:pt x="48" y="3481"/>
                  </a:lnTo>
                  <a:cubicBezTo>
                    <a:pt x="0" y="3578"/>
                    <a:pt x="5" y="3692"/>
                    <a:pt x="62" y="3783"/>
                  </a:cubicBezTo>
                  <a:cubicBezTo>
                    <a:pt x="118" y="3875"/>
                    <a:pt x="218" y="3930"/>
                    <a:pt x="326" y="3930"/>
                  </a:cubicBezTo>
                  <a:lnTo>
                    <a:pt x="2011" y="3930"/>
                  </a:lnTo>
                  <a:lnTo>
                    <a:pt x="1470" y="6451"/>
                  </a:lnTo>
                  <a:cubicBezTo>
                    <a:pt x="1440" y="6594"/>
                    <a:pt x="1513" y="6738"/>
                    <a:pt x="1645" y="6799"/>
                  </a:cubicBezTo>
                  <a:cubicBezTo>
                    <a:pt x="1687" y="6818"/>
                    <a:pt x="1730" y="6827"/>
                    <a:pt x="1774" y="6827"/>
                  </a:cubicBezTo>
                  <a:cubicBezTo>
                    <a:pt x="1869" y="6827"/>
                    <a:pt x="1962" y="6783"/>
                    <a:pt x="2022" y="6703"/>
                  </a:cubicBezTo>
                  <a:lnTo>
                    <a:pt x="5125" y="2565"/>
                  </a:lnTo>
                  <a:cubicBezTo>
                    <a:pt x="5196" y="2471"/>
                    <a:pt x="5207" y="2345"/>
                    <a:pt x="5154" y="2240"/>
                  </a:cubicBezTo>
                  <a:close/>
                </a:path>
              </a:pathLst>
            </a:custGeom>
            <a:solidFill>
              <a:schemeClr val="bg1"/>
            </a:solidFill>
            <a:ln w="76200">
              <a:noFill/>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nvGrpSpPr>
            <p:cNvPr id="43" name="í$1ídé"/>
            <p:cNvGrpSpPr/>
            <p:nvPr/>
          </p:nvGrpSpPr>
          <p:grpSpPr>
            <a:xfrm>
              <a:off x="4683803" y="4180066"/>
              <a:ext cx="5548769" cy="1443890"/>
              <a:chOff x="6906923" y="1534144"/>
              <a:chExt cx="5800484" cy="1443890"/>
            </a:xfrm>
          </p:grpSpPr>
          <p:sp>
            <p:nvSpPr>
              <p:cNvPr id="48" name="íṥļíḓè">
                <a:extLst>
                  <a:ext uri="{FF2B5EF4-FFF2-40B4-BE49-F238E27FC236}">
                    <a16:creationId xmlns:a16="http://schemas.microsoft.com/office/drawing/2014/main" id="{921D2456-A6A6-43F5-AD86-0A010D24A2F0}"/>
                  </a:ext>
                </a:extLst>
              </p:cNvPr>
              <p:cNvSpPr txBox="1"/>
              <p:nvPr/>
            </p:nvSpPr>
            <p:spPr>
              <a:xfrm>
                <a:off x="6906923" y="1534144"/>
                <a:ext cx="4667201" cy="417624"/>
              </a:xfrm>
              <a:prstGeom prst="rect">
                <a:avLst/>
              </a:prstGeom>
              <a:noFill/>
            </p:spPr>
            <p:txBody>
              <a:bodyPr wrap="square" lIns="91440" tIns="45720" rIns="91440" bIns="45720" rtlCol="0" anchor="b" anchorCtr="0">
                <a:normAutofit/>
              </a:bodyPr>
              <a:lstStyle>
                <a:defPPr>
                  <a:defRPr lang="zh-CN"/>
                </a:defPPr>
                <a:lvl1pPr>
                  <a:defRPr sz="2000" b="1"/>
                </a:lvl1pPr>
              </a:lstStyle>
              <a:p>
                <a:r>
                  <a:rPr lang="en-US" altLang="zh-CN" dirty="0"/>
                  <a:t>03.</a:t>
                </a:r>
                <a:r>
                  <a:rPr lang="zh-CN" altLang="zh-CN" dirty="0"/>
                  <a:t>着力做好专项数据稽核工作</a:t>
                </a:r>
                <a:endParaRPr lang="id-ID" dirty="0"/>
              </a:p>
            </p:txBody>
          </p:sp>
          <p:sp>
            <p:nvSpPr>
              <p:cNvPr id="49" name="iṥ1íďe">
                <a:extLst>
                  <a:ext uri="{FF2B5EF4-FFF2-40B4-BE49-F238E27FC236}">
                    <a16:creationId xmlns:a16="http://schemas.microsoft.com/office/drawing/2014/main" id="{F8E07573-A8E5-42F7-B445-E2E8E3B47ABD}"/>
                  </a:ext>
                </a:extLst>
              </p:cNvPr>
              <p:cNvSpPr/>
              <p:nvPr/>
            </p:nvSpPr>
            <p:spPr bwMode="auto">
              <a:xfrm>
                <a:off x="6906924" y="1951769"/>
                <a:ext cx="5800483" cy="102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150000"/>
                  </a:lnSpc>
                </a:pPr>
                <a:r>
                  <a:rPr lang="zh-CN" altLang="zh-CN" dirty="0"/>
                  <a:t>如特情数据的</a:t>
                </a:r>
                <a:r>
                  <a:rPr lang="zh-CN" altLang="zh-CN" b="1" dirty="0">
                    <a:solidFill>
                      <a:srgbClr val="FF0000"/>
                    </a:solidFill>
                  </a:rPr>
                  <a:t>每日审验</a:t>
                </a:r>
                <a:r>
                  <a:rPr lang="zh-CN" altLang="zh-CN" dirty="0"/>
                  <a:t>、节假日免费期间易混淆车型的鉴判、港口集装箱的优免等</a:t>
                </a:r>
                <a:r>
                  <a:rPr lang="zh-CN" altLang="en-US" dirty="0"/>
                  <a:t>。</a:t>
                </a:r>
                <a:endParaRPr lang="en-US" altLang="zh-CN" dirty="0"/>
              </a:p>
            </p:txBody>
          </p:sp>
        </p:grpSp>
        <p:sp>
          <p:nvSpPr>
            <p:cNvPr id="44" name="iŝļîḑé"/>
            <p:cNvSpPr/>
            <p:nvPr/>
          </p:nvSpPr>
          <p:spPr bwMode="auto">
            <a:xfrm>
              <a:off x="3366410" y="4018082"/>
              <a:ext cx="1164760" cy="1349372"/>
            </a:xfrm>
            <a:custGeom>
              <a:avLst/>
              <a:gdLst>
                <a:gd name="T0" fmla="*/ 959 w 1918"/>
                <a:gd name="T1" fmla="*/ 2222 h 2222"/>
                <a:gd name="T2" fmla="*/ 0 w 1918"/>
                <a:gd name="T3" fmla="*/ 1743 h 2222"/>
                <a:gd name="T4" fmla="*/ 0 w 1918"/>
                <a:gd name="T5" fmla="*/ 479 h 2222"/>
                <a:gd name="T6" fmla="*/ 959 w 1918"/>
                <a:gd name="T7" fmla="*/ 0 h 2222"/>
                <a:gd name="T8" fmla="*/ 1918 w 1918"/>
                <a:gd name="T9" fmla="*/ 479 h 2222"/>
                <a:gd name="T10" fmla="*/ 1918 w 1918"/>
                <a:gd name="T11" fmla="*/ 1743 h 2222"/>
                <a:gd name="T12" fmla="*/ 959 w 1918"/>
                <a:gd name="T13" fmla="*/ 2222 h 2222"/>
              </a:gdLst>
              <a:ahLst/>
              <a:cxnLst>
                <a:cxn ang="0">
                  <a:pos x="T0" y="T1"/>
                </a:cxn>
                <a:cxn ang="0">
                  <a:pos x="T2" y="T3"/>
                </a:cxn>
                <a:cxn ang="0">
                  <a:pos x="T4" y="T5"/>
                </a:cxn>
                <a:cxn ang="0">
                  <a:pos x="T6" y="T7"/>
                </a:cxn>
                <a:cxn ang="0">
                  <a:pos x="T8" y="T9"/>
                </a:cxn>
                <a:cxn ang="0">
                  <a:pos x="T10" y="T11"/>
                </a:cxn>
                <a:cxn ang="0">
                  <a:pos x="T12" y="T13"/>
                </a:cxn>
              </a:cxnLst>
              <a:rect l="0" t="0" r="r" b="b"/>
              <a:pathLst>
                <a:path w="1918" h="2222">
                  <a:moveTo>
                    <a:pt x="959" y="2222"/>
                  </a:moveTo>
                  <a:lnTo>
                    <a:pt x="0" y="1743"/>
                  </a:lnTo>
                  <a:lnTo>
                    <a:pt x="0" y="479"/>
                  </a:lnTo>
                  <a:lnTo>
                    <a:pt x="959" y="0"/>
                  </a:lnTo>
                  <a:lnTo>
                    <a:pt x="1918" y="479"/>
                  </a:lnTo>
                  <a:lnTo>
                    <a:pt x="1918" y="1743"/>
                  </a:lnTo>
                  <a:lnTo>
                    <a:pt x="959" y="2222"/>
                  </a:lnTo>
                  <a:close/>
                </a:path>
              </a:pathLst>
            </a:custGeom>
            <a:solidFill>
              <a:schemeClr val="tx1">
                <a:lumMod val="50000"/>
                <a:lumOff val="50000"/>
              </a:schemeClr>
            </a:solidFill>
            <a:ln w="76200">
              <a:solidFill>
                <a:schemeClr val="bg1"/>
              </a:solidFill>
              <a:round/>
              <a:headEnd/>
              <a:tailEnd/>
            </a:ln>
          </p:spPr>
          <p:txBody>
            <a:bodyPr vert="horz" wrap="square" lIns="91440" tIns="45720" rIns="91440" bIns="45720" numCol="1" anchor="t" anchorCtr="0" compatLnSpc="1">
              <a:prstTxWarp prst="textNoShape">
                <a:avLst/>
              </a:prstTxWarp>
              <a:normAutofit/>
            </a:bodyPr>
            <a:lstStyle/>
            <a:p>
              <a:endParaRPr lang="zh-CN" altLang="en-US"/>
            </a:p>
          </p:txBody>
        </p:sp>
        <p:sp>
          <p:nvSpPr>
            <p:cNvPr id="45" name="iṥḷîḑê"/>
            <p:cNvSpPr/>
            <p:nvPr/>
          </p:nvSpPr>
          <p:spPr bwMode="auto">
            <a:xfrm>
              <a:off x="3685203" y="4435485"/>
              <a:ext cx="527174" cy="514566"/>
            </a:xfrm>
            <a:custGeom>
              <a:avLst/>
              <a:gdLst>
                <a:gd name="connsiteX0" fmla="*/ 156242 w 548675"/>
                <a:gd name="connsiteY0" fmla="*/ 232482 h 535553"/>
                <a:gd name="connsiteX1" fmla="*/ 214187 w 548675"/>
                <a:gd name="connsiteY1" fmla="*/ 256837 h 535553"/>
                <a:gd name="connsiteX2" fmla="*/ 168993 w 548675"/>
                <a:gd name="connsiteY2" fmla="*/ 300709 h 535553"/>
                <a:gd name="connsiteX3" fmla="*/ 127674 w 548675"/>
                <a:gd name="connsiteY3" fmla="*/ 312322 h 535553"/>
                <a:gd name="connsiteX4" fmla="*/ 81189 w 548675"/>
                <a:gd name="connsiteY4" fmla="*/ 357485 h 535553"/>
                <a:gd name="connsiteX5" fmla="*/ 81189 w 548675"/>
                <a:gd name="connsiteY5" fmla="*/ 414260 h 535553"/>
                <a:gd name="connsiteX6" fmla="*/ 123800 w 548675"/>
                <a:gd name="connsiteY6" fmla="*/ 456842 h 535553"/>
                <a:gd name="connsiteX7" fmla="*/ 180615 w 548675"/>
                <a:gd name="connsiteY7" fmla="*/ 456842 h 535553"/>
                <a:gd name="connsiteX8" fmla="*/ 227099 w 548675"/>
                <a:gd name="connsiteY8" fmla="*/ 411680 h 535553"/>
                <a:gd name="connsiteX9" fmla="*/ 240012 w 548675"/>
                <a:gd name="connsiteY9" fmla="*/ 370388 h 535553"/>
                <a:gd name="connsiteX10" fmla="*/ 285205 w 548675"/>
                <a:gd name="connsiteY10" fmla="*/ 326516 h 535553"/>
                <a:gd name="connsiteX11" fmla="*/ 285205 w 548675"/>
                <a:gd name="connsiteY11" fmla="*/ 440068 h 535553"/>
                <a:gd name="connsiteX12" fmla="*/ 210313 w 548675"/>
                <a:gd name="connsiteY12" fmla="*/ 512327 h 535553"/>
                <a:gd name="connsiteX13" fmla="*/ 95392 w 548675"/>
                <a:gd name="connsiteY13" fmla="*/ 512327 h 535553"/>
                <a:gd name="connsiteX14" fmla="*/ 23083 w 548675"/>
                <a:gd name="connsiteY14" fmla="*/ 441358 h 535553"/>
                <a:gd name="connsiteX15" fmla="*/ 24374 w 548675"/>
                <a:gd name="connsiteY15" fmla="*/ 329097 h 535553"/>
                <a:gd name="connsiteX16" fmla="*/ 99266 w 548675"/>
                <a:gd name="connsiteY16" fmla="*/ 255547 h 535553"/>
                <a:gd name="connsiteX17" fmla="*/ 156242 w 548675"/>
                <a:gd name="connsiteY17" fmla="*/ 232482 h 535553"/>
                <a:gd name="connsiteX18" fmla="*/ 339490 w 548675"/>
                <a:gd name="connsiteY18" fmla="*/ 176395 h 535553"/>
                <a:gd name="connsiteX19" fmla="*/ 358873 w 548675"/>
                <a:gd name="connsiteY19" fmla="*/ 184615 h 535553"/>
                <a:gd name="connsiteX20" fmla="*/ 358873 w 548675"/>
                <a:gd name="connsiteY20" fmla="*/ 223297 h 535553"/>
                <a:gd name="connsiteX21" fmla="*/ 229652 w 548675"/>
                <a:gd name="connsiteY21" fmla="*/ 349656 h 535553"/>
                <a:gd name="connsiteX22" fmla="*/ 192178 w 548675"/>
                <a:gd name="connsiteY22" fmla="*/ 349656 h 535553"/>
                <a:gd name="connsiteX23" fmla="*/ 192178 w 548675"/>
                <a:gd name="connsiteY23" fmla="*/ 312264 h 535553"/>
                <a:gd name="connsiteX24" fmla="*/ 320107 w 548675"/>
                <a:gd name="connsiteY24" fmla="*/ 184615 h 535553"/>
                <a:gd name="connsiteX25" fmla="*/ 339490 w 548675"/>
                <a:gd name="connsiteY25" fmla="*/ 176395 h 535553"/>
                <a:gd name="connsiteX26" fmla="*/ 399515 w 548675"/>
                <a:gd name="connsiteY26" fmla="*/ 2 h 535553"/>
                <a:gd name="connsiteX27" fmla="*/ 455692 w 548675"/>
                <a:gd name="connsiteY27" fmla="*/ 23378 h 535553"/>
                <a:gd name="connsiteX28" fmla="*/ 525430 w 548675"/>
                <a:gd name="connsiteY28" fmla="*/ 93022 h 535553"/>
                <a:gd name="connsiteX29" fmla="*/ 525430 w 548675"/>
                <a:gd name="connsiteY29" fmla="*/ 202648 h 535553"/>
                <a:gd name="connsiteX30" fmla="*/ 447943 w 548675"/>
                <a:gd name="connsiteY30" fmla="*/ 278741 h 535553"/>
                <a:gd name="connsiteX31" fmla="*/ 334297 w 548675"/>
                <a:gd name="connsiteY31" fmla="*/ 278741 h 535553"/>
                <a:gd name="connsiteX32" fmla="*/ 378206 w 548675"/>
                <a:gd name="connsiteY32" fmla="*/ 236180 h 535553"/>
                <a:gd name="connsiteX33" fmla="*/ 419532 w 548675"/>
                <a:gd name="connsiteY33" fmla="*/ 223283 h 535553"/>
                <a:gd name="connsiteX34" fmla="*/ 468606 w 548675"/>
                <a:gd name="connsiteY34" fmla="*/ 175564 h 535553"/>
                <a:gd name="connsiteX35" fmla="*/ 469898 w 548675"/>
                <a:gd name="connsiteY35" fmla="*/ 120106 h 535553"/>
                <a:gd name="connsiteX36" fmla="*/ 427280 w 548675"/>
                <a:gd name="connsiteY36" fmla="*/ 78836 h 535553"/>
                <a:gd name="connsiteX37" fmla="*/ 370457 w 548675"/>
                <a:gd name="connsiteY37" fmla="*/ 77546 h 535553"/>
                <a:gd name="connsiteX38" fmla="*/ 321383 w 548675"/>
                <a:gd name="connsiteY38" fmla="*/ 126555 h 535553"/>
                <a:gd name="connsiteX39" fmla="*/ 308468 w 548675"/>
                <a:gd name="connsiteY39" fmla="*/ 166536 h 535553"/>
                <a:gd name="connsiteX40" fmla="*/ 264559 w 548675"/>
                <a:gd name="connsiteY40" fmla="*/ 209097 h 535553"/>
                <a:gd name="connsiteX41" fmla="*/ 264559 w 548675"/>
                <a:gd name="connsiteY41" fmla="*/ 98181 h 535553"/>
                <a:gd name="connsiteX42" fmla="*/ 343337 w 548675"/>
                <a:gd name="connsiteY42" fmla="*/ 22088 h 535553"/>
                <a:gd name="connsiteX43" fmla="*/ 399515 w 548675"/>
                <a:gd name="connsiteY43" fmla="*/ 2 h 53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675" h="535553">
                  <a:moveTo>
                    <a:pt x="156242" y="232482"/>
                  </a:moveTo>
                  <a:cubicBezTo>
                    <a:pt x="177064" y="232643"/>
                    <a:pt x="198046" y="240708"/>
                    <a:pt x="214187" y="256837"/>
                  </a:cubicBezTo>
                  <a:lnTo>
                    <a:pt x="168993" y="300709"/>
                  </a:lnTo>
                  <a:cubicBezTo>
                    <a:pt x="154790" y="295548"/>
                    <a:pt x="139295" y="301999"/>
                    <a:pt x="127674" y="312322"/>
                  </a:cubicBezTo>
                  <a:lnTo>
                    <a:pt x="81189" y="357485"/>
                  </a:lnTo>
                  <a:cubicBezTo>
                    <a:pt x="65694" y="372969"/>
                    <a:pt x="65694" y="398776"/>
                    <a:pt x="81189" y="414260"/>
                  </a:cubicBezTo>
                  <a:lnTo>
                    <a:pt x="123800" y="456842"/>
                  </a:lnTo>
                  <a:cubicBezTo>
                    <a:pt x="139295" y="472326"/>
                    <a:pt x="165120" y="472326"/>
                    <a:pt x="180615" y="456842"/>
                  </a:cubicBezTo>
                  <a:lnTo>
                    <a:pt x="227099" y="411680"/>
                  </a:lnTo>
                  <a:cubicBezTo>
                    <a:pt x="238720" y="401357"/>
                    <a:pt x="243885" y="383292"/>
                    <a:pt x="240012" y="370388"/>
                  </a:cubicBezTo>
                  <a:lnTo>
                    <a:pt x="285205" y="326516"/>
                  </a:lnTo>
                  <a:cubicBezTo>
                    <a:pt x="316195" y="358775"/>
                    <a:pt x="316195" y="409099"/>
                    <a:pt x="285205" y="440068"/>
                  </a:cubicBezTo>
                  <a:lnTo>
                    <a:pt x="210313" y="512327"/>
                  </a:lnTo>
                  <a:cubicBezTo>
                    <a:pt x="178032" y="543296"/>
                    <a:pt x="126382" y="543296"/>
                    <a:pt x="95392" y="512327"/>
                  </a:cubicBezTo>
                  <a:lnTo>
                    <a:pt x="23083" y="441358"/>
                  </a:lnTo>
                  <a:cubicBezTo>
                    <a:pt x="-7907" y="410389"/>
                    <a:pt x="-7907" y="360065"/>
                    <a:pt x="24374" y="329097"/>
                  </a:cubicBezTo>
                  <a:lnTo>
                    <a:pt x="99266" y="255547"/>
                  </a:lnTo>
                  <a:cubicBezTo>
                    <a:pt x="114761" y="240063"/>
                    <a:pt x="135421" y="232320"/>
                    <a:pt x="156242" y="232482"/>
                  </a:cubicBezTo>
                  <a:close/>
                  <a:moveTo>
                    <a:pt x="339490" y="176395"/>
                  </a:moveTo>
                  <a:cubicBezTo>
                    <a:pt x="346597" y="176557"/>
                    <a:pt x="353704" y="179458"/>
                    <a:pt x="358873" y="184615"/>
                  </a:cubicBezTo>
                  <a:cubicBezTo>
                    <a:pt x="369211" y="194930"/>
                    <a:pt x="369211" y="211692"/>
                    <a:pt x="358873" y="223297"/>
                  </a:cubicBezTo>
                  <a:lnTo>
                    <a:pt x="229652" y="349656"/>
                  </a:lnTo>
                  <a:cubicBezTo>
                    <a:pt x="219314" y="361260"/>
                    <a:pt x="202516" y="361260"/>
                    <a:pt x="192178" y="349656"/>
                  </a:cubicBezTo>
                  <a:cubicBezTo>
                    <a:pt x="180548" y="339341"/>
                    <a:pt x="180548" y="322579"/>
                    <a:pt x="192178" y="312264"/>
                  </a:cubicBezTo>
                  <a:lnTo>
                    <a:pt x="320107" y="184615"/>
                  </a:lnTo>
                  <a:cubicBezTo>
                    <a:pt x="325276" y="178813"/>
                    <a:pt x="332383" y="176234"/>
                    <a:pt x="339490" y="176395"/>
                  </a:cubicBezTo>
                  <a:close/>
                  <a:moveTo>
                    <a:pt x="399515" y="2"/>
                  </a:moveTo>
                  <a:cubicBezTo>
                    <a:pt x="419855" y="163"/>
                    <a:pt x="440195" y="7902"/>
                    <a:pt x="455692" y="23378"/>
                  </a:cubicBezTo>
                  <a:lnTo>
                    <a:pt x="525430" y="93022"/>
                  </a:lnTo>
                  <a:cubicBezTo>
                    <a:pt x="556424" y="122686"/>
                    <a:pt x="556424" y="172985"/>
                    <a:pt x="525430" y="202648"/>
                  </a:cubicBezTo>
                  <a:lnTo>
                    <a:pt x="447943" y="278741"/>
                  </a:lnTo>
                  <a:cubicBezTo>
                    <a:pt x="416949" y="309694"/>
                    <a:pt x="365291" y="309694"/>
                    <a:pt x="334297" y="278741"/>
                  </a:cubicBezTo>
                  <a:lnTo>
                    <a:pt x="378206" y="236180"/>
                  </a:lnTo>
                  <a:cubicBezTo>
                    <a:pt x="392412" y="238760"/>
                    <a:pt x="409200" y="233601"/>
                    <a:pt x="419532" y="223283"/>
                  </a:cubicBezTo>
                  <a:lnTo>
                    <a:pt x="468606" y="175564"/>
                  </a:lnTo>
                  <a:cubicBezTo>
                    <a:pt x="484104" y="160087"/>
                    <a:pt x="485395" y="135583"/>
                    <a:pt x="469898" y="120106"/>
                  </a:cubicBezTo>
                  <a:lnTo>
                    <a:pt x="427280" y="78836"/>
                  </a:lnTo>
                  <a:cubicBezTo>
                    <a:pt x="411783" y="63359"/>
                    <a:pt x="385954" y="63359"/>
                    <a:pt x="370457" y="77546"/>
                  </a:cubicBezTo>
                  <a:lnTo>
                    <a:pt x="321383" y="126555"/>
                  </a:lnTo>
                  <a:cubicBezTo>
                    <a:pt x="309760" y="136873"/>
                    <a:pt x="304594" y="152349"/>
                    <a:pt x="308468" y="166536"/>
                  </a:cubicBezTo>
                  <a:lnTo>
                    <a:pt x="264559" y="209097"/>
                  </a:lnTo>
                  <a:cubicBezTo>
                    <a:pt x="233565" y="178143"/>
                    <a:pt x="233565" y="129134"/>
                    <a:pt x="264559" y="98181"/>
                  </a:cubicBezTo>
                  <a:lnTo>
                    <a:pt x="343337" y="22088"/>
                  </a:lnTo>
                  <a:cubicBezTo>
                    <a:pt x="358834" y="7257"/>
                    <a:pt x="379174" y="-159"/>
                    <a:pt x="399515" y="2"/>
                  </a:cubicBezTo>
                  <a:close/>
                </a:path>
              </a:pathLst>
            </a:custGeom>
            <a:solidFill>
              <a:schemeClr val="bg1"/>
            </a:solidFill>
            <a:ln w="76200">
              <a:noFill/>
              <a:round/>
              <a:headEnd/>
              <a:tailEnd/>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46" name="îṡļîdè">
              <a:extLst>
                <a:ext uri="{FF2B5EF4-FFF2-40B4-BE49-F238E27FC236}">
                  <a16:creationId xmlns:a16="http://schemas.microsoft.com/office/drawing/2014/main" id="{F6C0B8BD-8162-4FCA-B7AC-235FD87189C5}"/>
                </a:ext>
              </a:extLst>
            </p:cNvPr>
            <p:cNvSpPr txBox="1"/>
            <p:nvPr/>
          </p:nvSpPr>
          <p:spPr>
            <a:xfrm>
              <a:off x="0" y="1130300"/>
              <a:ext cx="6201908" cy="134937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800" dirty="0"/>
            </a:p>
          </p:txBody>
        </p:sp>
        <p:sp>
          <p:nvSpPr>
            <p:cNvPr id="47" name="íṩḷiḑè">
              <a:extLst>
                <a:ext uri="{FF2B5EF4-FFF2-40B4-BE49-F238E27FC236}">
                  <a16:creationId xmlns:a16="http://schemas.microsoft.com/office/drawing/2014/main" id="{F6C0B8BD-8162-4FCA-B7AC-235FD87189C5}"/>
                </a:ext>
              </a:extLst>
            </p:cNvPr>
            <p:cNvSpPr txBox="1"/>
            <p:nvPr/>
          </p:nvSpPr>
          <p:spPr>
            <a:xfrm>
              <a:off x="660399" y="1130300"/>
              <a:ext cx="5007849" cy="1349372"/>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b="1" dirty="0">
                  <a:solidFill>
                    <a:schemeClr val="bg1"/>
                  </a:solidFill>
                </a:rPr>
                <a:t>（四）稽核模型与数据分析的准备</a:t>
              </a:r>
            </a:p>
          </p:txBody>
        </p:sp>
      </p:grpSp>
      <p:sp>
        <p:nvSpPr>
          <p:cNvPr id="25" name="TextBox 12"/>
          <p:cNvSpPr txBox="1"/>
          <p:nvPr/>
        </p:nvSpPr>
        <p:spPr>
          <a:xfrm>
            <a:off x="3772288" y="105873"/>
            <a:ext cx="4647426" cy="646331"/>
          </a:xfrm>
          <a:prstGeom prst="rect">
            <a:avLst/>
          </a:prstGeom>
          <a:noFill/>
        </p:spPr>
        <p:txBody>
          <a:bodyPr wrap="none" rtlCol="0">
            <a:spAutoFit/>
          </a:bodyPr>
          <a:lstStyle/>
          <a:p>
            <a:pPr algn="ctr"/>
            <a:r>
              <a:rPr lang="en-US" altLang="zh-CN" sz="3600" b="1" dirty="0" smtClean="0">
                <a:solidFill>
                  <a:schemeClr val="bg1"/>
                </a:solidFill>
                <a:effectLst>
                  <a:outerShdw blurRad="38100" dist="38100" dir="2700000" algn="tl">
                    <a:srgbClr val="000000">
                      <a:alpha val="43137"/>
                    </a:srgbClr>
                  </a:outerShdw>
                </a:effectLst>
                <a:latin typeface="+mj-lt"/>
              </a:rPr>
              <a:t>4</a:t>
            </a:r>
            <a:r>
              <a:rPr lang="zh-CN" altLang="en-US" sz="3600" b="1" dirty="0" smtClean="0">
                <a:solidFill>
                  <a:schemeClr val="bg1"/>
                </a:solidFill>
                <a:effectLst>
                  <a:outerShdw blurRad="38100" dist="38100" dir="2700000" algn="tl">
                    <a:srgbClr val="000000">
                      <a:alpha val="43137"/>
                    </a:srgbClr>
                  </a:outerShdw>
                </a:effectLst>
                <a:latin typeface="+mj-lt"/>
              </a:rPr>
              <a:t>、省级</a:t>
            </a:r>
            <a:r>
              <a:rPr lang="zh-CN" altLang="en-US" sz="3600" b="1" dirty="0">
                <a:solidFill>
                  <a:schemeClr val="bg1"/>
                </a:solidFill>
                <a:effectLst>
                  <a:outerShdw blurRad="38100" dist="38100" dir="2700000" algn="tl">
                    <a:srgbClr val="000000">
                      <a:alpha val="43137"/>
                    </a:srgbClr>
                  </a:outerShdw>
                </a:effectLst>
                <a:latin typeface="+mj-lt"/>
              </a:rPr>
              <a:t>工作</a:t>
            </a:r>
            <a:r>
              <a:rPr lang="zh-CN" altLang="en-US" sz="3600" b="1" dirty="0" smtClean="0">
                <a:solidFill>
                  <a:schemeClr val="bg1"/>
                </a:solidFill>
                <a:effectLst>
                  <a:outerShdw blurRad="38100" dist="38100" dir="2700000" algn="tl">
                    <a:srgbClr val="000000">
                      <a:alpha val="43137"/>
                    </a:srgbClr>
                  </a:outerShdw>
                </a:effectLst>
                <a:latin typeface="+mj-lt"/>
              </a:rPr>
              <a:t>开展建议</a:t>
            </a:r>
            <a:endParaRPr lang="zh-CN" altLang="en-US"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6150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 y="6288616"/>
            <a:ext cx="1843743" cy="424135"/>
          </a:xfrm>
          <a:prstGeom prst="rect">
            <a:avLst/>
          </a:prstGeom>
        </p:spPr>
      </p:pic>
      <p:grpSp>
        <p:nvGrpSpPr>
          <p:cNvPr id="19" name="组合 1"/>
          <p:cNvGrpSpPr/>
          <p:nvPr/>
        </p:nvGrpSpPr>
        <p:grpSpPr>
          <a:xfrm>
            <a:off x="11235468" y="4910431"/>
            <a:ext cx="728639" cy="728639"/>
            <a:chOff x="9710761" y="2259411"/>
            <a:chExt cx="1336667" cy="1336667"/>
          </a:xfrm>
        </p:grpSpPr>
        <p:sp>
          <p:nvSpPr>
            <p:cNvPr id="20" name="Oval 14"/>
            <p:cNvSpPr/>
            <p:nvPr/>
          </p:nvSpPr>
          <p:spPr bwMode="auto">
            <a:xfrm>
              <a:off x="9710761" y="2259411"/>
              <a:ext cx="1336667" cy="1336667"/>
            </a:xfrm>
            <a:prstGeom prst="ellipse">
              <a:avLst/>
            </a:prstGeom>
            <a:solidFill>
              <a:srgbClr val="EB7F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1" name="Picture 3" descr="C:\Users\User\Desktop\Indalia\Icons\amount.png"/>
            <p:cNvPicPr>
              <a:picLocks noChangeAspect="1" noChangeArrowheads="1"/>
            </p:cNvPicPr>
            <p:nvPr/>
          </p:nvPicPr>
          <p:blipFill>
            <a:blip r:embed="rId4" cstate="print"/>
            <a:srcRect/>
            <a:stretch>
              <a:fillRect/>
            </a:stretch>
          </p:blipFill>
          <p:spPr bwMode="auto">
            <a:xfrm>
              <a:off x="9932367" y="2529369"/>
              <a:ext cx="899537" cy="743172"/>
            </a:xfrm>
            <a:prstGeom prst="rect">
              <a:avLst/>
            </a:prstGeom>
            <a:noFill/>
            <a:effectLst>
              <a:innerShdw blurRad="1270000" dist="2540000">
                <a:srgbClr val="F3FFE2"/>
              </a:innerShdw>
            </a:effectLst>
          </p:spPr>
        </p:pic>
      </p:grpSp>
      <p:sp>
        <p:nvSpPr>
          <p:cNvPr id="22" name="TextBox 13"/>
          <p:cNvSpPr txBox="1"/>
          <p:nvPr/>
        </p:nvSpPr>
        <p:spPr>
          <a:xfrm>
            <a:off x="6779543" y="5699816"/>
            <a:ext cx="5184564" cy="1015663"/>
          </a:xfrm>
          <a:prstGeom prst="rect">
            <a:avLst/>
          </a:prstGeom>
          <a:noFill/>
        </p:spPr>
        <p:txBody>
          <a:bodyPr wrap="square" rtlCol="0">
            <a:spAutoFit/>
          </a:bodyPr>
          <a:lstStyle/>
          <a:p>
            <a:pPr algn="r">
              <a:lnSpc>
                <a:spcPct val="150000"/>
              </a:lnSpc>
            </a:pPr>
            <a:r>
              <a:rPr lang="zh-CN" altLang="en-US" sz="2000" dirty="0">
                <a:solidFill>
                  <a:srgbClr val="595859"/>
                </a:solidFill>
                <a:cs typeface="Arial" panose="020B0604020202020204" pitchFamily="34" charset="0"/>
              </a:rPr>
              <a:t>交通运输部路网监测与应急处置中心</a:t>
            </a:r>
            <a:endParaRPr lang="en-US" altLang="zh-CN" sz="2000" dirty="0">
              <a:solidFill>
                <a:srgbClr val="595859"/>
              </a:solidFill>
              <a:cs typeface="Arial" panose="020B0604020202020204" pitchFamily="34" charset="0"/>
            </a:endParaRPr>
          </a:p>
          <a:p>
            <a:pPr algn="r">
              <a:lnSpc>
                <a:spcPct val="150000"/>
              </a:lnSpc>
            </a:pPr>
            <a:r>
              <a:rPr lang="zh-CN" altLang="en-US" sz="2000" dirty="0">
                <a:solidFill>
                  <a:srgbClr val="595859"/>
                </a:solidFill>
              </a:rPr>
              <a:t>收费公路联网结算管理中心</a:t>
            </a:r>
            <a:endParaRPr lang="en-US" sz="2000" dirty="0">
              <a:solidFill>
                <a:srgbClr val="595859"/>
              </a:solidFill>
            </a:endParaRPr>
          </a:p>
        </p:txBody>
      </p:sp>
      <p:cxnSp>
        <p:nvCxnSpPr>
          <p:cNvPr id="3" name="直接连接符 2"/>
          <p:cNvCxnSpPr/>
          <p:nvPr/>
        </p:nvCxnSpPr>
        <p:spPr>
          <a:xfrm flipH="1">
            <a:off x="7832288" y="5699816"/>
            <a:ext cx="435971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4"/>
          <p:cNvSpPr/>
          <p:nvPr/>
        </p:nvSpPr>
        <p:spPr>
          <a:xfrm>
            <a:off x="0" y="1649239"/>
            <a:ext cx="12191999" cy="275901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400" dirty="0">
              <a:solidFill>
                <a:prstClr val="white"/>
              </a:solidFill>
            </a:endParaRPr>
          </a:p>
        </p:txBody>
      </p:sp>
      <p:sp>
        <p:nvSpPr>
          <p:cNvPr id="27" name="Oval 5"/>
          <p:cNvSpPr/>
          <p:nvPr/>
        </p:nvSpPr>
        <p:spPr>
          <a:xfrm>
            <a:off x="758000" y="1883293"/>
            <a:ext cx="951510" cy="93336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28" name="Oval 6"/>
          <p:cNvSpPr/>
          <p:nvPr/>
        </p:nvSpPr>
        <p:spPr>
          <a:xfrm>
            <a:off x="2458958" y="3900973"/>
            <a:ext cx="907868" cy="89055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29" name="Oval 7"/>
          <p:cNvSpPr/>
          <p:nvPr/>
        </p:nvSpPr>
        <p:spPr>
          <a:xfrm>
            <a:off x="1819351" y="3598088"/>
            <a:ext cx="683586" cy="67054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30" name="Oval 8"/>
          <p:cNvSpPr/>
          <p:nvPr/>
        </p:nvSpPr>
        <p:spPr>
          <a:xfrm>
            <a:off x="2042591" y="4296359"/>
            <a:ext cx="282029" cy="2766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32" name="Diamond 34"/>
          <p:cNvSpPr/>
          <p:nvPr/>
        </p:nvSpPr>
        <p:spPr>
          <a:xfrm>
            <a:off x="9856828" y="2349975"/>
            <a:ext cx="1068094" cy="1047722"/>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34" name="Diamond 35"/>
          <p:cNvSpPr/>
          <p:nvPr/>
        </p:nvSpPr>
        <p:spPr>
          <a:xfrm>
            <a:off x="8954222" y="4002351"/>
            <a:ext cx="670237" cy="657453"/>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35" name="Diamond 36"/>
          <p:cNvSpPr/>
          <p:nvPr/>
        </p:nvSpPr>
        <p:spPr>
          <a:xfrm>
            <a:off x="9750864" y="3750255"/>
            <a:ext cx="455593" cy="44690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765" tIns="38882" rIns="77765" bIns="38882" rtlCol="0" anchor="ctr"/>
          <a:lstStyle/>
          <a:p>
            <a:pPr algn="ctr">
              <a:buFont typeface="Arial" panose="020B0604020202020204" pitchFamily="34" charset="0"/>
              <a:buNone/>
            </a:pPr>
            <a:endParaRPr lang="en-US" sz="2000" dirty="0">
              <a:solidFill>
                <a:prstClr val="white"/>
              </a:solidFill>
            </a:endParaRPr>
          </a:p>
        </p:txBody>
      </p:sp>
      <p:sp>
        <p:nvSpPr>
          <p:cNvPr id="17" name="文本框 76"/>
          <p:cNvSpPr txBox="1"/>
          <p:nvPr/>
        </p:nvSpPr>
        <p:spPr>
          <a:xfrm>
            <a:off x="4242224" y="2187003"/>
            <a:ext cx="3707549" cy="746746"/>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b="1" dirty="0">
                <a:solidFill>
                  <a:schemeClr val="accent6">
                    <a:lumMod val="50000"/>
                    <a:alpha val="45000"/>
                  </a:schemeClr>
                </a:solidFill>
                <a:latin typeface="+mn-lt"/>
              </a:rPr>
              <a:t>THANKS</a:t>
            </a:r>
            <a:endParaRPr lang="zh-CN" altLang="en-US" sz="16600" b="1" dirty="0">
              <a:solidFill>
                <a:schemeClr val="accent6">
                  <a:lumMod val="50000"/>
                  <a:alpha val="45000"/>
                </a:schemeClr>
              </a:solidFill>
              <a:latin typeface="+mn-lt"/>
            </a:endParaRPr>
          </a:p>
        </p:txBody>
      </p:sp>
      <p:sp>
        <p:nvSpPr>
          <p:cNvPr id="1049361" name="TextBox 12"/>
          <p:cNvSpPr txBox="1"/>
          <p:nvPr/>
        </p:nvSpPr>
        <p:spPr>
          <a:xfrm>
            <a:off x="5314740" y="2924583"/>
            <a:ext cx="3074283" cy="1183639"/>
          </a:xfrm>
          <a:prstGeom prst="rect">
            <a:avLst/>
          </a:prstGeom>
          <a:noFill/>
        </p:spPr>
        <p:txBody>
          <a:bodyPr wrap="square" rtlCol="0">
            <a:spAutoFit/>
          </a:bodyPr>
          <a:lstStyle/>
          <a:p>
            <a:pPr>
              <a:lnSpc>
                <a:spcPct val="150000"/>
              </a:lnSpc>
            </a:pPr>
            <a:r>
              <a:rPr lang="zh-CN" altLang="en-US" sz="4800" b="1" dirty="0">
                <a:solidFill>
                  <a:srgbClr val="002060"/>
                </a:solidFill>
                <a:effectLst>
                  <a:outerShdw blurRad="38100" dist="38100" dir="2700000" algn="tl">
                    <a:srgbClr val="000000">
                      <a:alpha val="43137"/>
                    </a:srgbClr>
                  </a:outerShdw>
                </a:effectLst>
                <a:latin typeface="+mn-ea"/>
              </a:rPr>
              <a:t>谢谢！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627511" y="1658792"/>
            <a:ext cx="10908406" cy="2104824"/>
            <a:chOff x="627511" y="1614468"/>
            <a:chExt cx="10908406" cy="2104824"/>
          </a:xfrm>
        </p:grpSpPr>
        <p:sp>
          <p:nvSpPr>
            <p:cNvPr id="8" name="iśḷîďe"/>
            <p:cNvSpPr txBox="1"/>
            <p:nvPr/>
          </p:nvSpPr>
          <p:spPr>
            <a:xfrm>
              <a:off x="627511" y="1614468"/>
              <a:ext cx="2909887" cy="486636"/>
            </a:xfrm>
            <a:prstGeom prst="rect">
              <a:avLst/>
            </a:prstGeom>
            <a:solidFill>
              <a:schemeClr val="accent6"/>
            </a:solidFill>
            <a:ln>
              <a:noFill/>
            </a:ln>
          </p:spPr>
          <p:txBody>
            <a:bodyPr wrap="none" lIns="91440" tIns="45720" rIns="91440" bIns="45720" anchor="ctr" anchorCtr="0">
              <a:normAutofit/>
            </a:bodyPr>
            <a:lstStyle/>
            <a:p>
              <a:pPr marL="215900">
                <a:buSzPct val="25000"/>
              </a:pPr>
              <a:r>
                <a:rPr lang="zh-CN" altLang="en-US" sz="2000" b="1" dirty="0">
                  <a:solidFill>
                    <a:schemeClr val="bg1"/>
                  </a:solidFill>
                </a:rPr>
                <a:t>特情数据</a:t>
              </a:r>
              <a:endParaRPr lang="de-DE" sz="2000" b="1" dirty="0">
                <a:solidFill>
                  <a:schemeClr val="bg1"/>
                </a:solidFill>
              </a:endParaRPr>
            </a:p>
          </p:txBody>
        </p:sp>
        <p:sp>
          <p:nvSpPr>
            <p:cNvPr id="9" name="íṩľiḑê"/>
            <p:cNvSpPr txBox="1"/>
            <p:nvPr/>
          </p:nvSpPr>
          <p:spPr>
            <a:xfrm>
              <a:off x="627511" y="2101103"/>
              <a:ext cx="10908406" cy="1618189"/>
            </a:xfrm>
            <a:prstGeom prst="rect">
              <a:avLst/>
            </a:prstGeom>
            <a:noFill/>
            <a:ln>
              <a:solidFill>
                <a:schemeClr val="accent6"/>
              </a:solidFill>
            </a:ln>
          </p:spPr>
          <p:txBody>
            <a:bodyPr lIns="91440" tIns="45720" rIns="91440" bIns="45720" anchor="t" anchorCtr="0">
              <a:noAutofit/>
            </a:bodyPr>
            <a:lstStyle/>
            <a:p>
              <a:pPr marL="215900">
                <a:lnSpc>
                  <a:spcPct val="175000"/>
                </a:lnSpc>
                <a:buClr>
                  <a:schemeClr val="accent3"/>
                </a:buClr>
                <a:buSzPct val="120000"/>
              </a:pPr>
              <a:r>
                <a:rPr lang="zh-CN" altLang="en-US" dirty="0"/>
                <a:t>指收费现场过程中</a:t>
              </a:r>
              <a:r>
                <a:rPr lang="en-US" altLang="zh-CN" dirty="0"/>
                <a:t>,</a:t>
              </a:r>
              <a:r>
                <a:rPr lang="zh-CN" altLang="en-US" dirty="0"/>
                <a:t>进行过特殊情况处理并进行系统或人工标记的特殊收费数据。包括：当次收费调整，入出口车牌与车型不一致、无效入口站编码、无入口信息、无卡、损坏卡、纸质通行券处理及不可达路径等非正常收费的数据。</a:t>
              </a:r>
              <a:endParaRPr lang="zh-CN" altLang="zh-CN" dirty="0"/>
            </a:p>
          </p:txBody>
        </p:sp>
      </p:grpSp>
      <p:grpSp>
        <p:nvGrpSpPr>
          <p:cNvPr id="13" name="组合 12"/>
          <p:cNvGrpSpPr/>
          <p:nvPr/>
        </p:nvGrpSpPr>
        <p:grpSpPr>
          <a:xfrm>
            <a:off x="627511" y="4159739"/>
            <a:ext cx="10908406" cy="2121791"/>
            <a:chOff x="627511" y="1614468"/>
            <a:chExt cx="10908406" cy="2121791"/>
          </a:xfrm>
        </p:grpSpPr>
        <p:sp>
          <p:nvSpPr>
            <p:cNvPr id="14" name="iśḷîďe"/>
            <p:cNvSpPr txBox="1"/>
            <p:nvPr/>
          </p:nvSpPr>
          <p:spPr>
            <a:xfrm>
              <a:off x="627511" y="1614468"/>
              <a:ext cx="2909887" cy="486636"/>
            </a:xfrm>
            <a:prstGeom prst="rect">
              <a:avLst/>
            </a:prstGeom>
            <a:solidFill>
              <a:schemeClr val="accent2"/>
            </a:solidFill>
            <a:ln>
              <a:noFill/>
            </a:ln>
          </p:spPr>
          <p:txBody>
            <a:bodyPr wrap="none" lIns="91440" tIns="45720" rIns="91440" bIns="45720" anchor="ctr" anchorCtr="0">
              <a:normAutofit/>
            </a:bodyPr>
            <a:lstStyle/>
            <a:p>
              <a:pPr marL="215900">
                <a:buSzPct val="25000"/>
              </a:pPr>
              <a:r>
                <a:rPr lang="zh-CN" altLang="en-US" sz="2000" b="1" dirty="0">
                  <a:solidFill>
                    <a:schemeClr val="bg1"/>
                  </a:solidFill>
                </a:rPr>
                <a:t>异常通行数据</a:t>
              </a:r>
              <a:endParaRPr lang="de-DE" sz="2000" b="1" dirty="0">
                <a:solidFill>
                  <a:schemeClr val="bg1"/>
                </a:solidFill>
              </a:endParaRPr>
            </a:p>
          </p:txBody>
        </p:sp>
        <p:sp>
          <p:nvSpPr>
            <p:cNvPr id="15" name="íṩľiḑê"/>
            <p:cNvSpPr txBox="1"/>
            <p:nvPr/>
          </p:nvSpPr>
          <p:spPr>
            <a:xfrm>
              <a:off x="627511" y="2101103"/>
              <a:ext cx="10908406" cy="1635156"/>
            </a:xfrm>
            <a:prstGeom prst="rect">
              <a:avLst/>
            </a:prstGeom>
            <a:noFill/>
            <a:ln>
              <a:solidFill>
                <a:schemeClr val="accent2"/>
              </a:solidFill>
            </a:ln>
          </p:spPr>
          <p:txBody>
            <a:bodyPr lIns="91440" tIns="45720" rIns="91440" bIns="45720" anchor="t" anchorCtr="0">
              <a:noAutofit/>
            </a:bodyPr>
            <a:lstStyle/>
            <a:p>
              <a:pPr marL="215900">
                <a:lnSpc>
                  <a:spcPct val="175000"/>
                </a:lnSpc>
                <a:buClr>
                  <a:schemeClr val="accent3"/>
                </a:buClr>
                <a:buSzPct val="120000"/>
              </a:pPr>
              <a:r>
                <a:rPr lang="zh-CN" altLang="en-US" dirty="0"/>
                <a:t>指针对已完成收费的通行数据，通过设立异常分析模型，筛选出的异常数据。包括：车辆在</a:t>
              </a:r>
              <a:r>
                <a:rPr lang="en-US" altLang="zh-CN" dirty="0"/>
                <a:t>ETC</a:t>
              </a:r>
              <a:r>
                <a:rPr lang="zh-CN" altLang="en-US" dirty="0"/>
                <a:t>车道收费车型与</a:t>
              </a:r>
              <a:r>
                <a:rPr lang="en-US" altLang="zh-CN" dirty="0"/>
                <a:t>MTC</a:t>
              </a:r>
              <a:r>
                <a:rPr lang="zh-CN" altLang="en-US" dirty="0"/>
                <a:t>车道收费车型不一致、发行信息与车道通行图片不一致、车辆通行路径信息次数较多、缺失入口信息次数较多等。</a:t>
              </a:r>
            </a:p>
          </p:txBody>
        </p:sp>
      </p:grpSp>
      <p:sp>
        <p:nvSpPr>
          <p:cNvPr id="16" name="TextBox 142"/>
          <p:cNvSpPr>
            <a:spLocks noChangeArrowheads="1"/>
          </p:cNvSpPr>
          <p:nvPr/>
        </p:nvSpPr>
        <p:spPr bwMode="auto">
          <a:xfrm>
            <a:off x="449956" y="956801"/>
            <a:ext cx="10479265" cy="523220"/>
          </a:xfrm>
          <a:prstGeom prst="rect">
            <a:avLst/>
          </a:prstGeom>
          <a:noFill/>
          <a:ln>
            <a:noFill/>
          </a:ln>
        </p:spPr>
        <p:txBody>
          <a:bodyPr wrap="square">
            <a:spAutoFit/>
          </a:bodyPr>
          <a:lstStyle/>
          <a:p>
            <a:r>
              <a:rPr lang="en-US" altLang="zh-CN" sz="2400" b="1" dirty="0" smtClean="0">
                <a:solidFill>
                  <a:srgbClr val="002060"/>
                </a:solidFill>
                <a:latin typeface="+mn-ea"/>
              </a:rPr>
              <a:t>1.1.2</a:t>
            </a:r>
            <a:r>
              <a:rPr lang="en-US" altLang="zh-CN" sz="2800" b="1" dirty="0" smtClean="0">
                <a:solidFill>
                  <a:srgbClr val="002060"/>
                </a:solidFill>
                <a:latin typeface="+mn-ea"/>
              </a:rPr>
              <a:t> </a:t>
            </a:r>
            <a:r>
              <a:rPr lang="zh-CN" altLang="en-US" sz="2400" b="1" dirty="0">
                <a:solidFill>
                  <a:srgbClr val="002060"/>
                </a:solidFill>
                <a:latin typeface="+mn-ea"/>
              </a:rPr>
              <a:t>术语</a:t>
            </a:r>
          </a:p>
        </p:txBody>
      </p:sp>
      <p:sp>
        <p:nvSpPr>
          <p:cNvPr id="17"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86550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42"/>
          <p:cNvSpPr>
            <a:spLocks noChangeArrowheads="1"/>
          </p:cNvSpPr>
          <p:nvPr/>
        </p:nvSpPr>
        <p:spPr bwMode="auto">
          <a:xfrm>
            <a:off x="4119461" y="1234025"/>
            <a:ext cx="10479265" cy="461665"/>
          </a:xfrm>
          <a:prstGeom prst="rect">
            <a:avLst/>
          </a:prstGeom>
          <a:noFill/>
          <a:ln>
            <a:noFill/>
          </a:ln>
        </p:spPr>
        <p:txBody>
          <a:bodyPr wrap="square">
            <a:spAutoFit/>
          </a:bodyPr>
          <a:lstStyle/>
          <a:p>
            <a:r>
              <a:rPr lang="en-US" altLang="zh-CN" sz="2400" b="1" dirty="0" smtClean="0">
                <a:solidFill>
                  <a:srgbClr val="002060"/>
                </a:solidFill>
                <a:latin typeface="+mn-ea"/>
              </a:rPr>
              <a:t>1.2.1 </a:t>
            </a:r>
            <a:r>
              <a:rPr lang="zh-CN" altLang="en-US" sz="2400" b="1" dirty="0">
                <a:solidFill>
                  <a:srgbClr val="002060"/>
                </a:solidFill>
                <a:latin typeface="+mn-ea"/>
              </a:rPr>
              <a:t>内部稽核</a:t>
            </a:r>
            <a:r>
              <a:rPr lang="en-US" altLang="zh-CN" sz="2400" b="1" dirty="0">
                <a:solidFill>
                  <a:srgbClr val="002060"/>
                </a:solidFill>
                <a:latin typeface="+mn-ea"/>
              </a:rPr>
              <a:t>——</a:t>
            </a:r>
            <a:r>
              <a:rPr lang="zh-CN" altLang="en-US" sz="2400" b="1" dirty="0">
                <a:solidFill>
                  <a:srgbClr val="002060"/>
                </a:solidFill>
                <a:latin typeface="+mn-ea"/>
              </a:rPr>
              <a:t>稽核内容</a:t>
            </a:r>
          </a:p>
        </p:txBody>
      </p:sp>
      <p:grpSp>
        <p:nvGrpSpPr>
          <p:cNvPr id="4" name="组合 3"/>
          <p:cNvGrpSpPr/>
          <p:nvPr/>
        </p:nvGrpSpPr>
        <p:grpSpPr>
          <a:xfrm>
            <a:off x="516105" y="1719780"/>
            <a:ext cx="11159790" cy="5011567"/>
            <a:chOff x="592429" y="1609932"/>
            <a:chExt cx="11159790" cy="5011567"/>
          </a:xfrm>
        </p:grpSpPr>
        <p:sp>
          <p:nvSpPr>
            <p:cNvPr id="24" name="矩形 23"/>
            <p:cNvSpPr/>
            <p:nvPr/>
          </p:nvSpPr>
          <p:spPr>
            <a:xfrm>
              <a:off x="4480349" y="2348507"/>
              <a:ext cx="3503054" cy="4252678"/>
            </a:xfrm>
            <a:prstGeom prst="rect">
              <a:avLst/>
            </a:prstGeom>
            <a:noFill/>
            <a:ln w="25400" cap="flat" cmpd="sng" algn="ctr">
              <a:solidFill>
                <a:schemeClr val="accent2"/>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5" name="矩形 24"/>
            <p:cNvSpPr/>
            <p:nvPr/>
          </p:nvSpPr>
          <p:spPr>
            <a:xfrm>
              <a:off x="8249165" y="2348507"/>
              <a:ext cx="3503054" cy="4252678"/>
            </a:xfrm>
            <a:prstGeom prst="rect">
              <a:avLst/>
            </a:prstGeom>
            <a:noFill/>
            <a:ln w="25400" cap="flat" cmpd="sng" algn="ctr">
              <a:solidFill>
                <a:schemeClr val="accent1"/>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 name="矩形 2"/>
            <p:cNvSpPr/>
            <p:nvPr/>
          </p:nvSpPr>
          <p:spPr>
            <a:xfrm>
              <a:off x="592429" y="2368821"/>
              <a:ext cx="3503054" cy="4252678"/>
            </a:xfrm>
            <a:prstGeom prst="rect">
              <a:avLst/>
            </a:prstGeom>
            <a:noFill/>
            <a:ln w="25400" cap="flat" cmpd="sng" algn="ctr">
              <a:solidFill>
                <a:srgbClr val="0070C0"/>
              </a:solid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113" name="组合 112"/>
            <p:cNvGrpSpPr/>
            <p:nvPr/>
          </p:nvGrpSpPr>
          <p:grpSpPr>
            <a:xfrm>
              <a:off x="825725" y="1609932"/>
              <a:ext cx="10662229" cy="5011567"/>
              <a:chOff x="803273" y="1539755"/>
              <a:chExt cx="10662229" cy="5011567"/>
            </a:xfrm>
          </p:grpSpPr>
          <p:grpSp>
            <p:nvGrpSpPr>
              <p:cNvPr id="93" name="ïsḷidê"/>
              <p:cNvGrpSpPr/>
              <p:nvPr/>
            </p:nvGrpSpPr>
            <p:grpSpPr>
              <a:xfrm>
                <a:off x="803273" y="1539755"/>
                <a:ext cx="3028677" cy="5011567"/>
                <a:chOff x="803273" y="1373723"/>
                <a:chExt cx="3028677" cy="5011567"/>
              </a:xfrm>
            </p:grpSpPr>
            <p:grpSp>
              <p:nvGrpSpPr>
                <p:cNvPr id="94" name="ïšḷïḑê"/>
                <p:cNvGrpSpPr/>
                <p:nvPr/>
              </p:nvGrpSpPr>
              <p:grpSpPr>
                <a:xfrm>
                  <a:off x="803273" y="1746794"/>
                  <a:ext cx="3028677" cy="4638496"/>
                  <a:chOff x="803273" y="2480456"/>
                  <a:chExt cx="3028677" cy="4638496"/>
                </a:xfrm>
              </p:grpSpPr>
              <p:sp>
                <p:nvSpPr>
                  <p:cNvPr id="96" name="íśḻiďe"/>
                  <p:cNvSpPr/>
                  <p:nvPr/>
                </p:nvSpPr>
                <p:spPr bwMode="auto">
                  <a:xfrm>
                    <a:off x="816153" y="2480456"/>
                    <a:ext cx="3015797" cy="581649"/>
                  </a:xfrm>
                  <a:prstGeom prst="roundRect">
                    <a:avLst>
                      <a:gd name="adj" fmla="val 0"/>
                    </a:avLst>
                  </a:prstGeom>
                  <a:solidFill>
                    <a:srgbClr val="0070C0"/>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发行稽核</a:t>
                    </a:r>
                  </a:p>
                </p:txBody>
              </p:sp>
              <p:sp>
                <p:nvSpPr>
                  <p:cNvPr id="97" name="íşľîdê"/>
                  <p:cNvSpPr/>
                  <p:nvPr/>
                </p:nvSpPr>
                <p:spPr bwMode="auto">
                  <a:xfrm>
                    <a:off x="803273" y="3173612"/>
                    <a:ext cx="3015797" cy="394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755" indent="285750" algn="just">
                      <a:lnSpc>
                        <a:spcPct val="150000"/>
                      </a:lnSpc>
                      <a:buFont typeface="Wingdings" panose="05000000000000000000" pitchFamily="2" charset="2"/>
                      <a:buChar char="ü"/>
                    </a:pPr>
                    <a:r>
                      <a:rPr lang="zh-CN" altLang="en-US" sz="1600" b="1" dirty="0"/>
                      <a:t>发行准确性</a:t>
                    </a:r>
                    <a:r>
                      <a:rPr lang="zh-CN" altLang="en-US" sz="1600" dirty="0"/>
                      <a:t>：</a:t>
                    </a:r>
                    <a:r>
                      <a:rPr lang="en-US" altLang="zh-CN" sz="1600" b="1" dirty="0">
                        <a:solidFill>
                          <a:srgbClr val="FF0000"/>
                        </a:solidFill>
                      </a:rPr>
                      <a:t>ETC</a:t>
                    </a:r>
                    <a:r>
                      <a:rPr lang="zh-CN" altLang="en-US" sz="1600" b="1" dirty="0">
                        <a:solidFill>
                          <a:srgbClr val="FF0000"/>
                        </a:solidFill>
                      </a:rPr>
                      <a:t>卡、</a:t>
                    </a:r>
                    <a:r>
                      <a:rPr lang="en-US" altLang="zh-CN" sz="1600" b="1" dirty="0">
                        <a:solidFill>
                          <a:srgbClr val="FF0000"/>
                        </a:solidFill>
                      </a:rPr>
                      <a:t>OBU</a:t>
                    </a:r>
                    <a:r>
                      <a:rPr lang="zh-CN" altLang="en-US" sz="1600" b="1" dirty="0">
                        <a:solidFill>
                          <a:srgbClr val="FF0000"/>
                        </a:solidFill>
                      </a:rPr>
                      <a:t>录入信息与客户、车辆</a:t>
                    </a:r>
                    <a:r>
                      <a:rPr lang="zh-CN" altLang="en-US" sz="1600" dirty="0"/>
                      <a:t>等相关信息采集准确性的稽核；</a:t>
                    </a:r>
                    <a:endParaRPr lang="en-US" altLang="zh-CN" sz="1600" dirty="0"/>
                  </a:p>
                  <a:p>
                    <a:pPr marL="71755" indent="285750" algn="just">
                      <a:lnSpc>
                        <a:spcPct val="150000"/>
                      </a:lnSpc>
                      <a:buFont typeface="Wingdings" panose="05000000000000000000" pitchFamily="2" charset="2"/>
                      <a:buChar char="ü"/>
                    </a:pPr>
                    <a:r>
                      <a:rPr lang="zh-CN" altLang="en-US" sz="1600" b="1" dirty="0"/>
                      <a:t>发行规范性</a:t>
                    </a:r>
                    <a:r>
                      <a:rPr lang="zh-CN" altLang="en-US" sz="1600" dirty="0"/>
                      <a:t>：</a:t>
                    </a:r>
                    <a:r>
                      <a:rPr lang="zh-CN" altLang="zh-CN" sz="1600" b="1" dirty="0">
                        <a:solidFill>
                          <a:srgbClr val="FF0000"/>
                        </a:solidFill>
                      </a:rPr>
                      <a:t>审验、安装、激活</a:t>
                    </a:r>
                    <a:r>
                      <a:rPr lang="zh-CN" altLang="zh-CN" sz="1600" dirty="0"/>
                      <a:t>等环节流程规范性的稽核</a:t>
                    </a:r>
                    <a:r>
                      <a:rPr lang="zh-CN" altLang="en-US" sz="1600" dirty="0"/>
                      <a:t>。</a:t>
                    </a:r>
                    <a:endParaRPr lang="en-US" altLang="zh-CN" sz="1600" dirty="0"/>
                  </a:p>
                  <a:p>
                    <a:pPr marL="71755" indent="285750" algn="just">
                      <a:lnSpc>
                        <a:spcPct val="150000"/>
                      </a:lnSpc>
                      <a:buFont typeface="Wingdings" panose="05000000000000000000" pitchFamily="2" charset="2"/>
                      <a:buChar char="ü"/>
                    </a:pPr>
                    <a:r>
                      <a:rPr lang="zh-CN" altLang="zh-CN" sz="1600" b="1" dirty="0"/>
                      <a:t>发行时效性</a:t>
                    </a:r>
                    <a:r>
                      <a:rPr lang="zh-CN" altLang="en-US" sz="1600" dirty="0"/>
                      <a:t>：</a:t>
                    </a:r>
                    <a:r>
                      <a:rPr lang="zh-CN" altLang="zh-CN" sz="1600" dirty="0"/>
                      <a:t>包括发行、变更、挂失、过户及挂起、信息上传等</a:t>
                    </a:r>
                    <a:r>
                      <a:rPr lang="zh-CN" altLang="zh-CN" sz="1600" b="1" dirty="0">
                        <a:solidFill>
                          <a:srgbClr val="FF0000"/>
                        </a:solidFill>
                      </a:rPr>
                      <a:t>业务操作</a:t>
                    </a:r>
                    <a:r>
                      <a:rPr lang="zh-CN" altLang="zh-CN" sz="1600" dirty="0"/>
                      <a:t>的时效性。</a:t>
                    </a:r>
                    <a:endParaRPr lang="zh-CN" altLang="en-US" sz="1600" dirty="0"/>
                  </a:p>
                </p:txBody>
              </p:sp>
            </p:grpSp>
            <p:sp>
              <p:nvSpPr>
                <p:cNvPr id="95" name="îŝḻïḍè"/>
                <p:cNvSpPr/>
                <p:nvPr/>
              </p:nvSpPr>
              <p:spPr bwMode="auto">
                <a:xfrm>
                  <a:off x="2147506" y="1373723"/>
                  <a:ext cx="327332" cy="325959"/>
                </a:xfrm>
                <a:custGeom>
                  <a:avLst/>
                  <a:gdLst>
                    <a:gd name="T0" fmla="*/ 1896 w 2489"/>
                    <a:gd name="T1" fmla="*/ 1850 h 2483"/>
                    <a:gd name="T2" fmla="*/ 1890 w 2489"/>
                    <a:gd name="T3" fmla="*/ 1789 h 2483"/>
                    <a:gd name="T4" fmla="*/ 1150 w 2489"/>
                    <a:gd name="T5" fmla="*/ 0 h 2483"/>
                    <a:gd name="T6" fmla="*/ 408 w 2489"/>
                    <a:gd name="T7" fmla="*/ 1789 h 2483"/>
                    <a:gd name="T8" fmla="*/ 1814 w 2489"/>
                    <a:gd name="T9" fmla="*/ 1858 h 2483"/>
                    <a:gd name="T10" fmla="*/ 1806 w 2489"/>
                    <a:gd name="T11" fmla="*/ 1940 h 2483"/>
                    <a:gd name="T12" fmla="*/ 2489 w 2489"/>
                    <a:gd name="T13" fmla="*/ 2348 h 2483"/>
                    <a:gd name="T14" fmla="*/ 454 w 2489"/>
                    <a:gd name="T15" fmla="*/ 1744 h 2483"/>
                    <a:gd name="T16" fmla="*/ 1150 w 2489"/>
                    <a:gd name="T17" fmla="*/ 64 h 2483"/>
                    <a:gd name="T18" fmla="*/ 1846 w 2489"/>
                    <a:gd name="T19" fmla="*/ 1744 h 2483"/>
                    <a:gd name="T20" fmla="*/ 454 w 2489"/>
                    <a:gd name="T21" fmla="*/ 1744 h 2483"/>
                    <a:gd name="T22" fmla="*/ 1457 w 2489"/>
                    <a:gd name="T23" fmla="*/ 560 h 2483"/>
                    <a:gd name="T24" fmla="*/ 577 w 2489"/>
                    <a:gd name="T25" fmla="*/ 896 h 2483"/>
                    <a:gd name="T26" fmla="*/ 519 w 2489"/>
                    <a:gd name="T27" fmla="*/ 1379 h 2483"/>
                    <a:gd name="T28" fmla="*/ 747 w 2489"/>
                    <a:gd name="T29" fmla="*/ 1564 h 2483"/>
                    <a:gd name="T30" fmla="*/ 1552 w 2489"/>
                    <a:gd name="T31" fmla="*/ 1452 h 2483"/>
                    <a:gd name="T32" fmla="*/ 1780 w 2489"/>
                    <a:gd name="T33" fmla="*/ 1564 h 2483"/>
                    <a:gd name="T34" fmla="*/ 1866 w 2489"/>
                    <a:gd name="T35" fmla="*/ 1158 h 2483"/>
                    <a:gd name="T36" fmla="*/ 842 w 2489"/>
                    <a:gd name="T37" fmla="*/ 629 h 2483"/>
                    <a:gd name="T38" fmla="*/ 1648 w 2489"/>
                    <a:gd name="T39" fmla="*/ 871 h 2483"/>
                    <a:gd name="T40" fmla="*/ 1603 w 2489"/>
                    <a:gd name="T41" fmla="*/ 865 h 2483"/>
                    <a:gd name="T42" fmla="*/ 1311 w 2489"/>
                    <a:gd name="T43" fmla="*/ 865 h 2483"/>
                    <a:gd name="T44" fmla="*/ 651 w 2489"/>
                    <a:gd name="T45" fmla="*/ 871 h 2483"/>
                    <a:gd name="T46" fmla="*/ 1558 w 2489"/>
                    <a:gd name="T47" fmla="*/ 865 h 2483"/>
                    <a:gd name="T48" fmla="*/ 1457 w 2489"/>
                    <a:gd name="T49" fmla="*/ 764 h 2483"/>
                    <a:gd name="T50" fmla="*/ 681 w 2489"/>
                    <a:gd name="T51" fmla="*/ 1254 h 2483"/>
                    <a:gd name="T52" fmla="*/ 681 w 2489"/>
                    <a:gd name="T53" fmla="*/ 1063 h 2483"/>
                    <a:gd name="T54" fmla="*/ 681 w 2489"/>
                    <a:gd name="T55" fmla="*/ 1254 h 2483"/>
                    <a:gd name="T56" fmla="*/ 872 w 2489"/>
                    <a:gd name="T57" fmla="*/ 1237 h 2483"/>
                    <a:gd name="T58" fmla="*/ 872 w 2489"/>
                    <a:gd name="T59" fmla="*/ 1191 h 2483"/>
                    <a:gd name="T60" fmla="*/ 1450 w 2489"/>
                    <a:gd name="T61" fmla="*/ 1214 h 2483"/>
                    <a:gd name="T62" fmla="*/ 1427 w 2489"/>
                    <a:gd name="T63" fmla="*/ 1153 h 2483"/>
                    <a:gd name="T64" fmla="*/ 849 w 2489"/>
                    <a:gd name="T65" fmla="*/ 1131 h 2483"/>
                    <a:gd name="T66" fmla="*/ 1427 w 2489"/>
                    <a:gd name="T67" fmla="*/ 1108 h 2483"/>
                    <a:gd name="T68" fmla="*/ 1427 w 2489"/>
                    <a:gd name="T69" fmla="*/ 1153 h 2483"/>
                    <a:gd name="T70" fmla="*/ 1523 w 2489"/>
                    <a:gd name="T71" fmla="*/ 1158 h 2483"/>
                    <a:gd name="T72" fmla="*/ 1714 w 2489"/>
                    <a:gd name="T73" fmla="*/ 1158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9" h="2483">
                      <a:moveTo>
                        <a:pt x="1940" y="1804"/>
                      </a:moveTo>
                      <a:lnTo>
                        <a:pt x="1896" y="1850"/>
                      </a:lnTo>
                      <a:lnTo>
                        <a:pt x="1861" y="1815"/>
                      </a:lnTo>
                      <a:cubicBezTo>
                        <a:pt x="1871" y="1806"/>
                        <a:pt x="1881" y="1798"/>
                        <a:pt x="1890" y="1789"/>
                      </a:cubicBezTo>
                      <a:cubicBezTo>
                        <a:pt x="2299" y="1380"/>
                        <a:pt x="2299" y="715"/>
                        <a:pt x="1890" y="307"/>
                      </a:cubicBezTo>
                      <a:cubicBezTo>
                        <a:pt x="1693" y="109"/>
                        <a:pt x="1429" y="0"/>
                        <a:pt x="1150" y="0"/>
                      </a:cubicBezTo>
                      <a:cubicBezTo>
                        <a:pt x="870" y="0"/>
                        <a:pt x="607" y="109"/>
                        <a:pt x="409" y="307"/>
                      </a:cubicBezTo>
                      <a:cubicBezTo>
                        <a:pt x="0" y="715"/>
                        <a:pt x="0" y="1380"/>
                        <a:pt x="408" y="1789"/>
                      </a:cubicBezTo>
                      <a:cubicBezTo>
                        <a:pt x="606" y="1986"/>
                        <a:pt x="870" y="2095"/>
                        <a:pt x="1149" y="2095"/>
                      </a:cubicBezTo>
                      <a:cubicBezTo>
                        <a:pt x="1395" y="2095"/>
                        <a:pt x="1627" y="2012"/>
                        <a:pt x="1814" y="1858"/>
                      </a:cubicBezTo>
                      <a:lnTo>
                        <a:pt x="1851" y="1895"/>
                      </a:lnTo>
                      <a:lnTo>
                        <a:pt x="1806" y="1940"/>
                      </a:lnTo>
                      <a:lnTo>
                        <a:pt x="2355" y="2483"/>
                      </a:lnTo>
                      <a:lnTo>
                        <a:pt x="2489" y="2348"/>
                      </a:lnTo>
                      <a:lnTo>
                        <a:pt x="1940" y="1804"/>
                      </a:lnTo>
                      <a:close/>
                      <a:moveTo>
                        <a:pt x="454" y="1744"/>
                      </a:moveTo>
                      <a:cubicBezTo>
                        <a:pt x="70" y="1360"/>
                        <a:pt x="70" y="736"/>
                        <a:pt x="454" y="352"/>
                      </a:cubicBezTo>
                      <a:cubicBezTo>
                        <a:pt x="640" y="166"/>
                        <a:pt x="887" y="64"/>
                        <a:pt x="1150" y="64"/>
                      </a:cubicBezTo>
                      <a:cubicBezTo>
                        <a:pt x="1413" y="64"/>
                        <a:pt x="1660" y="166"/>
                        <a:pt x="1846" y="352"/>
                      </a:cubicBezTo>
                      <a:cubicBezTo>
                        <a:pt x="2229" y="736"/>
                        <a:pt x="2229" y="1360"/>
                        <a:pt x="1846" y="1744"/>
                      </a:cubicBezTo>
                      <a:cubicBezTo>
                        <a:pt x="1660" y="1930"/>
                        <a:pt x="1413" y="2032"/>
                        <a:pt x="1150" y="2032"/>
                      </a:cubicBezTo>
                      <a:cubicBezTo>
                        <a:pt x="887" y="2032"/>
                        <a:pt x="640" y="1930"/>
                        <a:pt x="454" y="1744"/>
                      </a:cubicBezTo>
                      <a:close/>
                      <a:moveTo>
                        <a:pt x="1722" y="896"/>
                      </a:moveTo>
                      <a:cubicBezTo>
                        <a:pt x="1696" y="702"/>
                        <a:pt x="1589" y="560"/>
                        <a:pt x="1457" y="560"/>
                      </a:cubicBezTo>
                      <a:lnTo>
                        <a:pt x="842" y="560"/>
                      </a:lnTo>
                      <a:cubicBezTo>
                        <a:pt x="710" y="560"/>
                        <a:pt x="603" y="702"/>
                        <a:pt x="577" y="896"/>
                      </a:cubicBezTo>
                      <a:cubicBezTo>
                        <a:pt x="483" y="945"/>
                        <a:pt x="433" y="1043"/>
                        <a:pt x="433" y="1158"/>
                      </a:cubicBezTo>
                      <a:cubicBezTo>
                        <a:pt x="433" y="1247"/>
                        <a:pt x="463" y="1325"/>
                        <a:pt x="519" y="1379"/>
                      </a:cubicBezTo>
                      <a:lnTo>
                        <a:pt x="519" y="1564"/>
                      </a:lnTo>
                      <a:lnTo>
                        <a:pt x="747" y="1564"/>
                      </a:lnTo>
                      <a:lnTo>
                        <a:pt x="747" y="1452"/>
                      </a:lnTo>
                      <a:lnTo>
                        <a:pt x="1552" y="1452"/>
                      </a:lnTo>
                      <a:lnTo>
                        <a:pt x="1552" y="1564"/>
                      </a:lnTo>
                      <a:lnTo>
                        <a:pt x="1780" y="1564"/>
                      </a:lnTo>
                      <a:lnTo>
                        <a:pt x="1780" y="1379"/>
                      </a:lnTo>
                      <a:cubicBezTo>
                        <a:pt x="1836" y="1325"/>
                        <a:pt x="1866" y="1247"/>
                        <a:pt x="1866" y="1158"/>
                      </a:cubicBezTo>
                      <a:cubicBezTo>
                        <a:pt x="1866" y="1043"/>
                        <a:pt x="1817" y="945"/>
                        <a:pt x="1722" y="896"/>
                      </a:cubicBezTo>
                      <a:close/>
                      <a:moveTo>
                        <a:pt x="842" y="629"/>
                      </a:moveTo>
                      <a:lnTo>
                        <a:pt x="1457" y="629"/>
                      </a:lnTo>
                      <a:cubicBezTo>
                        <a:pt x="1544" y="629"/>
                        <a:pt x="1620" y="731"/>
                        <a:pt x="1648" y="871"/>
                      </a:cubicBezTo>
                      <a:cubicBezTo>
                        <a:pt x="1634" y="868"/>
                        <a:pt x="1618" y="867"/>
                        <a:pt x="1603" y="866"/>
                      </a:cubicBezTo>
                      <a:cubicBezTo>
                        <a:pt x="1603" y="866"/>
                        <a:pt x="1603" y="865"/>
                        <a:pt x="1603" y="865"/>
                      </a:cubicBezTo>
                      <a:cubicBezTo>
                        <a:pt x="1603" y="784"/>
                        <a:pt x="1538" y="718"/>
                        <a:pt x="1457" y="718"/>
                      </a:cubicBezTo>
                      <a:cubicBezTo>
                        <a:pt x="1376" y="718"/>
                        <a:pt x="1311" y="784"/>
                        <a:pt x="1311" y="865"/>
                      </a:cubicBezTo>
                      <a:lnTo>
                        <a:pt x="715" y="865"/>
                      </a:lnTo>
                      <a:cubicBezTo>
                        <a:pt x="692" y="865"/>
                        <a:pt x="671" y="867"/>
                        <a:pt x="651" y="871"/>
                      </a:cubicBezTo>
                      <a:cubicBezTo>
                        <a:pt x="679" y="731"/>
                        <a:pt x="755" y="629"/>
                        <a:pt x="842" y="629"/>
                      </a:cubicBezTo>
                      <a:close/>
                      <a:moveTo>
                        <a:pt x="1558" y="865"/>
                      </a:moveTo>
                      <a:lnTo>
                        <a:pt x="1357" y="865"/>
                      </a:lnTo>
                      <a:cubicBezTo>
                        <a:pt x="1357" y="809"/>
                        <a:pt x="1402" y="764"/>
                        <a:pt x="1457" y="764"/>
                      </a:cubicBezTo>
                      <a:cubicBezTo>
                        <a:pt x="1513" y="764"/>
                        <a:pt x="1558" y="809"/>
                        <a:pt x="1558" y="865"/>
                      </a:cubicBezTo>
                      <a:close/>
                      <a:moveTo>
                        <a:pt x="681" y="1254"/>
                      </a:moveTo>
                      <a:cubicBezTo>
                        <a:pt x="628" y="1254"/>
                        <a:pt x="585" y="1211"/>
                        <a:pt x="585" y="1158"/>
                      </a:cubicBezTo>
                      <a:cubicBezTo>
                        <a:pt x="585" y="1106"/>
                        <a:pt x="628" y="1063"/>
                        <a:pt x="681" y="1063"/>
                      </a:cubicBezTo>
                      <a:cubicBezTo>
                        <a:pt x="733" y="1063"/>
                        <a:pt x="776" y="1106"/>
                        <a:pt x="776" y="1158"/>
                      </a:cubicBezTo>
                      <a:cubicBezTo>
                        <a:pt x="776" y="1211"/>
                        <a:pt x="733" y="1254"/>
                        <a:pt x="681" y="1254"/>
                      </a:cubicBezTo>
                      <a:close/>
                      <a:moveTo>
                        <a:pt x="1427" y="1237"/>
                      </a:moveTo>
                      <a:lnTo>
                        <a:pt x="872" y="1237"/>
                      </a:lnTo>
                      <a:cubicBezTo>
                        <a:pt x="860" y="1237"/>
                        <a:pt x="849" y="1227"/>
                        <a:pt x="849" y="1214"/>
                      </a:cubicBezTo>
                      <a:cubicBezTo>
                        <a:pt x="849" y="1202"/>
                        <a:pt x="860" y="1191"/>
                        <a:pt x="872" y="1191"/>
                      </a:cubicBezTo>
                      <a:lnTo>
                        <a:pt x="1427" y="1191"/>
                      </a:lnTo>
                      <a:cubicBezTo>
                        <a:pt x="1440" y="1191"/>
                        <a:pt x="1450" y="1202"/>
                        <a:pt x="1450" y="1214"/>
                      </a:cubicBezTo>
                      <a:cubicBezTo>
                        <a:pt x="1450" y="1227"/>
                        <a:pt x="1440" y="1237"/>
                        <a:pt x="1427" y="1237"/>
                      </a:cubicBezTo>
                      <a:close/>
                      <a:moveTo>
                        <a:pt x="1427" y="1153"/>
                      </a:moveTo>
                      <a:lnTo>
                        <a:pt x="872" y="1153"/>
                      </a:lnTo>
                      <a:cubicBezTo>
                        <a:pt x="860" y="1153"/>
                        <a:pt x="849" y="1143"/>
                        <a:pt x="849" y="1131"/>
                      </a:cubicBezTo>
                      <a:cubicBezTo>
                        <a:pt x="849" y="1118"/>
                        <a:pt x="860" y="1108"/>
                        <a:pt x="872" y="1108"/>
                      </a:cubicBezTo>
                      <a:lnTo>
                        <a:pt x="1427" y="1108"/>
                      </a:lnTo>
                      <a:cubicBezTo>
                        <a:pt x="1440" y="1108"/>
                        <a:pt x="1450" y="1118"/>
                        <a:pt x="1450" y="1131"/>
                      </a:cubicBezTo>
                      <a:cubicBezTo>
                        <a:pt x="1450" y="1143"/>
                        <a:pt x="1440" y="1153"/>
                        <a:pt x="1427" y="1153"/>
                      </a:cubicBezTo>
                      <a:close/>
                      <a:moveTo>
                        <a:pt x="1619" y="1254"/>
                      </a:moveTo>
                      <a:cubicBezTo>
                        <a:pt x="1566" y="1254"/>
                        <a:pt x="1523" y="1211"/>
                        <a:pt x="1523" y="1158"/>
                      </a:cubicBezTo>
                      <a:cubicBezTo>
                        <a:pt x="1523" y="1106"/>
                        <a:pt x="1566" y="1063"/>
                        <a:pt x="1619" y="1063"/>
                      </a:cubicBezTo>
                      <a:cubicBezTo>
                        <a:pt x="1671" y="1063"/>
                        <a:pt x="1714" y="1106"/>
                        <a:pt x="1714" y="1158"/>
                      </a:cubicBezTo>
                      <a:cubicBezTo>
                        <a:pt x="1714" y="1211"/>
                        <a:pt x="1671" y="1254"/>
                        <a:pt x="1619" y="1254"/>
                      </a:cubicBezTo>
                      <a:close/>
                    </a:path>
                  </a:pathLst>
                </a:custGeom>
                <a:solidFill>
                  <a:srgbClr val="0070C0"/>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98" name="is1ïḓe"/>
              <p:cNvGrpSpPr/>
              <p:nvPr/>
            </p:nvGrpSpPr>
            <p:grpSpPr>
              <a:xfrm>
                <a:off x="4783607" y="1557864"/>
                <a:ext cx="2864515" cy="3968832"/>
                <a:chOff x="1983204" y="1391489"/>
                <a:chExt cx="2864515" cy="3968832"/>
              </a:xfrm>
            </p:grpSpPr>
            <p:grpSp>
              <p:nvGrpSpPr>
                <p:cNvPr id="99" name="ïs1îḋê"/>
                <p:cNvGrpSpPr/>
                <p:nvPr/>
              </p:nvGrpSpPr>
              <p:grpSpPr>
                <a:xfrm>
                  <a:off x="1983204" y="1746794"/>
                  <a:ext cx="2864515" cy="3613527"/>
                  <a:chOff x="1983204" y="2480456"/>
                  <a:chExt cx="2864515" cy="3613527"/>
                </a:xfrm>
              </p:grpSpPr>
              <p:sp>
                <p:nvSpPr>
                  <p:cNvPr id="101" name="îṩlíḍê"/>
                  <p:cNvSpPr/>
                  <p:nvPr/>
                </p:nvSpPr>
                <p:spPr bwMode="auto">
                  <a:xfrm>
                    <a:off x="1983204" y="2480456"/>
                    <a:ext cx="2864515" cy="581306"/>
                  </a:xfrm>
                  <a:prstGeom prst="roundRect">
                    <a:avLst>
                      <a:gd name="adj" fmla="val 0"/>
                    </a:avLst>
                  </a:prstGeom>
                  <a:solidFill>
                    <a:schemeClr val="accent2"/>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收费行为稽核</a:t>
                    </a:r>
                  </a:p>
                </p:txBody>
              </p:sp>
              <p:sp>
                <p:nvSpPr>
                  <p:cNvPr id="102" name="iṩľíďé"/>
                  <p:cNvSpPr/>
                  <p:nvPr/>
                </p:nvSpPr>
                <p:spPr bwMode="auto">
                  <a:xfrm>
                    <a:off x="1983204" y="3173269"/>
                    <a:ext cx="2864514" cy="29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indent="285750" algn="just">
                      <a:lnSpc>
                        <a:spcPct val="150000"/>
                      </a:lnSpc>
                      <a:buFont typeface="Wingdings" panose="05000000000000000000" pitchFamily="2" charset="2"/>
                      <a:buChar char="ü"/>
                    </a:pPr>
                    <a:r>
                      <a:rPr lang="zh-CN" altLang="zh-CN" sz="1600" b="1" dirty="0"/>
                      <a:t>收费操作准确性</a:t>
                    </a:r>
                    <a:r>
                      <a:rPr lang="zh-CN" altLang="en-US" sz="1600" dirty="0"/>
                      <a:t>：</a:t>
                    </a:r>
                    <a:r>
                      <a:rPr lang="zh-CN" altLang="zh-CN" sz="1600" dirty="0"/>
                      <a:t>包括收费人员在车牌录入、车型录入、通行费收取、通行交易信息记录等</a:t>
                    </a:r>
                    <a:r>
                      <a:rPr lang="zh-CN" altLang="zh-CN" sz="1600" b="1" u="sng" dirty="0"/>
                      <a:t>业务操作的准确性</a:t>
                    </a:r>
                    <a:r>
                      <a:rPr lang="zh-CN" altLang="zh-CN" sz="1600" dirty="0"/>
                      <a:t>。</a:t>
                    </a:r>
                    <a:endParaRPr lang="en-US" altLang="zh-CN" sz="1600" dirty="0"/>
                  </a:p>
                  <a:p>
                    <a:pPr indent="285750" algn="just">
                      <a:lnSpc>
                        <a:spcPct val="150000"/>
                      </a:lnSpc>
                      <a:buFont typeface="Wingdings" panose="05000000000000000000" pitchFamily="2" charset="2"/>
                      <a:buChar char="ü"/>
                    </a:pPr>
                    <a:r>
                      <a:rPr lang="zh-CN" altLang="en-US" sz="1600" b="1" dirty="0"/>
                      <a:t>收费操作规范性</a:t>
                    </a:r>
                    <a:r>
                      <a:rPr lang="zh-CN" altLang="en-US" sz="1600" dirty="0"/>
                      <a:t>：包括优免车辆处理、特情处理、追缴黑名单处理、通行费补费等</a:t>
                    </a:r>
                    <a:r>
                      <a:rPr lang="zh-CN" altLang="en-US" sz="1600" b="1" dirty="0">
                        <a:solidFill>
                          <a:srgbClr val="FF0000"/>
                        </a:solidFill>
                      </a:rPr>
                      <a:t>业务操作流程</a:t>
                    </a:r>
                    <a:r>
                      <a:rPr lang="zh-CN" altLang="en-US" sz="1600" dirty="0"/>
                      <a:t>的规范性。</a:t>
                    </a:r>
                    <a:endParaRPr lang="en-US" altLang="zh-CN" sz="1600" dirty="0"/>
                  </a:p>
                </p:txBody>
              </p:sp>
            </p:grpSp>
            <p:sp>
              <p:nvSpPr>
                <p:cNvPr id="100" name="ïṧļïḍe"/>
                <p:cNvSpPr/>
                <p:nvPr/>
              </p:nvSpPr>
              <p:spPr bwMode="auto">
                <a:xfrm>
                  <a:off x="3285043" y="1391489"/>
                  <a:ext cx="260836" cy="327332"/>
                </a:xfrm>
                <a:custGeom>
                  <a:avLst/>
                  <a:gdLst>
                    <a:gd name="connsiteX0" fmla="*/ 261939 w 483020"/>
                    <a:gd name="connsiteY0" fmla="*/ 504049 h 606157"/>
                    <a:gd name="connsiteX1" fmla="*/ 317169 w 483020"/>
                    <a:gd name="connsiteY1" fmla="*/ 504049 h 606157"/>
                    <a:gd name="connsiteX2" fmla="*/ 317262 w 483020"/>
                    <a:gd name="connsiteY2" fmla="*/ 504049 h 606157"/>
                    <a:gd name="connsiteX3" fmla="*/ 317262 w 483020"/>
                    <a:gd name="connsiteY3" fmla="*/ 523305 h 606157"/>
                    <a:gd name="connsiteX4" fmla="*/ 289601 w 483020"/>
                    <a:gd name="connsiteY4" fmla="*/ 550975 h 606157"/>
                    <a:gd name="connsiteX5" fmla="*/ 261939 w 483020"/>
                    <a:gd name="connsiteY5" fmla="*/ 523305 h 606157"/>
                    <a:gd name="connsiteX6" fmla="*/ 261995 w 483020"/>
                    <a:gd name="connsiteY6" fmla="*/ 350103 h 606157"/>
                    <a:gd name="connsiteX7" fmla="*/ 257694 w 483020"/>
                    <a:gd name="connsiteY7" fmla="*/ 354305 h 606157"/>
                    <a:gd name="connsiteX8" fmla="*/ 239274 w 483020"/>
                    <a:gd name="connsiteY8" fmla="*/ 372702 h 606157"/>
                    <a:gd name="connsiteX9" fmla="*/ 300518 w 483020"/>
                    <a:gd name="connsiteY9" fmla="*/ 372702 h 606157"/>
                    <a:gd name="connsiteX10" fmla="*/ 282005 w 483020"/>
                    <a:gd name="connsiteY10" fmla="*/ 354305 h 606157"/>
                    <a:gd name="connsiteX11" fmla="*/ 277797 w 483020"/>
                    <a:gd name="connsiteY11" fmla="*/ 350103 h 606157"/>
                    <a:gd name="connsiteX12" fmla="*/ 269943 w 483020"/>
                    <a:gd name="connsiteY12" fmla="*/ 351691 h 606157"/>
                    <a:gd name="connsiteX13" fmla="*/ 261995 w 483020"/>
                    <a:gd name="connsiteY13" fmla="*/ 350103 h 606157"/>
                    <a:gd name="connsiteX14" fmla="*/ 46658 w 483020"/>
                    <a:gd name="connsiteY14" fmla="*/ 349263 h 606157"/>
                    <a:gd name="connsiteX15" fmla="*/ 41609 w 483020"/>
                    <a:gd name="connsiteY15" fmla="*/ 354305 h 606157"/>
                    <a:gd name="connsiteX16" fmla="*/ 23189 w 483020"/>
                    <a:gd name="connsiteY16" fmla="*/ 372702 h 606157"/>
                    <a:gd name="connsiteX17" fmla="*/ 84340 w 483020"/>
                    <a:gd name="connsiteY17" fmla="*/ 372702 h 606157"/>
                    <a:gd name="connsiteX18" fmla="*/ 65920 w 483020"/>
                    <a:gd name="connsiteY18" fmla="*/ 354305 h 606157"/>
                    <a:gd name="connsiteX19" fmla="*/ 62460 w 483020"/>
                    <a:gd name="connsiteY19" fmla="*/ 350850 h 606157"/>
                    <a:gd name="connsiteX20" fmla="*/ 56850 w 483020"/>
                    <a:gd name="connsiteY20" fmla="*/ 351691 h 606157"/>
                    <a:gd name="connsiteX21" fmla="*/ 46658 w 483020"/>
                    <a:gd name="connsiteY21" fmla="*/ 349263 h 606157"/>
                    <a:gd name="connsiteX22" fmla="*/ 421300 w 483020"/>
                    <a:gd name="connsiteY22" fmla="*/ 295938 h 606157"/>
                    <a:gd name="connsiteX23" fmla="*/ 417092 w 483020"/>
                    <a:gd name="connsiteY23" fmla="*/ 300233 h 606157"/>
                    <a:gd name="connsiteX24" fmla="*/ 398576 w 483020"/>
                    <a:gd name="connsiteY24" fmla="*/ 318627 h 606157"/>
                    <a:gd name="connsiteX25" fmla="*/ 459828 w 483020"/>
                    <a:gd name="connsiteY25" fmla="*/ 318627 h 606157"/>
                    <a:gd name="connsiteX26" fmla="*/ 441406 w 483020"/>
                    <a:gd name="connsiteY26" fmla="*/ 300233 h 606157"/>
                    <a:gd name="connsiteX27" fmla="*/ 437198 w 483020"/>
                    <a:gd name="connsiteY27" fmla="*/ 296031 h 606157"/>
                    <a:gd name="connsiteX28" fmla="*/ 429249 w 483020"/>
                    <a:gd name="connsiteY28" fmla="*/ 297525 h 606157"/>
                    <a:gd name="connsiteX29" fmla="*/ 421300 w 483020"/>
                    <a:gd name="connsiteY29" fmla="*/ 295938 h 606157"/>
                    <a:gd name="connsiteX30" fmla="*/ 224687 w 483020"/>
                    <a:gd name="connsiteY30" fmla="*/ 290525 h 606157"/>
                    <a:gd name="connsiteX31" fmla="*/ 224687 w 483020"/>
                    <a:gd name="connsiteY31" fmla="*/ 321061 h 606157"/>
                    <a:gd name="connsiteX32" fmla="*/ 224687 w 483020"/>
                    <a:gd name="connsiteY32" fmla="*/ 354305 h 606157"/>
                    <a:gd name="connsiteX33" fmla="*/ 224687 w 483020"/>
                    <a:gd name="connsiteY33" fmla="*/ 372702 h 606157"/>
                    <a:gd name="connsiteX34" fmla="*/ 226277 w 483020"/>
                    <a:gd name="connsiteY34" fmla="*/ 372702 h 606157"/>
                    <a:gd name="connsiteX35" fmla="*/ 244697 w 483020"/>
                    <a:gd name="connsiteY35" fmla="*/ 354305 h 606157"/>
                    <a:gd name="connsiteX36" fmla="*/ 253954 w 483020"/>
                    <a:gd name="connsiteY36" fmla="*/ 345060 h 606157"/>
                    <a:gd name="connsiteX37" fmla="*/ 249372 w 483020"/>
                    <a:gd name="connsiteY37" fmla="*/ 339084 h 606157"/>
                    <a:gd name="connsiteX38" fmla="*/ 246380 w 483020"/>
                    <a:gd name="connsiteY38" fmla="*/ 333107 h 606157"/>
                    <a:gd name="connsiteX39" fmla="*/ 102105 w 483020"/>
                    <a:gd name="connsiteY39" fmla="*/ 290525 h 606157"/>
                    <a:gd name="connsiteX40" fmla="*/ 77421 w 483020"/>
                    <a:gd name="connsiteY40" fmla="*/ 339084 h 606157"/>
                    <a:gd name="connsiteX41" fmla="*/ 71062 w 483020"/>
                    <a:gd name="connsiteY41" fmla="*/ 346461 h 606157"/>
                    <a:gd name="connsiteX42" fmla="*/ 78917 w 483020"/>
                    <a:gd name="connsiteY42" fmla="*/ 354305 h 606157"/>
                    <a:gd name="connsiteX43" fmla="*/ 97430 w 483020"/>
                    <a:gd name="connsiteY43" fmla="*/ 372702 h 606157"/>
                    <a:gd name="connsiteX44" fmla="*/ 102105 w 483020"/>
                    <a:gd name="connsiteY44" fmla="*/ 372702 h 606157"/>
                    <a:gd name="connsiteX45" fmla="*/ 102105 w 483020"/>
                    <a:gd name="connsiteY45" fmla="*/ 354492 h 606157"/>
                    <a:gd name="connsiteX46" fmla="*/ 121180 w 483020"/>
                    <a:gd name="connsiteY46" fmla="*/ 183322 h 606157"/>
                    <a:gd name="connsiteX47" fmla="*/ 178777 w 483020"/>
                    <a:gd name="connsiteY47" fmla="*/ 183322 h 606157"/>
                    <a:gd name="connsiteX48" fmla="*/ 205613 w 483020"/>
                    <a:gd name="connsiteY48" fmla="*/ 183322 h 606157"/>
                    <a:gd name="connsiteX49" fmla="*/ 228240 w 483020"/>
                    <a:gd name="connsiteY49" fmla="*/ 195742 h 606157"/>
                    <a:gd name="connsiteX50" fmla="*/ 290420 w 483020"/>
                    <a:gd name="connsiteY50" fmla="*/ 318260 h 606157"/>
                    <a:gd name="connsiteX51" fmla="*/ 292290 w 483020"/>
                    <a:gd name="connsiteY51" fmla="*/ 331987 h 606157"/>
                    <a:gd name="connsiteX52" fmla="*/ 285651 w 483020"/>
                    <a:gd name="connsiteY52" fmla="*/ 344967 h 606157"/>
                    <a:gd name="connsiteX53" fmla="*/ 295095 w 483020"/>
                    <a:gd name="connsiteY53" fmla="*/ 354305 h 606157"/>
                    <a:gd name="connsiteX54" fmla="*/ 313515 w 483020"/>
                    <a:gd name="connsiteY54" fmla="*/ 372702 h 606157"/>
                    <a:gd name="connsiteX55" fmla="*/ 317162 w 483020"/>
                    <a:gd name="connsiteY55" fmla="*/ 372702 h 606157"/>
                    <a:gd name="connsiteX56" fmla="*/ 323613 w 483020"/>
                    <a:gd name="connsiteY56" fmla="*/ 379238 h 606157"/>
                    <a:gd name="connsiteX57" fmla="*/ 323613 w 483020"/>
                    <a:gd name="connsiteY57" fmla="*/ 479157 h 606157"/>
                    <a:gd name="connsiteX58" fmla="*/ 317162 w 483020"/>
                    <a:gd name="connsiteY58" fmla="*/ 485601 h 606157"/>
                    <a:gd name="connsiteX59" fmla="*/ 222630 w 483020"/>
                    <a:gd name="connsiteY59" fmla="*/ 485601 h 606157"/>
                    <a:gd name="connsiteX60" fmla="*/ 216085 w 483020"/>
                    <a:gd name="connsiteY60" fmla="*/ 479157 h 606157"/>
                    <a:gd name="connsiteX61" fmla="*/ 216085 w 483020"/>
                    <a:gd name="connsiteY61" fmla="*/ 418365 h 606157"/>
                    <a:gd name="connsiteX62" fmla="*/ 204678 w 483020"/>
                    <a:gd name="connsiteY62" fmla="*/ 422381 h 606157"/>
                    <a:gd name="connsiteX63" fmla="*/ 197665 w 483020"/>
                    <a:gd name="connsiteY63" fmla="*/ 422381 h 606157"/>
                    <a:gd name="connsiteX64" fmla="*/ 197665 w 483020"/>
                    <a:gd name="connsiteY64" fmla="*/ 479157 h 606157"/>
                    <a:gd name="connsiteX65" fmla="*/ 222630 w 483020"/>
                    <a:gd name="connsiteY65" fmla="*/ 504090 h 606157"/>
                    <a:gd name="connsiteX66" fmla="*/ 224313 w 483020"/>
                    <a:gd name="connsiteY66" fmla="*/ 504090 h 606157"/>
                    <a:gd name="connsiteX67" fmla="*/ 224313 w 483020"/>
                    <a:gd name="connsiteY67" fmla="*/ 578516 h 606157"/>
                    <a:gd name="connsiteX68" fmla="*/ 196730 w 483020"/>
                    <a:gd name="connsiteY68" fmla="*/ 606157 h 606157"/>
                    <a:gd name="connsiteX69" fmla="*/ 169053 w 483020"/>
                    <a:gd name="connsiteY69" fmla="*/ 578516 h 606157"/>
                    <a:gd name="connsiteX70" fmla="*/ 169053 w 483020"/>
                    <a:gd name="connsiteY70" fmla="*/ 422381 h 606157"/>
                    <a:gd name="connsiteX71" fmla="*/ 157926 w 483020"/>
                    <a:gd name="connsiteY71" fmla="*/ 422381 h 606157"/>
                    <a:gd name="connsiteX72" fmla="*/ 157926 w 483020"/>
                    <a:gd name="connsiteY72" fmla="*/ 577489 h 606157"/>
                    <a:gd name="connsiteX73" fmla="*/ 130250 w 483020"/>
                    <a:gd name="connsiteY73" fmla="*/ 605130 h 606157"/>
                    <a:gd name="connsiteX74" fmla="*/ 102573 w 483020"/>
                    <a:gd name="connsiteY74" fmla="*/ 577489 h 606157"/>
                    <a:gd name="connsiteX75" fmla="*/ 102573 w 483020"/>
                    <a:gd name="connsiteY75" fmla="*/ 503717 h 606157"/>
                    <a:gd name="connsiteX76" fmla="*/ 125948 w 483020"/>
                    <a:gd name="connsiteY76" fmla="*/ 479157 h 606157"/>
                    <a:gd name="connsiteX77" fmla="*/ 125948 w 483020"/>
                    <a:gd name="connsiteY77" fmla="*/ 422381 h 606157"/>
                    <a:gd name="connsiteX78" fmla="*/ 122115 w 483020"/>
                    <a:gd name="connsiteY78" fmla="*/ 422381 h 606157"/>
                    <a:gd name="connsiteX79" fmla="*/ 107528 w 483020"/>
                    <a:gd name="connsiteY79" fmla="*/ 415937 h 606157"/>
                    <a:gd name="connsiteX80" fmla="*/ 107528 w 483020"/>
                    <a:gd name="connsiteY80" fmla="*/ 479157 h 606157"/>
                    <a:gd name="connsiteX81" fmla="*/ 100983 w 483020"/>
                    <a:gd name="connsiteY81" fmla="*/ 485601 h 606157"/>
                    <a:gd name="connsiteX82" fmla="*/ 6452 w 483020"/>
                    <a:gd name="connsiteY82" fmla="*/ 485601 h 606157"/>
                    <a:gd name="connsiteX83" fmla="*/ 0 w 483020"/>
                    <a:gd name="connsiteY83" fmla="*/ 479157 h 606157"/>
                    <a:gd name="connsiteX84" fmla="*/ 0 w 483020"/>
                    <a:gd name="connsiteY84" fmla="*/ 379238 h 606157"/>
                    <a:gd name="connsiteX85" fmla="*/ 6452 w 483020"/>
                    <a:gd name="connsiteY85" fmla="*/ 372702 h 606157"/>
                    <a:gd name="connsiteX86" fmla="*/ 10099 w 483020"/>
                    <a:gd name="connsiteY86" fmla="*/ 372702 h 606157"/>
                    <a:gd name="connsiteX87" fmla="*/ 28612 w 483020"/>
                    <a:gd name="connsiteY87" fmla="*/ 354305 h 606157"/>
                    <a:gd name="connsiteX88" fmla="*/ 39365 w 483020"/>
                    <a:gd name="connsiteY88" fmla="*/ 343566 h 606157"/>
                    <a:gd name="connsiteX89" fmla="*/ 36279 w 483020"/>
                    <a:gd name="connsiteY89" fmla="*/ 318260 h 606157"/>
                    <a:gd name="connsiteX90" fmla="*/ 98552 w 483020"/>
                    <a:gd name="connsiteY90" fmla="*/ 195742 h 606157"/>
                    <a:gd name="connsiteX91" fmla="*/ 121180 w 483020"/>
                    <a:gd name="connsiteY91" fmla="*/ 183322 h 606157"/>
                    <a:gd name="connsiteX92" fmla="*/ 280465 w 483020"/>
                    <a:gd name="connsiteY92" fmla="*/ 129269 h 606157"/>
                    <a:gd name="connsiteX93" fmla="*/ 364910 w 483020"/>
                    <a:gd name="connsiteY93" fmla="*/ 129269 h 606157"/>
                    <a:gd name="connsiteX94" fmla="*/ 387541 w 483020"/>
                    <a:gd name="connsiteY94" fmla="*/ 141688 h 606157"/>
                    <a:gd name="connsiteX95" fmla="*/ 449822 w 483020"/>
                    <a:gd name="connsiteY95" fmla="*/ 264098 h 606157"/>
                    <a:gd name="connsiteX96" fmla="*/ 445053 w 483020"/>
                    <a:gd name="connsiteY96" fmla="*/ 290802 h 606157"/>
                    <a:gd name="connsiteX97" fmla="*/ 454404 w 483020"/>
                    <a:gd name="connsiteY97" fmla="*/ 300233 h 606157"/>
                    <a:gd name="connsiteX98" fmla="*/ 472921 w 483020"/>
                    <a:gd name="connsiteY98" fmla="*/ 318627 h 606157"/>
                    <a:gd name="connsiteX99" fmla="*/ 476474 w 483020"/>
                    <a:gd name="connsiteY99" fmla="*/ 318627 h 606157"/>
                    <a:gd name="connsiteX100" fmla="*/ 483020 w 483020"/>
                    <a:gd name="connsiteY100" fmla="*/ 325070 h 606157"/>
                    <a:gd name="connsiteX101" fmla="*/ 483020 w 483020"/>
                    <a:gd name="connsiteY101" fmla="*/ 425071 h 606157"/>
                    <a:gd name="connsiteX102" fmla="*/ 476474 w 483020"/>
                    <a:gd name="connsiteY102" fmla="*/ 431514 h 606157"/>
                    <a:gd name="connsiteX103" fmla="*/ 381930 w 483020"/>
                    <a:gd name="connsiteY103" fmla="*/ 431514 h 606157"/>
                    <a:gd name="connsiteX104" fmla="*/ 375477 w 483020"/>
                    <a:gd name="connsiteY104" fmla="*/ 425071 h 606157"/>
                    <a:gd name="connsiteX105" fmla="*/ 375477 w 483020"/>
                    <a:gd name="connsiteY105" fmla="*/ 325070 h 606157"/>
                    <a:gd name="connsiteX106" fmla="*/ 381930 w 483020"/>
                    <a:gd name="connsiteY106" fmla="*/ 318627 h 606157"/>
                    <a:gd name="connsiteX107" fmla="*/ 385577 w 483020"/>
                    <a:gd name="connsiteY107" fmla="*/ 318627 h 606157"/>
                    <a:gd name="connsiteX108" fmla="*/ 403999 w 483020"/>
                    <a:gd name="connsiteY108" fmla="*/ 300233 h 606157"/>
                    <a:gd name="connsiteX109" fmla="*/ 413257 w 483020"/>
                    <a:gd name="connsiteY109" fmla="*/ 290989 h 606157"/>
                    <a:gd name="connsiteX110" fmla="*/ 408675 w 483020"/>
                    <a:gd name="connsiteY110" fmla="*/ 284920 h 606157"/>
                    <a:gd name="connsiteX111" fmla="*/ 383987 w 483020"/>
                    <a:gd name="connsiteY111" fmla="*/ 236460 h 606157"/>
                    <a:gd name="connsiteX112" fmla="*/ 383987 w 483020"/>
                    <a:gd name="connsiteY112" fmla="*/ 300233 h 606157"/>
                    <a:gd name="connsiteX113" fmla="*/ 381930 w 483020"/>
                    <a:gd name="connsiteY113" fmla="*/ 300233 h 606157"/>
                    <a:gd name="connsiteX114" fmla="*/ 370801 w 483020"/>
                    <a:gd name="connsiteY114" fmla="*/ 303127 h 606157"/>
                    <a:gd name="connsiteX115" fmla="*/ 357055 w 483020"/>
                    <a:gd name="connsiteY115" fmla="*/ 325070 h 606157"/>
                    <a:gd name="connsiteX116" fmla="*/ 357055 w 483020"/>
                    <a:gd name="connsiteY116" fmla="*/ 425071 h 606157"/>
                    <a:gd name="connsiteX117" fmla="*/ 381930 w 483020"/>
                    <a:gd name="connsiteY117" fmla="*/ 449908 h 606157"/>
                    <a:gd name="connsiteX118" fmla="*/ 383707 w 483020"/>
                    <a:gd name="connsiteY118" fmla="*/ 449908 h 606157"/>
                    <a:gd name="connsiteX119" fmla="*/ 383707 w 483020"/>
                    <a:gd name="connsiteY119" fmla="*/ 524418 h 606157"/>
                    <a:gd name="connsiteX120" fmla="*/ 356026 w 483020"/>
                    <a:gd name="connsiteY120" fmla="*/ 551963 h 606157"/>
                    <a:gd name="connsiteX121" fmla="*/ 328345 w 483020"/>
                    <a:gd name="connsiteY121" fmla="*/ 524418 h 606157"/>
                    <a:gd name="connsiteX122" fmla="*/ 328345 w 483020"/>
                    <a:gd name="connsiteY122" fmla="*/ 501075 h 606157"/>
                    <a:gd name="connsiteX123" fmla="*/ 342186 w 483020"/>
                    <a:gd name="connsiteY123" fmla="*/ 479133 h 606157"/>
                    <a:gd name="connsiteX124" fmla="*/ 342186 w 483020"/>
                    <a:gd name="connsiteY124" fmla="*/ 379225 h 606157"/>
                    <a:gd name="connsiteX125" fmla="*/ 328345 w 483020"/>
                    <a:gd name="connsiteY125" fmla="*/ 357190 h 606157"/>
                    <a:gd name="connsiteX126" fmla="*/ 317310 w 483020"/>
                    <a:gd name="connsiteY126" fmla="*/ 354295 h 606157"/>
                    <a:gd name="connsiteX127" fmla="*/ 317217 w 483020"/>
                    <a:gd name="connsiteY127" fmla="*/ 354295 h 606157"/>
                    <a:gd name="connsiteX128" fmla="*/ 314692 w 483020"/>
                    <a:gd name="connsiteY128" fmla="*/ 354295 h 606157"/>
                    <a:gd name="connsiteX129" fmla="*/ 303564 w 483020"/>
                    <a:gd name="connsiteY129" fmla="*/ 343277 h 606157"/>
                    <a:gd name="connsiteX130" fmla="*/ 302815 w 483020"/>
                    <a:gd name="connsiteY130" fmla="*/ 311998 h 606157"/>
                    <a:gd name="connsiteX131" fmla="*/ 295989 w 483020"/>
                    <a:gd name="connsiteY131" fmla="*/ 298552 h 606157"/>
                    <a:gd name="connsiteX132" fmla="*/ 240627 w 483020"/>
                    <a:gd name="connsiteY132" fmla="*/ 189494 h 606157"/>
                    <a:gd name="connsiteX133" fmla="*/ 236606 w 483020"/>
                    <a:gd name="connsiteY133" fmla="*/ 183425 h 606157"/>
                    <a:gd name="connsiteX134" fmla="*/ 257834 w 483020"/>
                    <a:gd name="connsiteY134" fmla="*/ 141688 h 606157"/>
                    <a:gd name="connsiteX135" fmla="*/ 280465 w 483020"/>
                    <a:gd name="connsiteY135" fmla="*/ 129269 h 606157"/>
                    <a:gd name="connsiteX136" fmla="*/ 163359 w 483020"/>
                    <a:gd name="connsiteY136" fmla="*/ 54053 h 606157"/>
                    <a:gd name="connsiteX137" fmla="*/ 211414 w 483020"/>
                    <a:gd name="connsiteY137" fmla="*/ 108964 h 606157"/>
                    <a:gd name="connsiteX138" fmla="*/ 163359 w 483020"/>
                    <a:gd name="connsiteY138" fmla="*/ 163782 h 606157"/>
                    <a:gd name="connsiteX139" fmla="*/ 115398 w 483020"/>
                    <a:gd name="connsiteY139" fmla="*/ 108964 h 606157"/>
                    <a:gd name="connsiteX140" fmla="*/ 163359 w 483020"/>
                    <a:gd name="connsiteY140" fmla="*/ 54053 h 606157"/>
                    <a:gd name="connsiteX141" fmla="*/ 322660 w 483020"/>
                    <a:gd name="connsiteY141" fmla="*/ 0 h 606157"/>
                    <a:gd name="connsiteX142" fmla="*/ 370680 w 483020"/>
                    <a:gd name="connsiteY142" fmla="*/ 54865 h 606157"/>
                    <a:gd name="connsiteX143" fmla="*/ 322660 w 483020"/>
                    <a:gd name="connsiteY143" fmla="*/ 109730 h 606157"/>
                    <a:gd name="connsiteX144" fmla="*/ 274640 w 483020"/>
                    <a:gd name="connsiteY144" fmla="*/ 54865 h 606157"/>
                    <a:gd name="connsiteX145" fmla="*/ 322660 w 483020"/>
                    <a:gd name="connsiteY145" fmla="*/ 0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83020" h="606157">
                      <a:moveTo>
                        <a:pt x="261939" y="504049"/>
                      </a:moveTo>
                      <a:lnTo>
                        <a:pt x="317169" y="504049"/>
                      </a:lnTo>
                      <a:cubicBezTo>
                        <a:pt x="317169" y="504049"/>
                        <a:pt x="317169" y="504049"/>
                        <a:pt x="317262" y="504049"/>
                      </a:cubicBezTo>
                      <a:lnTo>
                        <a:pt x="317262" y="523305"/>
                      </a:lnTo>
                      <a:cubicBezTo>
                        <a:pt x="317262" y="538636"/>
                        <a:pt x="304833" y="550975"/>
                        <a:pt x="289601" y="550975"/>
                      </a:cubicBezTo>
                      <a:cubicBezTo>
                        <a:pt x="274275" y="550975"/>
                        <a:pt x="261939" y="538636"/>
                        <a:pt x="261939" y="523305"/>
                      </a:cubicBezTo>
                      <a:close/>
                      <a:moveTo>
                        <a:pt x="261995" y="350103"/>
                      </a:moveTo>
                      <a:lnTo>
                        <a:pt x="257694" y="354305"/>
                      </a:lnTo>
                      <a:lnTo>
                        <a:pt x="239274" y="372702"/>
                      </a:lnTo>
                      <a:lnTo>
                        <a:pt x="300518" y="372702"/>
                      </a:lnTo>
                      <a:lnTo>
                        <a:pt x="282005" y="354305"/>
                      </a:lnTo>
                      <a:lnTo>
                        <a:pt x="277797" y="350103"/>
                      </a:lnTo>
                      <a:cubicBezTo>
                        <a:pt x="275179" y="351037"/>
                        <a:pt x="272561" y="351691"/>
                        <a:pt x="269943" y="351691"/>
                      </a:cubicBezTo>
                      <a:cubicBezTo>
                        <a:pt x="267138" y="351691"/>
                        <a:pt x="264519" y="351037"/>
                        <a:pt x="261995" y="350103"/>
                      </a:cubicBezTo>
                      <a:close/>
                      <a:moveTo>
                        <a:pt x="46658" y="349263"/>
                      </a:moveTo>
                      <a:lnTo>
                        <a:pt x="41609" y="354305"/>
                      </a:lnTo>
                      <a:lnTo>
                        <a:pt x="23189" y="372702"/>
                      </a:lnTo>
                      <a:lnTo>
                        <a:pt x="84340" y="372702"/>
                      </a:lnTo>
                      <a:lnTo>
                        <a:pt x="65920" y="354305"/>
                      </a:lnTo>
                      <a:lnTo>
                        <a:pt x="62460" y="350850"/>
                      </a:lnTo>
                      <a:cubicBezTo>
                        <a:pt x="60684" y="351410"/>
                        <a:pt x="58720" y="351691"/>
                        <a:pt x="56850" y="351691"/>
                      </a:cubicBezTo>
                      <a:cubicBezTo>
                        <a:pt x="53390" y="351691"/>
                        <a:pt x="49931" y="350850"/>
                        <a:pt x="46658" y="349263"/>
                      </a:cubicBezTo>
                      <a:close/>
                      <a:moveTo>
                        <a:pt x="421300" y="295938"/>
                      </a:moveTo>
                      <a:lnTo>
                        <a:pt x="417092" y="300233"/>
                      </a:lnTo>
                      <a:lnTo>
                        <a:pt x="398576" y="318627"/>
                      </a:lnTo>
                      <a:lnTo>
                        <a:pt x="459828" y="318627"/>
                      </a:lnTo>
                      <a:lnTo>
                        <a:pt x="441406" y="300233"/>
                      </a:lnTo>
                      <a:lnTo>
                        <a:pt x="437198" y="296031"/>
                      </a:lnTo>
                      <a:cubicBezTo>
                        <a:pt x="434579" y="296965"/>
                        <a:pt x="431867" y="297525"/>
                        <a:pt x="429249" y="297525"/>
                      </a:cubicBezTo>
                      <a:cubicBezTo>
                        <a:pt x="426537" y="297525"/>
                        <a:pt x="423825" y="296872"/>
                        <a:pt x="421300" y="295938"/>
                      </a:cubicBezTo>
                      <a:close/>
                      <a:moveTo>
                        <a:pt x="224687" y="290525"/>
                      </a:moveTo>
                      <a:lnTo>
                        <a:pt x="224687" y="321061"/>
                      </a:lnTo>
                      <a:lnTo>
                        <a:pt x="224687" y="354305"/>
                      </a:lnTo>
                      <a:lnTo>
                        <a:pt x="224687" y="372702"/>
                      </a:lnTo>
                      <a:lnTo>
                        <a:pt x="226277" y="372702"/>
                      </a:lnTo>
                      <a:lnTo>
                        <a:pt x="244697" y="354305"/>
                      </a:lnTo>
                      <a:lnTo>
                        <a:pt x="253954" y="345060"/>
                      </a:lnTo>
                      <a:cubicBezTo>
                        <a:pt x="252084" y="343380"/>
                        <a:pt x="250494" y="341418"/>
                        <a:pt x="249372" y="339084"/>
                      </a:cubicBezTo>
                      <a:lnTo>
                        <a:pt x="246380" y="333107"/>
                      </a:lnTo>
                      <a:close/>
                      <a:moveTo>
                        <a:pt x="102105" y="290525"/>
                      </a:moveTo>
                      <a:lnTo>
                        <a:pt x="77421" y="339084"/>
                      </a:lnTo>
                      <a:cubicBezTo>
                        <a:pt x="75831" y="342072"/>
                        <a:pt x="73587" y="344500"/>
                        <a:pt x="71062" y="346461"/>
                      </a:cubicBezTo>
                      <a:lnTo>
                        <a:pt x="78917" y="354305"/>
                      </a:lnTo>
                      <a:lnTo>
                        <a:pt x="97430" y="372702"/>
                      </a:lnTo>
                      <a:lnTo>
                        <a:pt x="102105" y="372702"/>
                      </a:lnTo>
                      <a:lnTo>
                        <a:pt x="102105" y="354492"/>
                      </a:lnTo>
                      <a:close/>
                      <a:moveTo>
                        <a:pt x="121180" y="183322"/>
                      </a:moveTo>
                      <a:cubicBezTo>
                        <a:pt x="121367" y="183322"/>
                        <a:pt x="154186" y="183322"/>
                        <a:pt x="178777" y="183322"/>
                      </a:cubicBezTo>
                      <a:cubicBezTo>
                        <a:pt x="193644" y="183322"/>
                        <a:pt x="205426" y="183322"/>
                        <a:pt x="205613" y="183322"/>
                      </a:cubicBezTo>
                      <a:cubicBezTo>
                        <a:pt x="214683" y="182482"/>
                        <a:pt x="223846" y="187151"/>
                        <a:pt x="228240" y="195742"/>
                      </a:cubicBezTo>
                      <a:lnTo>
                        <a:pt x="290420" y="318260"/>
                      </a:lnTo>
                      <a:cubicBezTo>
                        <a:pt x="292757" y="322649"/>
                        <a:pt x="292944" y="327411"/>
                        <a:pt x="292290" y="331987"/>
                      </a:cubicBezTo>
                      <a:cubicBezTo>
                        <a:pt x="291542" y="336936"/>
                        <a:pt x="289391" y="341418"/>
                        <a:pt x="285651" y="344967"/>
                      </a:cubicBezTo>
                      <a:lnTo>
                        <a:pt x="295095" y="354305"/>
                      </a:lnTo>
                      <a:lnTo>
                        <a:pt x="313515" y="372702"/>
                      </a:lnTo>
                      <a:lnTo>
                        <a:pt x="317162" y="372702"/>
                      </a:lnTo>
                      <a:cubicBezTo>
                        <a:pt x="320808" y="372702"/>
                        <a:pt x="323613" y="375596"/>
                        <a:pt x="323613" y="379238"/>
                      </a:cubicBezTo>
                      <a:lnTo>
                        <a:pt x="323613" y="479157"/>
                      </a:lnTo>
                      <a:cubicBezTo>
                        <a:pt x="323613" y="482706"/>
                        <a:pt x="320808" y="485601"/>
                        <a:pt x="317162" y="485601"/>
                      </a:cubicBezTo>
                      <a:lnTo>
                        <a:pt x="222630" y="485601"/>
                      </a:lnTo>
                      <a:cubicBezTo>
                        <a:pt x="218984" y="485601"/>
                        <a:pt x="216085" y="482706"/>
                        <a:pt x="216085" y="479157"/>
                      </a:cubicBezTo>
                      <a:lnTo>
                        <a:pt x="216085" y="418365"/>
                      </a:lnTo>
                      <a:cubicBezTo>
                        <a:pt x="212812" y="420700"/>
                        <a:pt x="208979" y="422381"/>
                        <a:pt x="204678" y="422381"/>
                      </a:cubicBezTo>
                      <a:lnTo>
                        <a:pt x="197665" y="422381"/>
                      </a:lnTo>
                      <a:lnTo>
                        <a:pt x="197665" y="479157"/>
                      </a:lnTo>
                      <a:cubicBezTo>
                        <a:pt x="197665" y="492884"/>
                        <a:pt x="208885" y="504090"/>
                        <a:pt x="222630" y="504090"/>
                      </a:cubicBezTo>
                      <a:lnTo>
                        <a:pt x="224313" y="504090"/>
                      </a:lnTo>
                      <a:lnTo>
                        <a:pt x="224313" y="578516"/>
                      </a:lnTo>
                      <a:cubicBezTo>
                        <a:pt x="224313" y="593737"/>
                        <a:pt x="211971" y="606157"/>
                        <a:pt x="196730" y="606157"/>
                      </a:cubicBezTo>
                      <a:cubicBezTo>
                        <a:pt x="181396" y="606157"/>
                        <a:pt x="169053" y="593737"/>
                        <a:pt x="169053" y="578516"/>
                      </a:cubicBezTo>
                      <a:lnTo>
                        <a:pt x="169053" y="422381"/>
                      </a:lnTo>
                      <a:lnTo>
                        <a:pt x="157926" y="422381"/>
                      </a:lnTo>
                      <a:lnTo>
                        <a:pt x="157926" y="577489"/>
                      </a:lnTo>
                      <a:cubicBezTo>
                        <a:pt x="157926" y="592710"/>
                        <a:pt x="145584" y="605130"/>
                        <a:pt x="130250" y="605130"/>
                      </a:cubicBezTo>
                      <a:cubicBezTo>
                        <a:pt x="115009" y="605130"/>
                        <a:pt x="102573" y="592710"/>
                        <a:pt x="102573" y="577489"/>
                      </a:cubicBezTo>
                      <a:lnTo>
                        <a:pt x="102573" y="503717"/>
                      </a:lnTo>
                      <a:cubicBezTo>
                        <a:pt x="115570" y="502876"/>
                        <a:pt x="125948" y="492324"/>
                        <a:pt x="125948" y="479157"/>
                      </a:cubicBezTo>
                      <a:lnTo>
                        <a:pt x="125948" y="422381"/>
                      </a:lnTo>
                      <a:lnTo>
                        <a:pt x="122115" y="422381"/>
                      </a:lnTo>
                      <a:cubicBezTo>
                        <a:pt x="116318" y="422381"/>
                        <a:pt x="111175" y="419860"/>
                        <a:pt x="107528" y="415937"/>
                      </a:cubicBezTo>
                      <a:lnTo>
                        <a:pt x="107528" y="479157"/>
                      </a:lnTo>
                      <a:cubicBezTo>
                        <a:pt x="107528" y="482706"/>
                        <a:pt x="104630" y="485601"/>
                        <a:pt x="100983" y="485601"/>
                      </a:cubicBezTo>
                      <a:lnTo>
                        <a:pt x="6452" y="485601"/>
                      </a:lnTo>
                      <a:cubicBezTo>
                        <a:pt x="2899" y="485601"/>
                        <a:pt x="0" y="482706"/>
                        <a:pt x="0" y="479157"/>
                      </a:cubicBezTo>
                      <a:lnTo>
                        <a:pt x="0" y="379238"/>
                      </a:lnTo>
                      <a:cubicBezTo>
                        <a:pt x="0" y="375596"/>
                        <a:pt x="2899" y="372702"/>
                        <a:pt x="6452" y="372702"/>
                      </a:cubicBezTo>
                      <a:lnTo>
                        <a:pt x="10099" y="372702"/>
                      </a:lnTo>
                      <a:lnTo>
                        <a:pt x="28612" y="354305"/>
                      </a:lnTo>
                      <a:lnTo>
                        <a:pt x="39365" y="343566"/>
                      </a:lnTo>
                      <a:cubicBezTo>
                        <a:pt x="33474" y="336656"/>
                        <a:pt x="31978" y="326757"/>
                        <a:pt x="36279" y="318260"/>
                      </a:cubicBezTo>
                      <a:lnTo>
                        <a:pt x="98552" y="195742"/>
                      </a:lnTo>
                      <a:cubicBezTo>
                        <a:pt x="102947" y="187151"/>
                        <a:pt x="112017" y="182482"/>
                        <a:pt x="121180" y="183322"/>
                      </a:cubicBezTo>
                      <a:close/>
                      <a:moveTo>
                        <a:pt x="280465" y="129269"/>
                      </a:moveTo>
                      <a:cubicBezTo>
                        <a:pt x="280839" y="129269"/>
                        <a:pt x="364629" y="129269"/>
                        <a:pt x="364910" y="129269"/>
                      </a:cubicBezTo>
                      <a:cubicBezTo>
                        <a:pt x="374074" y="128429"/>
                        <a:pt x="383145" y="133098"/>
                        <a:pt x="387541" y="141688"/>
                      </a:cubicBezTo>
                      <a:lnTo>
                        <a:pt x="449822" y="264098"/>
                      </a:lnTo>
                      <a:cubicBezTo>
                        <a:pt x="454498" y="273342"/>
                        <a:pt x="452067" y="283986"/>
                        <a:pt x="445053" y="290802"/>
                      </a:cubicBezTo>
                      <a:lnTo>
                        <a:pt x="454404" y="300233"/>
                      </a:lnTo>
                      <a:lnTo>
                        <a:pt x="472921" y="318627"/>
                      </a:lnTo>
                      <a:lnTo>
                        <a:pt x="476474" y="318627"/>
                      </a:lnTo>
                      <a:cubicBezTo>
                        <a:pt x="480121" y="318627"/>
                        <a:pt x="483020" y="321522"/>
                        <a:pt x="483020" y="325070"/>
                      </a:cubicBezTo>
                      <a:lnTo>
                        <a:pt x="483020" y="425071"/>
                      </a:lnTo>
                      <a:cubicBezTo>
                        <a:pt x="483020" y="428619"/>
                        <a:pt x="480121" y="431514"/>
                        <a:pt x="476474" y="431514"/>
                      </a:cubicBezTo>
                      <a:lnTo>
                        <a:pt x="381930" y="431514"/>
                      </a:lnTo>
                      <a:cubicBezTo>
                        <a:pt x="378376" y="431514"/>
                        <a:pt x="375477" y="428619"/>
                        <a:pt x="375477" y="425071"/>
                      </a:cubicBezTo>
                      <a:lnTo>
                        <a:pt x="375477" y="325070"/>
                      </a:lnTo>
                      <a:cubicBezTo>
                        <a:pt x="375477" y="321522"/>
                        <a:pt x="378376" y="318627"/>
                        <a:pt x="381930" y="318627"/>
                      </a:cubicBezTo>
                      <a:lnTo>
                        <a:pt x="385577" y="318627"/>
                      </a:lnTo>
                      <a:lnTo>
                        <a:pt x="403999" y="300233"/>
                      </a:lnTo>
                      <a:lnTo>
                        <a:pt x="413257" y="290989"/>
                      </a:lnTo>
                      <a:cubicBezTo>
                        <a:pt x="411481" y="289215"/>
                        <a:pt x="409891" y="287348"/>
                        <a:pt x="408675" y="284920"/>
                      </a:cubicBezTo>
                      <a:lnTo>
                        <a:pt x="383987" y="236460"/>
                      </a:lnTo>
                      <a:lnTo>
                        <a:pt x="383987" y="300233"/>
                      </a:lnTo>
                      <a:lnTo>
                        <a:pt x="381930" y="300233"/>
                      </a:lnTo>
                      <a:cubicBezTo>
                        <a:pt x="377909" y="300233"/>
                        <a:pt x="374168" y="301353"/>
                        <a:pt x="370801" y="303127"/>
                      </a:cubicBezTo>
                      <a:cubicBezTo>
                        <a:pt x="362665" y="307236"/>
                        <a:pt x="357055" y="315453"/>
                        <a:pt x="357055" y="325070"/>
                      </a:cubicBezTo>
                      <a:lnTo>
                        <a:pt x="357055" y="425071"/>
                      </a:lnTo>
                      <a:cubicBezTo>
                        <a:pt x="357055" y="438797"/>
                        <a:pt x="368183" y="449908"/>
                        <a:pt x="381930" y="449908"/>
                      </a:cubicBezTo>
                      <a:lnTo>
                        <a:pt x="383707" y="449908"/>
                      </a:lnTo>
                      <a:lnTo>
                        <a:pt x="383707" y="524418"/>
                      </a:lnTo>
                      <a:cubicBezTo>
                        <a:pt x="383707" y="539638"/>
                        <a:pt x="371269" y="551963"/>
                        <a:pt x="356026" y="551963"/>
                      </a:cubicBezTo>
                      <a:cubicBezTo>
                        <a:pt x="340783" y="551963"/>
                        <a:pt x="328345" y="539638"/>
                        <a:pt x="328345" y="524418"/>
                      </a:cubicBezTo>
                      <a:lnTo>
                        <a:pt x="328345" y="501075"/>
                      </a:lnTo>
                      <a:cubicBezTo>
                        <a:pt x="336388" y="496967"/>
                        <a:pt x="342186" y="488844"/>
                        <a:pt x="342186" y="479133"/>
                      </a:cubicBezTo>
                      <a:lnTo>
                        <a:pt x="342186" y="379225"/>
                      </a:lnTo>
                      <a:cubicBezTo>
                        <a:pt x="342186" y="369515"/>
                        <a:pt x="336388" y="361298"/>
                        <a:pt x="328345" y="357190"/>
                      </a:cubicBezTo>
                      <a:cubicBezTo>
                        <a:pt x="324979" y="355509"/>
                        <a:pt x="321332" y="354295"/>
                        <a:pt x="317310" y="354295"/>
                      </a:cubicBezTo>
                      <a:cubicBezTo>
                        <a:pt x="317217" y="354295"/>
                        <a:pt x="317217" y="354295"/>
                        <a:pt x="317217" y="354295"/>
                      </a:cubicBezTo>
                      <a:lnTo>
                        <a:pt x="314692" y="354295"/>
                      </a:lnTo>
                      <a:lnTo>
                        <a:pt x="303564" y="343277"/>
                      </a:lnTo>
                      <a:cubicBezTo>
                        <a:pt x="307865" y="333567"/>
                        <a:pt x="307959" y="322175"/>
                        <a:pt x="302815" y="311998"/>
                      </a:cubicBezTo>
                      <a:lnTo>
                        <a:pt x="295989" y="298552"/>
                      </a:lnTo>
                      <a:lnTo>
                        <a:pt x="240627" y="189494"/>
                      </a:lnTo>
                      <a:cubicBezTo>
                        <a:pt x="239505" y="187347"/>
                        <a:pt x="238103" y="185292"/>
                        <a:pt x="236606" y="183425"/>
                      </a:cubicBezTo>
                      <a:lnTo>
                        <a:pt x="257834" y="141688"/>
                      </a:lnTo>
                      <a:cubicBezTo>
                        <a:pt x="262230" y="133098"/>
                        <a:pt x="271394" y="128429"/>
                        <a:pt x="280465" y="129269"/>
                      </a:cubicBezTo>
                      <a:close/>
                      <a:moveTo>
                        <a:pt x="163359" y="54053"/>
                      </a:moveTo>
                      <a:cubicBezTo>
                        <a:pt x="189911" y="54053"/>
                        <a:pt x="211414" y="78614"/>
                        <a:pt x="211414" y="108964"/>
                      </a:cubicBezTo>
                      <a:cubicBezTo>
                        <a:pt x="211414" y="139221"/>
                        <a:pt x="189911" y="163782"/>
                        <a:pt x="163359" y="163782"/>
                      </a:cubicBezTo>
                      <a:cubicBezTo>
                        <a:pt x="136807" y="163782"/>
                        <a:pt x="115304" y="139221"/>
                        <a:pt x="115398" y="108964"/>
                      </a:cubicBezTo>
                      <a:cubicBezTo>
                        <a:pt x="115398" y="78614"/>
                        <a:pt x="136901" y="54053"/>
                        <a:pt x="163359" y="54053"/>
                      </a:cubicBezTo>
                      <a:close/>
                      <a:moveTo>
                        <a:pt x="322660" y="0"/>
                      </a:moveTo>
                      <a:cubicBezTo>
                        <a:pt x="349181" y="0"/>
                        <a:pt x="370680" y="24564"/>
                        <a:pt x="370680" y="54865"/>
                      </a:cubicBezTo>
                      <a:cubicBezTo>
                        <a:pt x="370680" y="85166"/>
                        <a:pt x="349181" y="109730"/>
                        <a:pt x="322660" y="109730"/>
                      </a:cubicBezTo>
                      <a:cubicBezTo>
                        <a:pt x="296139" y="109730"/>
                        <a:pt x="274640" y="85166"/>
                        <a:pt x="274640" y="54865"/>
                      </a:cubicBezTo>
                      <a:cubicBezTo>
                        <a:pt x="274640" y="24564"/>
                        <a:pt x="296139" y="0"/>
                        <a:pt x="322660" y="0"/>
                      </a:cubicBezTo>
                      <a:close/>
                    </a:path>
                  </a:pathLst>
                </a:custGeom>
                <a:solidFill>
                  <a:schemeClr val="accent2"/>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108" name="ï$lidê"/>
              <p:cNvGrpSpPr/>
              <p:nvPr/>
            </p:nvGrpSpPr>
            <p:grpSpPr>
              <a:xfrm>
                <a:off x="8586897" y="1545399"/>
                <a:ext cx="2878605" cy="4327028"/>
                <a:chOff x="130258" y="1377688"/>
                <a:chExt cx="2878605" cy="4327028"/>
              </a:xfrm>
            </p:grpSpPr>
            <p:grpSp>
              <p:nvGrpSpPr>
                <p:cNvPr id="109" name="íṥḻïdè"/>
                <p:cNvGrpSpPr/>
                <p:nvPr/>
              </p:nvGrpSpPr>
              <p:grpSpPr>
                <a:xfrm>
                  <a:off x="130258" y="1745459"/>
                  <a:ext cx="2878605" cy="3959257"/>
                  <a:chOff x="130258" y="2479121"/>
                  <a:chExt cx="2878605" cy="3959257"/>
                </a:xfrm>
              </p:grpSpPr>
              <p:sp>
                <p:nvSpPr>
                  <p:cNvPr id="111" name="îṧḷiďé"/>
                  <p:cNvSpPr/>
                  <p:nvPr/>
                </p:nvSpPr>
                <p:spPr bwMode="auto">
                  <a:xfrm>
                    <a:off x="130258" y="2479121"/>
                    <a:ext cx="2878605" cy="581306"/>
                  </a:xfrm>
                  <a:prstGeom prst="roundRect">
                    <a:avLst>
                      <a:gd name="adj" fmla="val 0"/>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200" b="1" dirty="0">
                        <a:solidFill>
                          <a:schemeClr val="bg1"/>
                        </a:solidFill>
                      </a:rPr>
                      <a:t>运营管理稽核</a:t>
                    </a:r>
                  </a:p>
                </p:txBody>
              </p:sp>
              <p:sp>
                <p:nvSpPr>
                  <p:cNvPr id="112" name="îş1ïďè"/>
                  <p:cNvSpPr/>
                  <p:nvPr/>
                </p:nvSpPr>
                <p:spPr bwMode="auto">
                  <a:xfrm>
                    <a:off x="156020" y="3519000"/>
                    <a:ext cx="2731164" cy="29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400">
                      <a:lnSpc>
                        <a:spcPct val="150000"/>
                      </a:lnSpc>
                      <a:buFont typeface="Wingdings" panose="05000000000000000000" pitchFamily="2" charset="2"/>
                      <a:buChar char="p"/>
                    </a:pPr>
                    <a:endParaRPr lang="en-US" altLang="zh-CN" dirty="0"/>
                  </a:p>
                </p:txBody>
              </p:sp>
            </p:grpSp>
            <p:sp>
              <p:nvSpPr>
                <p:cNvPr id="110" name="iṥlïḋe"/>
                <p:cNvSpPr/>
                <p:nvPr/>
              </p:nvSpPr>
              <p:spPr bwMode="auto">
                <a:xfrm>
                  <a:off x="1441576" y="1377688"/>
                  <a:ext cx="308517" cy="327332"/>
                </a:xfrm>
                <a:custGeom>
                  <a:avLst/>
                  <a:gdLst>
                    <a:gd name="connsiteX0" fmla="*/ 433318 w 564932"/>
                    <a:gd name="connsiteY0" fmla="*/ 449451 h 599383"/>
                    <a:gd name="connsiteX1" fmla="*/ 429445 w 564932"/>
                    <a:gd name="connsiteY1" fmla="*/ 452888 h 599383"/>
                    <a:gd name="connsiteX2" fmla="*/ 430736 w 564932"/>
                    <a:gd name="connsiteY2" fmla="*/ 452459 h 599383"/>
                    <a:gd name="connsiteX3" fmla="*/ 433318 w 564932"/>
                    <a:gd name="connsiteY3" fmla="*/ 449881 h 599383"/>
                    <a:gd name="connsiteX4" fmla="*/ 433318 w 564932"/>
                    <a:gd name="connsiteY4" fmla="*/ 449451 h 599383"/>
                    <a:gd name="connsiteX5" fmla="*/ 120921 w 564932"/>
                    <a:gd name="connsiteY5" fmla="*/ 408606 h 599383"/>
                    <a:gd name="connsiteX6" fmla="*/ 168257 w 564932"/>
                    <a:gd name="connsiteY6" fmla="*/ 442550 h 599383"/>
                    <a:gd name="connsiteX7" fmla="*/ 170408 w 564932"/>
                    <a:gd name="connsiteY7" fmla="*/ 446847 h 599383"/>
                    <a:gd name="connsiteX8" fmla="*/ 168687 w 564932"/>
                    <a:gd name="connsiteY8" fmla="*/ 451573 h 599383"/>
                    <a:gd name="connsiteX9" fmla="*/ 125655 w 564932"/>
                    <a:gd name="connsiteY9" fmla="*/ 487667 h 599383"/>
                    <a:gd name="connsiteX10" fmla="*/ 121782 w 564932"/>
                    <a:gd name="connsiteY10" fmla="*/ 488956 h 599383"/>
                    <a:gd name="connsiteX11" fmla="*/ 117478 w 564932"/>
                    <a:gd name="connsiteY11" fmla="*/ 486807 h 599383"/>
                    <a:gd name="connsiteX12" fmla="*/ 117909 w 564932"/>
                    <a:gd name="connsiteY12" fmla="*/ 479073 h 599383"/>
                    <a:gd name="connsiteX13" fmla="*/ 149323 w 564932"/>
                    <a:gd name="connsiteY13" fmla="*/ 452862 h 599383"/>
                    <a:gd name="connsiteX14" fmla="*/ 57663 w 564932"/>
                    <a:gd name="connsiteY14" fmla="*/ 452862 h 599383"/>
                    <a:gd name="connsiteX15" fmla="*/ 11619 w 564932"/>
                    <a:gd name="connsiteY15" fmla="*/ 498408 h 599383"/>
                    <a:gd name="connsiteX16" fmla="*/ 11619 w 564932"/>
                    <a:gd name="connsiteY16" fmla="*/ 593797 h 599383"/>
                    <a:gd name="connsiteX17" fmla="*/ 6024 w 564932"/>
                    <a:gd name="connsiteY17" fmla="*/ 599383 h 599383"/>
                    <a:gd name="connsiteX18" fmla="*/ 0 w 564932"/>
                    <a:gd name="connsiteY18" fmla="*/ 593797 h 599383"/>
                    <a:gd name="connsiteX19" fmla="*/ 0 w 564932"/>
                    <a:gd name="connsiteY19" fmla="*/ 498408 h 599383"/>
                    <a:gd name="connsiteX20" fmla="*/ 57663 w 564932"/>
                    <a:gd name="connsiteY20" fmla="*/ 441261 h 599383"/>
                    <a:gd name="connsiteX21" fmla="*/ 147171 w 564932"/>
                    <a:gd name="connsiteY21" fmla="*/ 441261 h 599383"/>
                    <a:gd name="connsiteX22" fmla="*/ 114036 w 564932"/>
                    <a:gd name="connsiteY22" fmla="*/ 417629 h 599383"/>
                    <a:gd name="connsiteX23" fmla="*/ 112745 w 564932"/>
                    <a:gd name="connsiteY23" fmla="*/ 409895 h 599383"/>
                    <a:gd name="connsiteX24" fmla="*/ 120921 w 564932"/>
                    <a:gd name="connsiteY24" fmla="*/ 408606 h 599383"/>
                    <a:gd name="connsiteX25" fmla="*/ 391150 w 564932"/>
                    <a:gd name="connsiteY25" fmla="*/ 350199 h 599383"/>
                    <a:gd name="connsiteX26" fmla="*/ 378242 w 564932"/>
                    <a:gd name="connsiteY26" fmla="*/ 353206 h 599383"/>
                    <a:gd name="connsiteX27" fmla="*/ 362751 w 564932"/>
                    <a:gd name="connsiteY27" fmla="*/ 394454 h 599383"/>
                    <a:gd name="connsiteX28" fmla="*/ 373939 w 564932"/>
                    <a:gd name="connsiteY28" fmla="*/ 407774 h 599383"/>
                    <a:gd name="connsiteX29" fmla="*/ 411804 w 564932"/>
                    <a:gd name="connsiteY29" fmla="*/ 357933 h 599383"/>
                    <a:gd name="connsiteX30" fmla="*/ 391150 w 564932"/>
                    <a:gd name="connsiteY30" fmla="*/ 350199 h 599383"/>
                    <a:gd name="connsiteX31" fmla="*/ 413525 w 564932"/>
                    <a:gd name="connsiteY31" fmla="*/ 303365 h 599383"/>
                    <a:gd name="connsiteX32" fmla="*/ 407071 w 564932"/>
                    <a:gd name="connsiteY32" fmla="*/ 306373 h 599383"/>
                    <a:gd name="connsiteX33" fmla="*/ 402337 w 564932"/>
                    <a:gd name="connsiteY33" fmla="*/ 319692 h 599383"/>
                    <a:gd name="connsiteX34" fmla="*/ 397604 w 564932"/>
                    <a:gd name="connsiteY34" fmla="*/ 319263 h 599383"/>
                    <a:gd name="connsiteX35" fmla="*/ 379533 w 564932"/>
                    <a:gd name="connsiteY35" fmla="*/ 319692 h 599383"/>
                    <a:gd name="connsiteX36" fmla="*/ 375230 w 564932"/>
                    <a:gd name="connsiteY36" fmla="*/ 320552 h 599383"/>
                    <a:gd name="connsiteX37" fmla="*/ 369636 w 564932"/>
                    <a:gd name="connsiteY37" fmla="*/ 308092 h 599383"/>
                    <a:gd name="connsiteX38" fmla="*/ 362751 w 564932"/>
                    <a:gd name="connsiteY38" fmla="*/ 305514 h 599383"/>
                    <a:gd name="connsiteX39" fmla="*/ 351564 w 564932"/>
                    <a:gd name="connsiteY39" fmla="*/ 310670 h 599383"/>
                    <a:gd name="connsiteX40" fmla="*/ 349413 w 564932"/>
                    <a:gd name="connsiteY40" fmla="*/ 317114 h 599383"/>
                    <a:gd name="connsiteX41" fmla="*/ 355006 w 564932"/>
                    <a:gd name="connsiteY41" fmla="*/ 330004 h 599383"/>
                    <a:gd name="connsiteX42" fmla="*/ 351564 w 564932"/>
                    <a:gd name="connsiteY42" fmla="*/ 332582 h 599383"/>
                    <a:gd name="connsiteX43" fmla="*/ 339516 w 564932"/>
                    <a:gd name="connsiteY43" fmla="*/ 345902 h 599383"/>
                    <a:gd name="connsiteX44" fmla="*/ 336934 w 564932"/>
                    <a:gd name="connsiteY44" fmla="*/ 349769 h 599383"/>
                    <a:gd name="connsiteX45" fmla="*/ 323596 w 564932"/>
                    <a:gd name="connsiteY45" fmla="*/ 345043 h 599383"/>
                    <a:gd name="connsiteX46" fmla="*/ 317142 w 564932"/>
                    <a:gd name="connsiteY46" fmla="*/ 347621 h 599383"/>
                    <a:gd name="connsiteX47" fmla="*/ 312839 w 564932"/>
                    <a:gd name="connsiteY47" fmla="*/ 359222 h 599383"/>
                    <a:gd name="connsiteX48" fmla="*/ 313269 w 564932"/>
                    <a:gd name="connsiteY48" fmla="*/ 363089 h 599383"/>
                    <a:gd name="connsiteX49" fmla="*/ 315851 w 564932"/>
                    <a:gd name="connsiteY49" fmla="*/ 365666 h 599383"/>
                    <a:gd name="connsiteX50" fmla="*/ 329189 w 564932"/>
                    <a:gd name="connsiteY50" fmla="*/ 370393 h 599383"/>
                    <a:gd name="connsiteX51" fmla="*/ 328759 w 564932"/>
                    <a:gd name="connsiteY51" fmla="*/ 374689 h 599383"/>
                    <a:gd name="connsiteX52" fmla="*/ 329189 w 564932"/>
                    <a:gd name="connsiteY52" fmla="*/ 393165 h 599383"/>
                    <a:gd name="connsiteX53" fmla="*/ 330050 w 564932"/>
                    <a:gd name="connsiteY53" fmla="*/ 397462 h 599383"/>
                    <a:gd name="connsiteX54" fmla="*/ 317572 w 564932"/>
                    <a:gd name="connsiteY54" fmla="*/ 403047 h 599383"/>
                    <a:gd name="connsiteX55" fmla="*/ 314990 w 564932"/>
                    <a:gd name="connsiteY55" fmla="*/ 406055 h 599383"/>
                    <a:gd name="connsiteX56" fmla="*/ 314990 w 564932"/>
                    <a:gd name="connsiteY56" fmla="*/ 409922 h 599383"/>
                    <a:gd name="connsiteX57" fmla="*/ 320154 w 564932"/>
                    <a:gd name="connsiteY57" fmla="*/ 420663 h 599383"/>
                    <a:gd name="connsiteX58" fmla="*/ 326608 w 564932"/>
                    <a:gd name="connsiteY58" fmla="*/ 423241 h 599383"/>
                    <a:gd name="connsiteX59" fmla="*/ 339516 w 564932"/>
                    <a:gd name="connsiteY59" fmla="*/ 417656 h 599383"/>
                    <a:gd name="connsiteX60" fmla="*/ 342098 w 564932"/>
                    <a:gd name="connsiteY60" fmla="*/ 421093 h 599383"/>
                    <a:gd name="connsiteX61" fmla="*/ 347261 w 564932"/>
                    <a:gd name="connsiteY61" fmla="*/ 426249 h 599383"/>
                    <a:gd name="connsiteX62" fmla="*/ 364903 w 564932"/>
                    <a:gd name="connsiteY62" fmla="*/ 415078 h 599383"/>
                    <a:gd name="connsiteX63" fmla="*/ 352425 w 564932"/>
                    <a:gd name="connsiteY63" fmla="*/ 399610 h 599383"/>
                    <a:gd name="connsiteX64" fmla="*/ 373078 w 564932"/>
                    <a:gd name="connsiteY64" fmla="*/ 342465 h 599383"/>
                    <a:gd name="connsiteX65" fmla="*/ 391150 w 564932"/>
                    <a:gd name="connsiteY65" fmla="*/ 338598 h 599383"/>
                    <a:gd name="connsiteX66" fmla="*/ 416106 w 564932"/>
                    <a:gd name="connsiteY66" fmla="*/ 346761 h 599383"/>
                    <a:gd name="connsiteX67" fmla="*/ 424282 w 564932"/>
                    <a:gd name="connsiteY67" fmla="*/ 307662 h 599383"/>
                    <a:gd name="connsiteX68" fmla="*/ 355867 w 564932"/>
                    <a:gd name="connsiteY68" fmla="*/ 33536 h 599383"/>
                    <a:gd name="connsiteX69" fmla="*/ 391580 w 564932"/>
                    <a:gd name="connsiteY69" fmla="*/ 46856 h 599383"/>
                    <a:gd name="connsiteX70" fmla="*/ 411804 w 564932"/>
                    <a:gd name="connsiteY70" fmla="*/ 90682 h 599383"/>
                    <a:gd name="connsiteX71" fmla="*/ 401477 w 564932"/>
                    <a:gd name="connsiteY71" fmla="*/ 119040 h 599383"/>
                    <a:gd name="connsiteX72" fmla="*/ 427724 w 564932"/>
                    <a:gd name="connsiteY72" fmla="*/ 140093 h 599383"/>
                    <a:gd name="connsiteX73" fmla="*/ 373078 w 564932"/>
                    <a:gd name="connsiteY73" fmla="*/ 140093 h 599383"/>
                    <a:gd name="connsiteX74" fmla="*/ 347261 w 564932"/>
                    <a:gd name="connsiteY74" fmla="*/ 165873 h 599383"/>
                    <a:gd name="connsiteX75" fmla="*/ 347691 w 564932"/>
                    <a:gd name="connsiteY75" fmla="*/ 168881 h 599383"/>
                    <a:gd name="connsiteX76" fmla="*/ 217747 w 564932"/>
                    <a:gd name="connsiteY76" fmla="*/ 165014 h 599383"/>
                    <a:gd name="connsiteX77" fmla="*/ 146320 w 564932"/>
                    <a:gd name="connsiteY77" fmla="*/ 358362 h 599383"/>
                    <a:gd name="connsiteX78" fmla="*/ 273508 w 564932"/>
                    <a:gd name="connsiteY78" fmla="*/ 442892 h 599383"/>
                    <a:gd name="connsiteX79" fmla="*/ 324404 w 564932"/>
                    <a:gd name="connsiteY79" fmla="*/ 435238 h 599383"/>
                    <a:gd name="connsiteX80" fmla="*/ 324456 w 564932"/>
                    <a:gd name="connsiteY80" fmla="*/ 435272 h 599383"/>
                    <a:gd name="connsiteX81" fmla="*/ 327038 w 564932"/>
                    <a:gd name="connsiteY81" fmla="*/ 434842 h 599383"/>
                    <a:gd name="connsiteX82" fmla="*/ 324404 w 564932"/>
                    <a:gd name="connsiteY82" fmla="*/ 435238 h 599383"/>
                    <a:gd name="connsiteX83" fmla="*/ 309827 w 564932"/>
                    <a:gd name="connsiteY83" fmla="*/ 425819 h 599383"/>
                    <a:gd name="connsiteX84" fmla="*/ 304663 w 564932"/>
                    <a:gd name="connsiteY84" fmla="*/ 414648 h 599383"/>
                    <a:gd name="connsiteX85" fmla="*/ 304233 w 564932"/>
                    <a:gd name="connsiteY85" fmla="*/ 402188 h 599383"/>
                    <a:gd name="connsiteX86" fmla="*/ 312839 w 564932"/>
                    <a:gd name="connsiteY86" fmla="*/ 392735 h 599383"/>
                    <a:gd name="connsiteX87" fmla="*/ 317572 w 564932"/>
                    <a:gd name="connsiteY87" fmla="*/ 390587 h 599383"/>
                    <a:gd name="connsiteX88" fmla="*/ 317142 w 564932"/>
                    <a:gd name="connsiteY88" fmla="*/ 378127 h 599383"/>
                    <a:gd name="connsiteX89" fmla="*/ 311978 w 564932"/>
                    <a:gd name="connsiteY89" fmla="*/ 376408 h 599383"/>
                    <a:gd name="connsiteX90" fmla="*/ 302942 w 564932"/>
                    <a:gd name="connsiteY90" fmla="*/ 367815 h 599383"/>
                    <a:gd name="connsiteX91" fmla="*/ 302082 w 564932"/>
                    <a:gd name="connsiteY91" fmla="*/ 355355 h 599383"/>
                    <a:gd name="connsiteX92" fmla="*/ 306385 w 564932"/>
                    <a:gd name="connsiteY92" fmla="*/ 343754 h 599383"/>
                    <a:gd name="connsiteX93" fmla="*/ 322305 w 564932"/>
                    <a:gd name="connsiteY93" fmla="*/ 333012 h 599383"/>
                    <a:gd name="connsiteX94" fmla="*/ 327899 w 564932"/>
                    <a:gd name="connsiteY94" fmla="*/ 334301 h 599383"/>
                    <a:gd name="connsiteX95" fmla="*/ 332632 w 564932"/>
                    <a:gd name="connsiteY95" fmla="*/ 336020 h 599383"/>
                    <a:gd name="connsiteX96" fmla="*/ 341237 w 564932"/>
                    <a:gd name="connsiteY96" fmla="*/ 326567 h 599383"/>
                    <a:gd name="connsiteX97" fmla="*/ 339086 w 564932"/>
                    <a:gd name="connsiteY97" fmla="*/ 321841 h 599383"/>
                    <a:gd name="connsiteX98" fmla="*/ 346831 w 564932"/>
                    <a:gd name="connsiteY98" fmla="*/ 299928 h 599383"/>
                    <a:gd name="connsiteX99" fmla="*/ 358018 w 564932"/>
                    <a:gd name="connsiteY99" fmla="*/ 295202 h 599383"/>
                    <a:gd name="connsiteX100" fmla="*/ 364903 w 564932"/>
                    <a:gd name="connsiteY100" fmla="*/ 293483 h 599383"/>
                    <a:gd name="connsiteX101" fmla="*/ 379963 w 564932"/>
                    <a:gd name="connsiteY101" fmla="*/ 302936 h 599383"/>
                    <a:gd name="connsiteX102" fmla="*/ 382114 w 564932"/>
                    <a:gd name="connsiteY102" fmla="*/ 307662 h 599383"/>
                    <a:gd name="connsiteX103" fmla="*/ 394592 w 564932"/>
                    <a:gd name="connsiteY103" fmla="*/ 307232 h 599383"/>
                    <a:gd name="connsiteX104" fmla="*/ 396314 w 564932"/>
                    <a:gd name="connsiteY104" fmla="*/ 302506 h 599383"/>
                    <a:gd name="connsiteX105" fmla="*/ 412234 w 564932"/>
                    <a:gd name="connsiteY105" fmla="*/ 291764 h 599383"/>
                    <a:gd name="connsiteX106" fmla="*/ 417397 w 564932"/>
                    <a:gd name="connsiteY106" fmla="*/ 292624 h 599383"/>
                    <a:gd name="connsiteX107" fmla="*/ 424712 w 564932"/>
                    <a:gd name="connsiteY107" fmla="*/ 295202 h 599383"/>
                    <a:gd name="connsiteX108" fmla="*/ 411373 w 564932"/>
                    <a:gd name="connsiteY108" fmla="*/ 236338 h 599383"/>
                    <a:gd name="connsiteX109" fmla="*/ 379102 w 564932"/>
                    <a:gd name="connsiteY109" fmla="*/ 191653 h 599383"/>
                    <a:gd name="connsiteX110" fmla="*/ 468601 w 564932"/>
                    <a:gd name="connsiteY110" fmla="*/ 191653 h 599383"/>
                    <a:gd name="connsiteX111" fmla="*/ 521955 w 564932"/>
                    <a:gd name="connsiteY111" fmla="*/ 169740 h 599383"/>
                    <a:gd name="connsiteX112" fmla="*/ 536155 w 564932"/>
                    <a:gd name="connsiteY112" fmla="*/ 199816 h 599383"/>
                    <a:gd name="connsiteX113" fmla="*/ 519374 w 564932"/>
                    <a:gd name="connsiteY113" fmla="*/ 245361 h 599383"/>
                    <a:gd name="connsiteX114" fmla="*/ 491836 w 564932"/>
                    <a:gd name="connsiteY114" fmla="*/ 257821 h 599383"/>
                    <a:gd name="connsiteX115" fmla="*/ 494417 w 564932"/>
                    <a:gd name="connsiteY115" fmla="*/ 320122 h 599383"/>
                    <a:gd name="connsiteX116" fmla="*/ 522816 w 564932"/>
                    <a:gd name="connsiteY116" fmla="*/ 330864 h 599383"/>
                    <a:gd name="connsiteX117" fmla="*/ 543039 w 564932"/>
                    <a:gd name="connsiteY117" fmla="*/ 374260 h 599383"/>
                    <a:gd name="connsiteX118" fmla="*/ 529700 w 564932"/>
                    <a:gd name="connsiteY118" fmla="*/ 410352 h 599383"/>
                    <a:gd name="connsiteX119" fmla="*/ 512059 w 564932"/>
                    <a:gd name="connsiteY119" fmla="*/ 429257 h 599383"/>
                    <a:gd name="connsiteX120" fmla="*/ 485812 w 564932"/>
                    <a:gd name="connsiteY120" fmla="*/ 430546 h 599383"/>
                    <a:gd name="connsiteX121" fmla="*/ 472043 w 564932"/>
                    <a:gd name="connsiteY121" fmla="*/ 425390 h 599383"/>
                    <a:gd name="connsiteX122" fmla="*/ 467310 w 564932"/>
                    <a:gd name="connsiteY122" fmla="*/ 428397 h 599383"/>
                    <a:gd name="connsiteX123" fmla="*/ 454832 w 564932"/>
                    <a:gd name="connsiteY123" fmla="*/ 428827 h 599383"/>
                    <a:gd name="connsiteX124" fmla="*/ 451820 w 564932"/>
                    <a:gd name="connsiteY124" fmla="*/ 427968 h 599383"/>
                    <a:gd name="connsiteX125" fmla="*/ 442784 w 564932"/>
                    <a:gd name="connsiteY125" fmla="*/ 439139 h 599383"/>
                    <a:gd name="connsiteX126" fmla="*/ 443644 w 564932"/>
                    <a:gd name="connsiteY126" fmla="*/ 440858 h 599383"/>
                    <a:gd name="connsiteX127" fmla="*/ 444075 w 564932"/>
                    <a:gd name="connsiteY127" fmla="*/ 453748 h 599383"/>
                    <a:gd name="connsiteX128" fmla="*/ 435469 w 564932"/>
                    <a:gd name="connsiteY128" fmla="*/ 462771 h 599383"/>
                    <a:gd name="connsiteX129" fmla="*/ 424282 w 564932"/>
                    <a:gd name="connsiteY129" fmla="*/ 467926 h 599383"/>
                    <a:gd name="connsiteX130" fmla="*/ 416537 w 564932"/>
                    <a:gd name="connsiteY130" fmla="*/ 469215 h 599383"/>
                    <a:gd name="connsiteX131" fmla="*/ 427724 w 564932"/>
                    <a:gd name="connsiteY131" fmla="*/ 493277 h 599383"/>
                    <a:gd name="connsiteX132" fmla="*/ 410943 w 564932"/>
                    <a:gd name="connsiteY132" fmla="*/ 538391 h 599383"/>
                    <a:gd name="connsiteX133" fmla="*/ 376521 w 564932"/>
                    <a:gd name="connsiteY133" fmla="*/ 554289 h 599383"/>
                    <a:gd name="connsiteX134" fmla="*/ 330911 w 564932"/>
                    <a:gd name="connsiteY134" fmla="*/ 537532 h 599383"/>
                    <a:gd name="connsiteX135" fmla="*/ 318432 w 564932"/>
                    <a:gd name="connsiteY135" fmla="*/ 510463 h 599383"/>
                    <a:gd name="connsiteX136" fmla="*/ 256042 w 564932"/>
                    <a:gd name="connsiteY136" fmla="*/ 512611 h 599383"/>
                    <a:gd name="connsiteX137" fmla="*/ 245285 w 564932"/>
                    <a:gd name="connsiteY137" fmla="*/ 540969 h 599383"/>
                    <a:gd name="connsiteX138" fmla="*/ 227643 w 564932"/>
                    <a:gd name="connsiteY138" fmla="*/ 560304 h 599383"/>
                    <a:gd name="connsiteX139" fmla="*/ 201827 w 564932"/>
                    <a:gd name="connsiteY139" fmla="*/ 561164 h 599383"/>
                    <a:gd name="connsiteX140" fmla="*/ 165683 w 564932"/>
                    <a:gd name="connsiteY140" fmla="*/ 547844 h 599383"/>
                    <a:gd name="connsiteX141" fmla="*/ 146751 w 564932"/>
                    <a:gd name="connsiteY141" fmla="*/ 530228 h 599383"/>
                    <a:gd name="connsiteX142" fmla="*/ 145460 w 564932"/>
                    <a:gd name="connsiteY142" fmla="*/ 504018 h 599383"/>
                    <a:gd name="connsiteX143" fmla="*/ 151053 w 564932"/>
                    <a:gd name="connsiteY143" fmla="*/ 489410 h 599383"/>
                    <a:gd name="connsiteX144" fmla="*/ 176440 w 564932"/>
                    <a:gd name="connsiteY144" fmla="*/ 467926 h 599383"/>
                    <a:gd name="connsiteX145" fmla="*/ 185476 w 564932"/>
                    <a:gd name="connsiteY145" fmla="*/ 447303 h 599383"/>
                    <a:gd name="connsiteX146" fmla="*/ 174719 w 564932"/>
                    <a:gd name="connsiteY146" fmla="*/ 427538 h 599383"/>
                    <a:gd name="connsiteX147" fmla="*/ 127388 w 564932"/>
                    <a:gd name="connsiteY147" fmla="*/ 393595 h 599383"/>
                    <a:gd name="connsiteX148" fmla="*/ 112328 w 564932"/>
                    <a:gd name="connsiteY148" fmla="*/ 388868 h 599383"/>
                    <a:gd name="connsiteX149" fmla="*/ 91245 w 564932"/>
                    <a:gd name="connsiteY149" fmla="*/ 399610 h 599383"/>
                    <a:gd name="connsiteX150" fmla="*/ 87802 w 564932"/>
                    <a:gd name="connsiteY150" fmla="*/ 422382 h 599383"/>
                    <a:gd name="connsiteX151" fmla="*/ 52519 w 564932"/>
                    <a:gd name="connsiteY151" fmla="*/ 422382 h 599383"/>
                    <a:gd name="connsiteX152" fmla="*/ 35308 w 564932"/>
                    <a:gd name="connsiteY152" fmla="*/ 424530 h 599383"/>
                    <a:gd name="connsiteX153" fmla="*/ 21539 w 564932"/>
                    <a:gd name="connsiteY153" fmla="*/ 394884 h 599383"/>
                    <a:gd name="connsiteX154" fmla="*/ 38320 w 564932"/>
                    <a:gd name="connsiteY154" fmla="*/ 349769 h 599383"/>
                    <a:gd name="connsiteX155" fmla="*/ 65428 w 564932"/>
                    <a:gd name="connsiteY155" fmla="*/ 336879 h 599383"/>
                    <a:gd name="connsiteX156" fmla="*/ 63276 w 564932"/>
                    <a:gd name="connsiteY156" fmla="*/ 274578 h 599383"/>
                    <a:gd name="connsiteX157" fmla="*/ 34878 w 564932"/>
                    <a:gd name="connsiteY157" fmla="*/ 264266 h 599383"/>
                    <a:gd name="connsiteX158" fmla="*/ 15515 w 564932"/>
                    <a:gd name="connsiteY158" fmla="*/ 246220 h 599383"/>
                    <a:gd name="connsiteX159" fmla="*/ 14655 w 564932"/>
                    <a:gd name="connsiteY159" fmla="*/ 220440 h 599383"/>
                    <a:gd name="connsiteX160" fmla="*/ 27993 w 564932"/>
                    <a:gd name="connsiteY160" fmla="*/ 184778 h 599383"/>
                    <a:gd name="connsiteX161" fmla="*/ 71882 w 564932"/>
                    <a:gd name="connsiteY161" fmla="*/ 164584 h 599383"/>
                    <a:gd name="connsiteX162" fmla="*/ 99850 w 564932"/>
                    <a:gd name="connsiteY162" fmla="*/ 174896 h 599383"/>
                    <a:gd name="connsiteX163" fmla="*/ 142448 w 564932"/>
                    <a:gd name="connsiteY163" fmla="*/ 128922 h 599383"/>
                    <a:gd name="connsiteX164" fmla="*/ 129970 w 564932"/>
                    <a:gd name="connsiteY164" fmla="*/ 101423 h 599383"/>
                    <a:gd name="connsiteX165" fmla="*/ 146751 w 564932"/>
                    <a:gd name="connsiteY165" fmla="*/ 56309 h 599383"/>
                    <a:gd name="connsiteX166" fmla="*/ 181173 w 564932"/>
                    <a:gd name="connsiteY166" fmla="*/ 40411 h 599383"/>
                    <a:gd name="connsiteX167" fmla="*/ 226352 w 564932"/>
                    <a:gd name="connsiteY167" fmla="*/ 57168 h 599383"/>
                    <a:gd name="connsiteX168" fmla="*/ 239261 w 564932"/>
                    <a:gd name="connsiteY168" fmla="*/ 84666 h 599383"/>
                    <a:gd name="connsiteX169" fmla="*/ 301651 w 564932"/>
                    <a:gd name="connsiteY169" fmla="*/ 82088 h 599383"/>
                    <a:gd name="connsiteX170" fmla="*/ 311978 w 564932"/>
                    <a:gd name="connsiteY170" fmla="*/ 53731 h 599383"/>
                    <a:gd name="connsiteX171" fmla="*/ 355867 w 564932"/>
                    <a:gd name="connsiteY171" fmla="*/ 33536 h 599383"/>
                    <a:gd name="connsiteX172" fmla="*/ 525415 w 564932"/>
                    <a:gd name="connsiteY172" fmla="*/ 0 h 599383"/>
                    <a:gd name="connsiteX173" fmla="*/ 529718 w 564932"/>
                    <a:gd name="connsiteY173" fmla="*/ 2578 h 599383"/>
                    <a:gd name="connsiteX174" fmla="*/ 563713 w 564932"/>
                    <a:gd name="connsiteY174" fmla="*/ 49837 h 599383"/>
                    <a:gd name="connsiteX175" fmla="*/ 562422 w 564932"/>
                    <a:gd name="connsiteY175" fmla="*/ 57570 h 599383"/>
                    <a:gd name="connsiteX176" fmla="*/ 554676 w 564932"/>
                    <a:gd name="connsiteY176" fmla="*/ 56281 h 599383"/>
                    <a:gd name="connsiteX177" fmla="*/ 531009 w 564932"/>
                    <a:gd name="connsiteY177" fmla="*/ 23630 h 599383"/>
                    <a:gd name="connsiteX178" fmla="*/ 531009 w 564932"/>
                    <a:gd name="connsiteY178" fmla="*/ 112993 h 599383"/>
                    <a:gd name="connsiteX179" fmla="*/ 473778 w 564932"/>
                    <a:gd name="connsiteY179" fmla="*/ 170133 h 599383"/>
                    <a:gd name="connsiteX180" fmla="*/ 378250 w 564932"/>
                    <a:gd name="connsiteY180" fmla="*/ 170133 h 599383"/>
                    <a:gd name="connsiteX181" fmla="*/ 372656 w 564932"/>
                    <a:gd name="connsiteY181" fmla="*/ 164548 h 599383"/>
                    <a:gd name="connsiteX182" fmla="*/ 378250 w 564932"/>
                    <a:gd name="connsiteY182" fmla="*/ 158533 h 599383"/>
                    <a:gd name="connsiteX183" fmla="*/ 473778 w 564932"/>
                    <a:gd name="connsiteY183" fmla="*/ 158533 h 599383"/>
                    <a:gd name="connsiteX184" fmla="*/ 519391 w 564932"/>
                    <a:gd name="connsiteY184" fmla="*/ 112993 h 599383"/>
                    <a:gd name="connsiteX185" fmla="*/ 519391 w 564932"/>
                    <a:gd name="connsiteY185" fmla="*/ 21482 h 599383"/>
                    <a:gd name="connsiteX186" fmla="*/ 493142 w 564932"/>
                    <a:gd name="connsiteY186" fmla="*/ 52415 h 599383"/>
                    <a:gd name="connsiteX187" fmla="*/ 485397 w 564932"/>
                    <a:gd name="connsiteY187" fmla="*/ 53274 h 599383"/>
                    <a:gd name="connsiteX188" fmla="*/ 483245 w 564932"/>
                    <a:gd name="connsiteY188" fmla="*/ 48548 h 599383"/>
                    <a:gd name="connsiteX189" fmla="*/ 484536 w 564932"/>
                    <a:gd name="connsiteY189" fmla="*/ 45111 h 599383"/>
                    <a:gd name="connsiteX190" fmla="*/ 520682 w 564932"/>
                    <a:gd name="connsiteY190" fmla="*/ 2148 h 599383"/>
                    <a:gd name="connsiteX191" fmla="*/ 525415 w 564932"/>
                    <a:gd name="connsiteY191" fmla="*/ 0 h 59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64932" h="599383">
                      <a:moveTo>
                        <a:pt x="433318" y="449451"/>
                      </a:moveTo>
                      <a:cubicBezTo>
                        <a:pt x="432027" y="450310"/>
                        <a:pt x="430736" y="451599"/>
                        <a:pt x="429445" y="452888"/>
                      </a:cubicBezTo>
                      <a:lnTo>
                        <a:pt x="430736" y="452459"/>
                      </a:lnTo>
                      <a:cubicBezTo>
                        <a:pt x="431597" y="452029"/>
                        <a:pt x="432887" y="450740"/>
                        <a:pt x="433318" y="449881"/>
                      </a:cubicBezTo>
                      <a:cubicBezTo>
                        <a:pt x="433318" y="449451"/>
                        <a:pt x="433318" y="449451"/>
                        <a:pt x="433318" y="449451"/>
                      </a:cubicBezTo>
                      <a:close/>
                      <a:moveTo>
                        <a:pt x="120921" y="408606"/>
                      </a:moveTo>
                      <a:lnTo>
                        <a:pt x="168257" y="442550"/>
                      </a:lnTo>
                      <a:cubicBezTo>
                        <a:pt x="169548" y="443410"/>
                        <a:pt x="170408" y="445128"/>
                        <a:pt x="170408" y="446847"/>
                      </a:cubicBezTo>
                      <a:cubicBezTo>
                        <a:pt x="170839" y="448566"/>
                        <a:pt x="169978" y="450284"/>
                        <a:pt x="168687" y="451573"/>
                      </a:cubicBezTo>
                      <a:lnTo>
                        <a:pt x="125655" y="487667"/>
                      </a:lnTo>
                      <a:cubicBezTo>
                        <a:pt x="124364" y="488526"/>
                        <a:pt x="123073" y="488956"/>
                        <a:pt x="121782" y="488956"/>
                      </a:cubicBezTo>
                      <a:cubicBezTo>
                        <a:pt x="120060" y="488956"/>
                        <a:pt x="118339" y="488526"/>
                        <a:pt x="117478" y="486807"/>
                      </a:cubicBezTo>
                      <a:cubicBezTo>
                        <a:pt x="115327" y="484659"/>
                        <a:pt x="115757" y="480792"/>
                        <a:pt x="117909" y="479073"/>
                      </a:cubicBezTo>
                      <a:lnTo>
                        <a:pt x="149323" y="452862"/>
                      </a:lnTo>
                      <a:lnTo>
                        <a:pt x="57663" y="452862"/>
                      </a:lnTo>
                      <a:cubicBezTo>
                        <a:pt x="32274" y="452862"/>
                        <a:pt x="11619" y="473487"/>
                        <a:pt x="11619" y="498408"/>
                      </a:cubicBezTo>
                      <a:lnTo>
                        <a:pt x="11619" y="593797"/>
                      </a:lnTo>
                      <a:cubicBezTo>
                        <a:pt x="11619" y="596805"/>
                        <a:pt x="9037" y="599383"/>
                        <a:pt x="6024" y="599383"/>
                      </a:cubicBezTo>
                      <a:cubicBezTo>
                        <a:pt x="2582" y="599383"/>
                        <a:pt x="0" y="596805"/>
                        <a:pt x="0" y="593797"/>
                      </a:cubicBezTo>
                      <a:lnTo>
                        <a:pt x="0" y="498408"/>
                      </a:lnTo>
                      <a:cubicBezTo>
                        <a:pt x="0" y="467042"/>
                        <a:pt x="25819" y="441261"/>
                        <a:pt x="57663" y="441261"/>
                      </a:cubicBezTo>
                      <a:lnTo>
                        <a:pt x="147171" y="441261"/>
                      </a:lnTo>
                      <a:lnTo>
                        <a:pt x="114036" y="417629"/>
                      </a:lnTo>
                      <a:cubicBezTo>
                        <a:pt x="111454" y="415910"/>
                        <a:pt x="111024" y="412473"/>
                        <a:pt x="112745" y="409895"/>
                      </a:cubicBezTo>
                      <a:cubicBezTo>
                        <a:pt x="114466" y="407316"/>
                        <a:pt x="118339" y="406457"/>
                        <a:pt x="120921" y="408606"/>
                      </a:cubicBezTo>
                      <a:close/>
                      <a:moveTo>
                        <a:pt x="391150" y="350199"/>
                      </a:moveTo>
                      <a:cubicBezTo>
                        <a:pt x="386417" y="350199"/>
                        <a:pt x="382114" y="351058"/>
                        <a:pt x="378242" y="353206"/>
                      </a:cubicBezTo>
                      <a:cubicBezTo>
                        <a:pt x="362321" y="360511"/>
                        <a:pt x="355436" y="378986"/>
                        <a:pt x="362751" y="394454"/>
                      </a:cubicBezTo>
                      <a:cubicBezTo>
                        <a:pt x="365333" y="400040"/>
                        <a:pt x="369205" y="404766"/>
                        <a:pt x="373939" y="407774"/>
                      </a:cubicBezTo>
                      <a:cubicBezTo>
                        <a:pt x="390290" y="394024"/>
                        <a:pt x="402768" y="376838"/>
                        <a:pt x="411804" y="357933"/>
                      </a:cubicBezTo>
                      <a:cubicBezTo>
                        <a:pt x="406210" y="352777"/>
                        <a:pt x="398895" y="350199"/>
                        <a:pt x="391150" y="350199"/>
                      </a:cubicBezTo>
                      <a:close/>
                      <a:moveTo>
                        <a:pt x="413525" y="303365"/>
                      </a:moveTo>
                      <a:cubicBezTo>
                        <a:pt x="411373" y="302506"/>
                        <a:pt x="407931" y="304225"/>
                        <a:pt x="407071" y="306373"/>
                      </a:cubicBezTo>
                      <a:lnTo>
                        <a:pt x="402337" y="319692"/>
                      </a:lnTo>
                      <a:lnTo>
                        <a:pt x="397604" y="319263"/>
                      </a:lnTo>
                      <a:cubicBezTo>
                        <a:pt x="391580" y="318403"/>
                        <a:pt x="385557" y="318833"/>
                        <a:pt x="379533" y="319692"/>
                      </a:cubicBezTo>
                      <a:lnTo>
                        <a:pt x="375230" y="320552"/>
                      </a:lnTo>
                      <a:lnTo>
                        <a:pt x="369636" y="308092"/>
                      </a:lnTo>
                      <a:cubicBezTo>
                        <a:pt x="368345" y="305514"/>
                        <a:pt x="365333" y="304225"/>
                        <a:pt x="362751" y="305514"/>
                      </a:cubicBezTo>
                      <a:lnTo>
                        <a:pt x="351564" y="310670"/>
                      </a:lnTo>
                      <a:cubicBezTo>
                        <a:pt x="349413" y="311529"/>
                        <a:pt x="348122" y="314537"/>
                        <a:pt x="349413" y="317114"/>
                      </a:cubicBezTo>
                      <a:lnTo>
                        <a:pt x="355006" y="330004"/>
                      </a:lnTo>
                      <a:lnTo>
                        <a:pt x="351564" y="332582"/>
                      </a:lnTo>
                      <a:cubicBezTo>
                        <a:pt x="346831" y="336449"/>
                        <a:pt x="342958" y="341176"/>
                        <a:pt x="339516" y="345902"/>
                      </a:cubicBezTo>
                      <a:lnTo>
                        <a:pt x="336934" y="349769"/>
                      </a:lnTo>
                      <a:lnTo>
                        <a:pt x="323596" y="345043"/>
                      </a:lnTo>
                      <a:cubicBezTo>
                        <a:pt x="321444" y="343754"/>
                        <a:pt x="318002" y="345472"/>
                        <a:pt x="317142" y="347621"/>
                      </a:cubicBezTo>
                      <a:lnTo>
                        <a:pt x="312839" y="359222"/>
                      </a:lnTo>
                      <a:cubicBezTo>
                        <a:pt x="312408" y="360511"/>
                        <a:pt x="312408" y="361800"/>
                        <a:pt x="313269" y="363089"/>
                      </a:cubicBezTo>
                      <a:cubicBezTo>
                        <a:pt x="313699" y="364378"/>
                        <a:pt x="314560" y="365237"/>
                        <a:pt x="315851" y="365666"/>
                      </a:cubicBezTo>
                      <a:lnTo>
                        <a:pt x="329189" y="370393"/>
                      </a:lnTo>
                      <a:lnTo>
                        <a:pt x="328759" y="374689"/>
                      </a:lnTo>
                      <a:cubicBezTo>
                        <a:pt x="327899" y="381134"/>
                        <a:pt x="328329" y="387150"/>
                        <a:pt x="329189" y="393165"/>
                      </a:cubicBezTo>
                      <a:lnTo>
                        <a:pt x="330050" y="397462"/>
                      </a:lnTo>
                      <a:lnTo>
                        <a:pt x="317572" y="403047"/>
                      </a:lnTo>
                      <a:cubicBezTo>
                        <a:pt x="316281" y="403907"/>
                        <a:pt x="315420" y="404766"/>
                        <a:pt x="314990" y="406055"/>
                      </a:cubicBezTo>
                      <a:cubicBezTo>
                        <a:pt x="314560" y="407344"/>
                        <a:pt x="314560" y="408633"/>
                        <a:pt x="314990" y="409922"/>
                      </a:cubicBezTo>
                      <a:lnTo>
                        <a:pt x="320154" y="420663"/>
                      </a:lnTo>
                      <a:cubicBezTo>
                        <a:pt x="321014" y="423241"/>
                        <a:pt x="324456" y="424530"/>
                        <a:pt x="326608" y="423241"/>
                      </a:cubicBezTo>
                      <a:lnTo>
                        <a:pt x="339516" y="417656"/>
                      </a:lnTo>
                      <a:lnTo>
                        <a:pt x="342098" y="421093"/>
                      </a:lnTo>
                      <a:cubicBezTo>
                        <a:pt x="343819" y="422812"/>
                        <a:pt x="345540" y="424530"/>
                        <a:pt x="347261" y="426249"/>
                      </a:cubicBezTo>
                      <a:cubicBezTo>
                        <a:pt x="353285" y="422812"/>
                        <a:pt x="359309" y="419374"/>
                        <a:pt x="364903" y="415078"/>
                      </a:cubicBezTo>
                      <a:cubicBezTo>
                        <a:pt x="359739" y="410781"/>
                        <a:pt x="355006" y="405625"/>
                        <a:pt x="352425" y="399610"/>
                      </a:cubicBezTo>
                      <a:cubicBezTo>
                        <a:pt x="342528" y="378127"/>
                        <a:pt x="351994" y="352347"/>
                        <a:pt x="373078" y="342465"/>
                      </a:cubicBezTo>
                      <a:cubicBezTo>
                        <a:pt x="379102" y="339887"/>
                        <a:pt x="385126" y="338598"/>
                        <a:pt x="391150" y="338598"/>
                      </a:cubicBezTo>
                      <a:cubicBezTo>
                        <a:pt x="400186" y="338598"/>
                        <a:pt x="408792" y="341605"/>
                        <a:pt x="416106" y="346761"/>
                      </a:cubicBezTo>
                      <a:cubicBezTo>
                        <a:pt x="420840" y="334301"/>
                        <a:pt x="423421" y="320981"/>
                        <a:pt x="424282" y="307662"/>
                      </a:cubicBezTo>
                      <a:close/>
                      <a:moveTo>
                        <a:pt x="355867" y="33536"/>
                      </a:moveTo>
                      <a:lnTo>
                        <a:pt x="391580" y="46856"/>
                      </a:lnTo>
                      <a:cubicBezTo>
                        <a:pt x="409222" y="53301"/>
                        <a:pt x="418258" y="73065"/>
                        <a:pt x="411804" y="90682"/>
                      </a:cubicBezTo>
                      <a:lnTo>
                        <a:pt x="401477" y="119040"/>
                      </a:lnTo>
                      <a:cubicBezTo>
                        <a:pt x="410943" y="125055"/>
                        <a:pt x="419549" y="132359"/>
                        <a:pt x="427724" y="140093"/>
                      </a:cubicBezTo>
                      <a:lnTo>
                        <a:pt x="373078" y="140093"/>
                      </a:lnTo>
                      <a:cubicBezTo>
                        <a:pt x="358879" y="140093"/>
                        <a:pt x="347261" y="151694"/>
                        <a:pt x="347261" y="165873"/>
                      </a:cubicBezTo>
                      <a:cubicBezTo>
                        <a:pt x="347261" y="166732"/>
                        <a:pt x="347691" y="168021"/>
                        <a:pt x="347691" y="168881"/>
                      </a:cubicBezTo>
                      <a:cubicBezTo>
                        <a:pt x="308536" y="148257"/>
                        <a:pt x="260775" y="145249"/>
                        <a:pt x="217747" y="165014"/>
                      </a:cubicBezTo>
                      <a:cubicBezTo>
                        <a:pt x="144599" y="198527"/>
                        <a:pt x="112328" y="285319"/>
                        <a:pt x="146320" y="358362"/>
                      </a:cubicBezTo>
                      <a:cubicBezTo>
                        <a:pt x="170201" y="409922"/>
                        <a:pt x="220221" y="440938"/>
                        <a:pt x="273508" y="442892"/>
                      </a:cubicBezTo>
                      <a:lnTo>
                        <a:pt x="324404" y="435238"/>
                      </a:lnTo>
                      <a:lnTo>
                        <a:pt x="324456" y="435272"/>
                      </a:lnTo>
                      <a:cubicBezTo>
                        <a:pt x="325317" y="435272"/>
                        <a:pt x="326177" y="435272"/>
                        <a:pt x="327038" y="434842"/>
                      </a:cubicBezTo>
                      <a:lnTo>
                        <a:pt x="324404" y="435238"/>
                      </a:lnTo>
                      <a:lnTo>
                        <a:pt x="309827" y="425819"/>
                      </a:lnTo>
                      <a:lnTo>
                        <a:pt x="304663" y="414648"/>
                      </a:lnTo>
                      <a:cubicBezTo>
                        <a:pt x="302942" y="410781"/>
                        <a:pt x="302512" y="406055"/>
                        <a:pt x="304233" y="402188"/>
                      </a:cubicBezTo>
                      <a:cubicBezTo>
                        <a:pt x="305524" y="397891"/>
                        <a:pt x="308536" y="394454"/>
                        <a:pt x="312839" y="392735"/>
                      </a:cubicBezTo>
                      <a:lnTo>
                        <a:pt x="317572" y="390587"/>
                      </a:lnTo>
                      <a:cubicBezTo>
                        <a:pt x="316711" y="386720"/>
                        <a:pt x="316711" y="382423"/>
                        <a:pt x="317142" y="378127"/>
                      </a:cubicBezTo>
                      <a:lnTo>
                        <a:pt x="311978" y="376408"/>
                      </a:lnTo>
                      <a:cubicBezTo>
                        <a:pt x="308106" y="374689"/>
                        <a:pt x="304663" y="371682"/>
                        <a:pt x="302942" y="367815"/>
                      </a:cubicBezTo>
                      <a:cubicBezTo>
                        <a:pt x="300791" y="363948"/>
                        <a:pt x="300791" y="359222"/>
                        <a:pt x="302082" y="355355"/>
                      </a:cubicBezTo>
                      <a:lnTo>
                        <a:pt x="306385" y="343754"/>
                      </a:lnTo>
                      <a:cubicBezTo>
                        <a:pt x="308966" y="337309"/>
                        <a:pt x="315420" y="333012"/>
                        <a:pt x="322305" y="333012"/>
                      </a:cubicBezTo>
                      <a:cubicBezTo>
                        <a:pt x="324026" y="333012"/>
                        <a:pt x="325747" y="333442"/>
                        <a:pt x="327899" y="334301"/>
                      </a:cubicBezTo>
                      <a:lnTo>
                        <a:pt x="332632" y="336020"/>
                      </a:lnTo>
                      <a:cubicBezTo>
                        <a:pt x="335213" y="332582"/>
                        <a:pt x="337795" y="329575"/>
                        <a:pt x="341237" y="326567"/>
                      </a:cubicBezTo>
                      <a:lnTo>
                        <a:pt x="339086" y="321841"/>
                      </a:lnTo>
                      <a:cubicBezTo>
                        <a:pt x="335213" y="313677"/>
                        <a:pt x="338656" y="303795"/>
                        <a:pt x="346831" y="299928"/>
                      </a:cubicBezTo>
                      <a:lnTo>
                        <a:pt x="358018" y="295202"/>
                      </a:lnTo>
                      <a:cubicBezTo>
                        <a:pt x="360170" y="293913"/>
                        <a:pt x="362321" y="293483"/>
                        <a:pt x="364903" y="293483"/>
                      </a:cubicBezTo>
                      <a:cubicBezTo>
                        <a:pt x="371357" y="293483"/>
                        <a:pt x="376951" y="297350"/>
                        <a:pt x="379963" y="302936"/>
                      </a:cubicBezTo>
                      <a:lnTo>
                        <a:pt x="382114" y="307662"/>
                      </a:lnTo>
                      <a:cubicBezTo>
                        <a:pt x="385987" y="307232"/>
                        <a:pt x="390290" y="307232"/>
                        <a:pt x="394592" y="307232"/>
                      </a:cubicBezTo>
                      <a:lnTo>
                        <a:pt x="396314" y="302506"/>
                      </a:lnTo>
                      <a:cubicBezTo>
                        <a:pt x="398895" y="296061"/>
                        <a:pt x="405349" y="291764"/>
                        <a:pt x="412234" y="291764"/>
                      </a:cubicBezTo>
                      <a:cubicBezTo>
                        <a:pt x="413955" y="291764"/>
                        <a:pt x="415676" y="292194"/>
                        <a:pt x="417397" y="292624"/>
                      </a:cubicBezTo>
                      <a:lnTo>
                        <a:pt x="424712" y="295202"/>
                      </a:lnTo>
                      <a:cubicBezTo>
                        <a:pt x="424282" y="275437"/>
                        <a:pt x="419979" y="255673"/>
                        <a:pt x="411373" y="236338"/>
                      </a:cubicBezTo>
                      <a:cubicBezTo>
                        <a:pt x="403198" y="219151"/>
                        <a:pt x="392441" y="204113"/>
                        <a:pt x="379102" y="191653"/>
                      </a:cubicBezTo>
                      <a:lnTo>
                        <a:pt x="468601" y="191653"/>
                      </a:lnTo>
                      <a:cubicBezTo>
                        <a:pt x="489254" y="191653"/>
                        <a:pt x="508186" y="183059"/>
                        <a:pt x="521955" y="169740"/>
                      </a:cubicBezTo>
                      <a:lnTo>
                        <a:pt x="536155" y="199816"/>
                      </a:lnTo>
                      <a:cubicBezTo>
                        <a:pt x="543900" y="217003"/>
                        <a:pt x="536585" y="237197"/>
                        <a:pt x="519374" y="245361"/>
                      </a:cubicBezTo>
                      <a:lnTo>
                        <a:pt x="491836" y="257821"/>
                      </a:lnTo>
                      <a:cubicBezTo>
                        <a:pt x="496139" y="278874"/>
                        <a:pt x="496569" y="299498"/>
                        <a:pt x="494417" y="320122"/>
                      </a:cubicBezTo>
                      <a:lnTo>
                        <a:pt x="522816" y="330864"/>
                      </a:lnTo>
                      <a:cubicBezTo>
                        <a:pt x="540457" y="337309"/>
                        <a:pt x="549493" y="357073"/>
                        <a:pt x="543039" y="374260"/>
                      </a:cubicBezTo>
                      <a:lnTo>
                        <a:pt x="529700" y="410352"/>
                      </a:lnTo>
                      <a:cubicBezTo>
                        <a:pt x="526688" y="418515"/>
                        <a:pt x="520234" y="425390"/>
                        <a:pt x="512059" y="429257"/>
                      </a:cubicBezTo>
                      <a:cubicBezTo>
                        <a:pt x="503884" y="433124"/>
                        <a:pt x="494417" y="433553"/>
                        <a:pt x="485812" y="430546"/>
                      </a:cubicBezTo>
                      <a:lnTo>
                        <a:pt x="472043" y="425390"/>
                      </a:lnTo>
                      <a:cubicBezTo>
                        <a:pt x="470752" y="426679"/>
                        <a:pt x="469031" y="427538"/>
                        <a:pt x="467310" y="428397"/>
                      </a:cubicBezTo>
                      <a:cubicBezTo>
                        <a:pt x="463437" y="430116"/>
                        <a:pt x="458704" y="430546"/>
                        <a:pt x="454832" y="428827"/>
                      </a:cubicBezTo>
                      <a:lnTo>
                        <a:pt x="451820" y="427968"/>
                      </a:lnTo>
                      <a:cubicBezTo>
                        <a:pt x="448808" y="431835"/>
                        <a:pt x="445796" y="435272"/>
                        <a:pt x="442784" y="439139"/>
                      </a:cubicBezTo>
                      <a:lnTo>
                        <a:pt x="443644" y="440858"/>
                      </a:lnTo>
                      <a:cubicBezTo>
                        <a:pt x="445365" y="445154"/>
                        <a:pt x="445365" y="449451"/>
                        <a:pt x="444075" y="453748"/>
                      </a:cubicBezTo>
                      <a:cubicBezTo>
                        <a:pt x="442354" y="457615"/>
                        <a:pt x="439342" y="461052"/>
                        <a:pt x="435469" y="462771"/>
                      </a:cubicBezTo>
                      <a:lnTo>
                        <a:pt x="424282" y="467926"/>
                      </a:lnTo>
                      <a:cubicBezTo>
                        <a:pt x="422130" y="469215"/>
                        <a:pt x="419118" y="469645"/>
                        <a:pt x="416537" y="469215"/>
                      </a:cubicBezTo>
                      <a:lnTo>
                        <a:pt x="427724" y="493277"/>
                      </a:lnTo>
                      <a:cubicBezTo>
                        <a:pt x="435469" y="510463"/>
                        <a:pt x="428154" y="530657"/>
                        <a:pt x="410943" y="538391"/>
                      </a:cubicBezTo>
                      <a:lnTo>
                        <a:pt x="376521" y="554289"/>
                      </a:lnTo>
                      <a:cubicBezTo>
                        <a:pt x="359309" y="562023"/>
                        <a:pt x="339086" y="554719"/>
                        <a:pt x="330911" y="537532"/>
                      </a:cubicBezTo>
                      <a:lnTo>
                        <a:pt x="318432" y="510463"/>
                      </a:lnTo>
                      <a:cubicBezTo>
                        <a:pt x="297349" y="514330"/>
                        <a:pt x="276695" y="514760"/>
                        <a:pt x="256042" y="512611"/>
                      </a:cubicBezTo>
                      <a:lnTo>
                        <a:pt x="245285" y="540969"/>
                      </a:lnTo>
                      <a:cubicBezTo>
                        <a:pt x="242273" y="549563"/>
                        <a:pt x="235819" y="556437"/>
                        <a:pt x="227643" y="560304"/>
                      </a:cubicBezTo>
                      <a:cubicBezTo>
                        <a:pt x="219468" y="563741"/>
                        <a:pt x="210002" y="564171"/>
                        <a:pt x="201827" y="561164"/>
                      </a:cubicBezTo>
                      <a:lnTo>
                        <a:pt x="165683" y="547844"/>
                      </a:lnTo>
                      <a:cubicBezTo>
                        <a:pt x="157077" y="544836"/>
                        <a:pt x="150623" y="538391"/>
                        <a:pt x="146751" y="530228"/>
                      </a:cubicBezTo>
                      <a:cubicBezTo>
                        <a:pt x="142878" y="522064"/>
                        <a:pt x="142448" y="512611"/>
                        <a:pt x="145460" y="504018"/>
                      </a:cubicBezTo>
                      <a:lnTo>
                        <a:pt x="151053" y="489410"/>
                      </a:lnTo>
                      <a:lnTo>
                        <a:pt x="176440" y="467926"/>
                      </a:lnTo>
                      <a:cubicBezTo>
                        <a:pt x="182464" y="462771"/>
                        <a:pt x="185906" y="455466"/>
                        <a:pt x="185476" y="447303"/>
                      </a:cubicBezTo>
                      <a:cubicBezTo>
                        <a:pt x="185046" y="439569"/>
                        <a:pt x="181173" y="432264"/>
                        <a:pt x="174719" y="427538"/>
                      </a:cubicBezTo>
                      <a:lnTo>
                        <a:pt x="127388" y="393595"/>
                      </a:lnTo>
                      <a:cubicBezTo>
                        <a:pt x="123085" y="390157"/>
                        <a:pt x="117922" y="388868"/>
                        <a:pt x="112328" y="388868"/>
                      </a:cubicBezTo>
                      <a:cubicBezTo>
                        <a:pt x="104153" y="388868"/>
                        <a:pt x="96408" y="392735"/>
                        <a:pt x="91245" y="399610"/>
                      </a:cubicBezTo>
                      <a:cubicBezTo>
                        <a:pt x="86511" y="406485"/>
                        <a:pt x="85221" y="415078"/>
                        <a:pt x="87802" y="422382"/>
                      </a:cubicBezTo>
                      <a:lnTo>
                        <a:pt x="52519" y="422382"/>
                      </a:lnTo>
                      <a:cubicBezTo>
                        <a:pt x="46495" y="422382"/>
                        <a:pt x="40902" y="423241"/>
                        <a:pt x="35308" y="424530"/>
                      </a:cubicBezTo>
                      <a:lnTo>
                        <a:pt x="21539" y="394884"/>
                      </a:lnTo>
                      <a:cubicBezTo>
                        <a:pt x="13794" y="377697"/>
                        <a:pt x="21109" y="357503"/>
                        <a:pt x="38320" y="349769"/>
                      </a:cubicBezTo>
                      <a:lnTo>
                        <a:pt x="65428" y="336879"/>
                      </a:lnTo>
                      <a:cubicBezTo>
                        <a:pt x="61555" y="316255"/>
                        <a:pt x="61125" y="295202"/>
                        <a:pt x="63276" y="274578"/>
                      </a:cubicBezTo>
                      <a:lnTo>
                        <a:pt x="34878" y="264266"/>
                      </a:lnTo>
                      <a:cubicBezTo>
                        <a:pt x="26272" y="260829"/>
                        <a:pt x="19388" y="254813"/>
                        <a:pt x="15515" y="246220"/>
                      </a:cubicBezTo>
                      <a:cubicBezTo>
                        <a:pt x="12073" y="238056"/>
                        <a:pt x="11643" y="229033"/>
                        <a:pt x="14655" y="220440"/>
                      </a:cubicBezTo>
                      <a:lnTo>
                        <a:pt x="27993" y="184778"/>
                      </a:lnTo>
                      <a:cubicBezTo>
                        <a:pt x="34017" y="167592"/>
                        <a:pt x="54671" y="158139"/>
                        <a:pt x="71882" y="164584"/>
                      </a:cubicBezTo>
                      <a:lnTo>
                        <a:pt x="99850" y="174896"/>
                      </a:lnTo>
                      <a:cubicBezTo>
                        <a:pt x="111898" y="157709"/>
                        <a:pt x="126097" y="142241"/>
                        <a:pt x="142448" y="128922"/>
                      </a:cubicBezTo>
                      <a:lnTo>
                        <a:pt x="129970" y="101423"/>
                      </a:lnTo>
                      <a:cubicBezTo>
                        <a:pt x="122225" y="84666"/>
                        <a:pt x="129539" y="64472"/>
                        <a:pt x="146751" y="56309"/>
                      </a:cubicBezTo>
                      <a:lnTo>
                        <a:pt x="181173" y="40411"/>
                      </a:lnTo>
                      <a:cubicBezTo>
                        <a:pt x="198384" y="32677"/>
                        <a:pt x="218607" y="39981"/>
                        <a:pt x="226352" y="57168"/>
                      </a:cubicBezTo>
                      <a:lnTo>
                        <a:pt x="239261" y="84666"/>
                      </a:lnTo>
                      <a:cubicBezTo>
                        <a:pt x="259914" y="80799"/>
                        <a:pt x="280998" y="79940"/>
                        <a:pt x="301651" y="82088"/>
                      </a:cubicBezTo>
                      <a:lnTo>
                        <a:pt x="311978" y="53731"/>
                      </a:lnTo>
                      <a:cubicBezTo>
                        <a:pt x="318432" y="36974"/>
                        <a:pt x="339086" y="27521"/>
                        <a:pt x="355867" y="33536"/>
                      </a:cubicBezTo>
                      <a:close/>
                      <a:moveTo>
                        <a:pt x="525415" y="0"/>
                      </a:moveTo>
                      <a:cubicBezTo>
                        <a:pt x="527137" y="0"/>
                        <a:pt x="528858" y="859"/>
                        <a:pt x="529718" y="2578"/>
                      </a:cubicBezTo>
                      <a:lnTo>
                        <a:pt x="563713" y="49837"/>
                      </a:lnTo>
                      <a:cubicBezTo>
                        <a:pt x="565864" y="52415"/>
                        <a:pt x="565004" y="55852"/>
                        <a:pt x="562422" y="57570"/>
                      </a:cubicBezTo>
                      <a:cubicBezTo>
                        <a:pt x="559840" y="59289"/>
                        <a:pt x="556397" y="58859"/>
                        <a:pt x="554676" y="56281"/>
                      </a:cubicBezTo>
                      <a:lnTo>
                        <a:pt x="531009" y="23630"/>
                      </a:lnTo>
                      <a:lnTo>
                        <a:pt x="531009" y="112993"/>
                      </a:lnTo>
                      <a:cubicBezTo>
                        <a:pt x="531009" y="144355"/>
                        <a:pt x="505191" y="170133"/>
                        <a:pt x="473778" y="170133"/>
                      </a:cubicBezTo>
                      <a:lnTo>
                        <a:pt x="378250" y="170133"/>
                      </a:lnTo>
                      <a:cubicBezTo>
                        <a:pt x="375238" y="170133"/>
                        <a:pt x="372656" y="167555"/>
                        <a:pt x="372656" y="164548"/>
                      </a:cubicBezTo>
                      <a:cubicBezTo>
                        <a:pt x="372656" y="161111"/>
                        <a:pt x="375238" y="158533"/>
                        <a:pt x="378250" y="158533"/>
                      </a:cubicBezTo>
                      <a:lnTo>
                        <a:pt x="473778" y="158533"/>
                      </a:lnTo>
                      <a:cubicBezTo>
                        <a:pt x="498736" y="158533"/>
                        <a:pt x="519391" y="138341"/>
                        <a:pt x="519391" y="112993"/>
                      </a:cubicBezTo>
                      <a:lnTo>
                        <a:pt x="519391" y="21482"/>
                      </a:lnTo>
                      <a:lnTo>
                        <a:pt x="493142" y="52415"/>
                      </a:lnTo>
                      <a:cubicBezTo>
                        <a:pt x="491421" y="54993"/>
                        <a:pt x="487548" y="54993"/>
                        <a:pt x="485397" y="53274"/>
                      </a:cubicBezTo>
                      <a:cubicBezTo>
                        <a:pt x="483676" y="51985"/>
                        <a:pt x="483245" y="50267"/>
                        <a:pt x="483245" y="48548"/>
                      </a:cubicBezTo>
                      <a:cubicBezTo>
                        <a:pt x="483245" y="47259"/>
                        <a:pt x="483676" y="45970"/>
                        <a:pt x="484536" y="45111"/>
                      </a:cubicBezTo>
                      <a:lnTo>
                        <a:pt x="520682" y="2148"/>
                      </a:lnTo>
                      <a:cubicBezTo>
                        <a:pt x="521973" y="859"/>
                        <a:pt x="523694" y="0"/>
                        <a:pt x="525415" y="0"/>
                      </a:cubicBezTo>
                      <a:close/>
                    </a:path>
                  </a:pathLst>
                </a:custGeom>
                <a:solidFill>
                  <a:schemeClr val="accent1"/>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sp>
          <p:nvSpPr>
            <p:cNvPr id="2" name="矩形 1"/>
            <p:cNvSpPr/>
            <p:nvPr/>
          </p:nvSpPr>
          <p:spPr>
            <a:xfrm>
              <a:off x="8609349" y="2676159"/>
              <a:ext cx="2878605" cy="372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indent="285750" algn="just">
                <a:lnSpc>
                  <a:spcPct val="150000"/>
                </a:lnSpc>
                <a:buFont typeface="Wingdings" panose="05000000000000000000" pitchFamily="2" charset="2"/>
                <a:buChar char="ü"/>
              </a:pPr>
              <a:r>
                <a:rPr lang="zh-CN" altLang="en-US" sz="1600" b="1" dirty="0"/>
                <a:t>收费政策执行情况</a:t>
              </a:r>
              <a:r>
                <a:rPr lang="zh-CN" altLang="en-US" sz="1600" dirty="0"/>
                <a:t>：包括全国优惠减免政策执行及检查核验等业务的稽核。</a:t>
              </a:r>
            </a:p>
            <a:p>
              <a:pPr indent="285750" algn="just">
                <a:lnSpc>
                  <a:spcPct val="150000"/>
                </a:lnSpc>
                <a:buFont typeface="Wingdings" panose="05000000000000000000" pitchFamily="2" charset="2"/>
                <a:buChar char="ü"/>
              </a:pPr>
              <a:r>
                <a:rPr lang="zh-CN" altLang="en-US" sz="1600" b="1" dirty="0"/>
                <a:t>收费公路设施封闭式管理等情况</a:t>
              </a:r>
              <a:r>
                <a:rPr lang="zh-CN" altLang="en-US" sz="1600" dirty="0"/>
                <a:t>：包括</a:t>
              </a:r>
              <a:r>
                <a:rPr lang="zh-CN" altLang="en-US" sz="1600" u="sng" dirty="0"/>
                <a:t>高速公路封闭</a:t>
              </a:r>
              <a:r>
                <a:rPr lang="zh-CN" altLang="en-US" sz="1600" dirty="0"/>
                <a:t>及</a:t>
              </a:r>
              <a:r>
                <a:rPr lang="zh-CN" altLang="en-US" sz="1600" u="sng" dirty="0"/>
                <a:t>服务区便道开放</a:t>
              </a:r>
              <a:r>
                <a:rPr lang="zh-CN" altLang="en-US" sz="1600" dirty="0"/>
                <a:t>等情况的稽核。</a:t>
              </a:r>
            </a:p>
          </p:txBody>
        </p:sp>
      </p:grpSp>
      <p:sp>
        <p:nvSpPr>
          <p:cNvPr id="28" name="TextBox 142"/>
          <p:cNvSpPr>
            <a:spLocks noChangeArrowheads="1"/>
          </p:cNvSpPr>
          <p:nvPr/>
        </p:nvSpPr>
        <p:spPr bwMode="auto">
          <a:xfrm>
            <a:off x="516105" y="942681"/>
            <a:ext cx="2122697" cy="492443"/>
          </a:xfrm>
          <a:prstGeom prst="rect">
            <a:avLst/>
          </a:prstGeom>
        </p:spPr>
        <p:txBody>
          <a:bodyPr wrap="none">
            <a:spAutoFit/>
          </a:bodyPr>
          <a:lstStyle/>
          <a:p>
            <a:r>
              <a:rPr lang="en-US" altLang="zh-CN" sz="2600" b="1" dirty="0" smtClean="0">
                <a:solidFill>
                  <a:srgbClr val="002060"/>
                </a:solidFill>
                <a:latin typeface="+mn-ea"/>
              </a:rPr>
              <a:t>1.2 </a:t>
            </a:r>
            <a:r>
              <a:rPr lang="zh-CN" altLang="en-US" sz="2600" b="1" dirty="0">
                <a:solidFill>
                  <a:srgbClr val="002060"/>
                </a:solidFill>
                <a:latin typeface="+mn-ea"/>
              </a:rPr>
              <a:t>稽核业务</a:t>
            </a:r>
          </a:p>
        </p:txBody>
      </p:sp>
      <p:sp>
        <p:nvSpPr>
          <p:cNvPr id="29"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71785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972826"/>
            <a:ext cx="12192000" cy="845133"/>
            <a:chOff x="0" y="972826"/>
            <a:chExt cx="12192000" cy="845133"/>
          </a:xfrm>
        </p:grpSpPr>
        <p:sp>
          <p:nvSpPr>
            <p:cNvPr id="4" name="îṩ1ïďè"/>
            <p:cNvSpPr/>
            <p:nvPr/>
          </p:nvSpPr>
          <p:spPr>
            <a:xfrm>
              <a:off x="0" y="972826"/>
              <a:ext cx="12192000" cy="845133"/>
            </a:xfrm>
            <a:prstGeom prst="roundRect">
              <a:avLst>
                <a:gd name="adj" fmla="val 0"/>
              </a:avLst>
            </a:prstGeom>
            <a:blipFill>
              <a:blip r:embed="rId2"/>
              <a:srcRect/>
              <a:stretch>
                <a:fillRect t="-437346" b="-424396"/>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prstClr val="white"/>
                </a:solidFill>
              </a:endParaRPr>
            </a:p>
          </p:txBody>
        </p:sp>
        <p:sp>
          <p:nvSpPr>
            <p:cNvPr id="5" name="ïṩḷiḓe"/>
            <p:cNvSpPr/>
            <p:nvPr/>
          </p:nvSpPr>
          <p:spPr>
            <a:xfrm>
              <a:off x="0" y="987321"/>
              <a:ext cx="10844776" cy="586688"/>
            </a:xfrm>
            <a:prstGeom prst="roundRect">
              <a:avLst>
                <a:gd name="adj" fmla="val 0"/>
              </a:avLst>
            </a:prstGeom>
            <a:solidFill>
              <a:schemeClr val="tx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sz="1600" b="1"/>
            </a:p>
          </p:txBody>
        </p:sp>
        <p:sp>
          <p:nvSpPr>
            <p:cNvPr id="6" name="í$líḍé"/>
            <p:cNvSpPr txBox="1"/>
            <p:nvPr/>
          </p:nvSpPr>
          <p:spPr>
            <a:xfrm>
              <a:off x="100567" y="981117"/>
              <a:ext cx="10375614" cy="581926"/>
            </a:xfrm>
            <a:prstGeom prst="rect">
              <a:avLst/>
            </a:prstGeom>
            <a:noFill/>
            <a:ln>
              <a:noFill/>
            </a:ln>
          </p:spPr>
          <p:txBody>
            <a:bodyPr wrap="square" lIns="91440" tIns="45720" rIns="91440" bIns="45720" anchor="ctr" anchorCtr="0">
              <a:norm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solidFill>
                    <a:schemeClr val="bg1"/>
                  </a:solidFill>
                  <a:effectLst/>
                  <a:uLnTx/>
                  <a:uFillTx/>
                </a:rPr>
                <a:t>  </a:t>
              </a:r>
              <a:r>
                <a:rPr kumimoji="0" lang="en-US" altLang="zh-CN" sz="2800" b="1" i="0" u="none" strike="noStrike" kern="1200" cap="none" spc="0" normalizeH="0" baseline="0" noProof="0" dirty="0" smtClean="0">
                  <a:ln>
                    <a:noFill/>
                  </a:ln>
                  <a:solidFill>
                    <a:schemeClr val="bg1"/>
                  </a:solidFill>
                  <a:effectLst/>
                  <a:uLnTx/>
                  <a:uFillTx/>
                </a:rPr>
                <a:t>1.2.1</a:t>
              </a:r>
              <a:r>
                <a:rPr kumimoji="0" lang="zh-CN" altLang="en-US" sz="2800" b="1" i="0" u="none" strike="noStrike" kern="1200" cap="none" spc="0" normalizeH="0" baseline="0" noProof="0" dirty="0">
                  <a:ln>
                    <a:noFill/>
                  </a:ln>
                  <a:solidFill>
                    <a:schemeClr val="bg1"/>
                  </a:solidFill>
                  <a:effectLst/>
                  <a:uLnTx/>
                  <a:uFillTx/>
                </a:rPr>
                <a:t>内部稽核</a:t>
              </a:r>
              <a:r>
                <a:rPr kumimoji="0" lang="en-US" altLang="zh-CN" sz="2800" b="1" i="0" u="none" strike="noStrike" kern="1200" cap="none" spc="0" normalizeH="0" baseline="0" noProof="0" dirty="0">
                  <a:ln>
                    <a:noFill/>
                  </a:ln>
                  <a:solidFill>
                    <a:schemeClr val="bg1"/>
                  </a:solidFill>
                  <a:effectLst/>
                  <a:uLnTx/>
                  <a:uFillTx/>
                </a:rPr>
                <a:t>——</a:t>
              </a:r>
              <a:r>
                <a:rPr kumimoji="0" lang="zh-CN" altLang="en-US" sz="2800" b="1" i="0" u="none" strike="noStrike" kern="1200" cap="none" spc="0" normalizeH="0" baseline="0" noProof="0" dirty="0">
                  <a:ln>
                    <a:noFill/>
                  </a:ln>
                  <a:solidFill>
                    <a:schemeClr val="bg1"/>
                  </a:solidFill>
                  <a:effectLst/>
                  <a:uLnTx/>
                  <a:uFillTx/>
                </a:rPr>
                <a:t>管理要求</a:t>
              </a:r>
              <a:endParaRPr kumimoji="0" lang="en-US" sz="2800" b="1" i="0" u="none" strike="noStrike" kern="1200" cap="none" spc="0" normalizeH="0" baseline="0" noProof="0" dirty="0">
                <a:ln>
                  <a:noFill/>
                </a:ln>
                <a:solidFill>
                  <a:schemeClr val="bg1"/>
                </a:solidFill>
                <a:effectLst/>
                <a:uLnTx/>
                <a:uFillTx/>
              </a:endParaRPr>
            </a:p>
          </p:txBody>
        </p:sp>
      </p:grpSp>
      <p:sp>
        <p:nvSpPr>
          <p:cNvPr id="1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02426" y="1909335"/>
            <a:ext cx="11165983" cy="4699683"/>
            <a:chOff x="-2294225" y="2205884"/>
            <a:chExt cx="11217498" cy="4699683"/>
          </a:xfrm>
        </p:grpSpPr>
        <p:sp>
          <p:nvSpPr>
            <p:cNvPr id="8" name="iṡlïḍé"/>
            <p:cNvSpPr/>
            <p:nvPr/>
          </p:nvSpPr>
          <p:spPr>
            <a:xfrm>
              <a:off x="-917146" y="2569894"/>
              <a:ext cx="2469984" cy="432048"/>
            </a:xfrm>
            <a:prstGeom prst="roundRect">
              <a:avLst>
                <a:gd name="adj" fmla="val 29895"/>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b="1" i="1" dirty="0"/>
                <a:t>部路网中心</a:t>
              </a:r>
            </a:p>
          </p:txBody>
        </p:sp>
        <p:sp>
          <p:nvSpPr>
            <p:cNvPr id="9" name="îṧḷíḍè"/>
            <p:cNvSpPr/>
            <p:nvPr/>
          </p:nvSpPr>
          <p:spPr bwMode="auto">
            <a:xfrm>
              <a:off x="-2294225" y="3094778"/>
              <a:ext cx="5256381" cy="381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07950" indent="-342900">
                <a:lnSpc>
                  <a:spcPct val="175000"/>
                </a:lnSpc>
                <a:buClr>
                  <a:schemeClr val="accent3"/>
                </a:buClr>
                <a:buSzPct val="120000"/>
                <a:buFont typeface="Wingdings" panose="05000000000000000000" pitchFamily="2" charset="2"/>
                <a:buChar char="ü"/>
              </a:pPr>
              <a:r>
                <a:rPr lang="zh-CN" altLang="zh-CN" sz="1600" b="1" dirty="0">
                  <a:solidFill>
                    <a:srgbClr val="FF0000"/>
                  </a:solidFill>
                </a:rPr>
                <a:t>定期开展</a:t>
              </a:r>
              <a:r>
                <a:rPr lang="zh-CN" altLang="en-US" sz="1600" dirty="0"/>
                <a:t>内部稽核工作；</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dirty="0"/>
                <a:t>对发行信息、收费行为及运营管理进行</a:t>
              </a:r>
              <a:r>
                <a:rPr lang="zh-CN" altLang="en-US" sz="1600" b="1" dirty="0">
                  <a:solidFill>
                    <a:srgbClr val="FF0000"/>
                  </a:solidFill>
                </a:rPr>
                <a:t>抽检</a:t>
              </a:r>
              <a:r>
                <a:rPr lang="zh-CN" altLang="en-US" sz="1600" dirty="0"/>
                <a:t>稽核；</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b="1" dirty="0"/>
                <a:t>定期发布稽核结果</a:t>
              </a:r>
              <a:r>
                <a:rPr lang="zh-CN" altLang="en-US" sz="1600" dirty="0"/>
                <a:t>；</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dirty="0"/>
                <a:t>并</a:t>
              </a:r>
              <a:r>
                <a:rPr lang="zh-CN" altLang="en-US" sz="1600" b="1" dirty="0">
                  <a:solidFill>
                    <a:srgbClr val="FF0000"/>
                  </a:solidFill>
                </a:rPr>
                <a:t>下发整改工单</a:t>
              </a:r>
              <a:r>
                <a:rPr lang="zh-CN" altLang="en-US" sz="1600" dirty="0"/>
                <a:t>。</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dirty="0"/>
                <a:t>应对</a:t>
              </a:r>
              <a:r>
                <a:rPr lang="zh-CN" altLang="en-US" sz="1600" b="1" dirty="0">
                  <a:solidFill>
                    <a:srgbClr val="FF0000"/>
                  </a:solidFill>
                </a:rPr>
                <a:t>发行不规范、失误较多导致全网收费额损失较大的发行方</a:t>
              </a:r>
              <a:r>
                <a:rPr lang="zh-CN" altLang="en-US" sz="1600" dirty="0"/>
                <a:t>或</a:t>
              </a:r>
              <a:r>
                <a:rPr lang="zh-CN" altLang="en-US" sz="1600" b="1" dirty="0">
                  <a:solidFill>
                    <a:srgbClr val="FF0000"/>
                  </a:solidFill>
                </a:rPr>
                <a:t>发行服务机构定期进行通报</a:t>
              </a:r>
              <a:r>
                <a:rPr lang="zh-CN" altLang="en-US" sz="1600" dirty="0"/>
                <a:t>，可酌情通报省级交通主管部门责令整改。并视情况上报部级交通主管部门停止其发行业务。</a:t>
              </a:r>
              <a:endParaRPr lang="en-US" altLang="zh-CN" sz="1600" dirty="0"/>
            </a:p>
            <a:p>
              <a:pPr marL="107950" indent="-342900">
                <a:lnSpc>
                  <a:spcPct val="175000"/>
                </a:lnSpc>
                <a:buClr>
                  <a:schemeClr val="accent3"/>
                </a:buClr>
                <a:buSzPct val="120000"/>
                <a:buFont typeface="Wingdings" panose="05000000000000000000" pitchFamily="2" charset="2"/>
                <a:buChar char="ü"/>
              </a:pPr>
              <a:endParaRPr lang="en-US" altLang="zh-CN" sz="1600" dirty="0"/>
            </a:p>
          </p:txBody>
        </p:sp>
        <p:sp>
          <p:nvSpPr>
            <p:cNvPr id="11" name="îSľîdê"/>
            <p:cNvSpPr/>
            <p:nvPr/>
          </p:nvSpPr>
          <p:spPr bwMode="auto">
            <a:xfrm>
              <a:off x="13003" y="2205884"/>
              <a:ext cx="609685" cy="41415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262" h="413866">
                  <a:moveTo>
                    <a:pt x="304584" y="303284"/>
                  </a:moveTo>
                  <a:cubicBezTo>
                    <a:pt x="295970" y="303308"/>
                    <a:pt x="287368" y="306624"/>
                    <a:pt x="280823" y="313163"/>
                  </a:cubicBezTo>
                  <a:cubicBezTo>
                    <a:pt x="267545" y="326335"/>
                    <a:pt x="267732" y="347634"/>
                    <a:pt x="280823" y="360712"/>
                  </a:cubicBezTo>
                  <a:cubicBezTo>
                    <a:pt x="294007" y="373884"/>
                    <a:pt x="315325" y="373790"/>
                    <a:pt x="328416" y="360712"/>
                  </a:cubicBezTo>
                  <a:cubicBezTo>
                    <a:pt x="341506" y="347634"/>
                    <a:pt x="341506" y="326335"/>
                    <a:pt x="328416" y="313163"/>
                  </a:cubicBezTo>
                  <a:cubicBezTo>
                    <a:pt x="321824" y="306530"/>
                    <a:pt x="313198" y="303261"/>
                    <a:pt x="304584" y="303284"/>
                  </a:cubicBezTo>
                  <a:close/>
                  <a:moveTo>
                    <a:pt x="299523" y="259822"/>
                  </a:moveTo>
                  <a:lnTo>
                    <a:pt x="309622" y="259822"/>
                  </a:lnTo>
                  <a:cubicBezTo>
                    <a:pt x="313175" y="259822"/>
                    <a:pt x="316073" y="262718"/>
                    <a:pt x="316073" y="266268"/>
                  </a:cubicBezTo>
                  <a:lnTo>
                    <a:pt x="316073" y="276263"/>
                  </a:lnTo>
                  <a:cubicBezTo>
                    <a:pt x="324208" y="277758"/>
                    <a:pt x="332156" y="281028"/>
                    <a:pt x="339262" y="285885"/>
                  </a:cubicBezTo>
                  <a:lnTo>
                    <a:pt x="346369" y="278786"/>
                  </a:lnTo>
                  <a:cubicBezTo>
                    <a:pt x="348893" y="276263"/>
                    <a:pt x="353101" y="276263"/>
                    <a:pt x="355625" y="278786"/>
                  </a:cubicBezTo>
                  <a:lnTo>
                    <a:pt x="362732" y="285885"/>
                  </a:lnTo>
                  <a:cubicBezTo>
                    <a:pt x="365163" y="288314"/>
                    <a:pt x="365163" y="292611"/>
                    <a:pt x="362732" y="295040"/>
                  </a:cubicBezTo>
                  <a:lnTo>
                    <a:pt x="355625" y="302140"/>
                  </a:lnTo>
                  <a:cubicBezTo>
                    <a:pt x="360581" y="309239"/>
                    <a:pt x="363667" y="317086"/>
                    <a:pt x="365350" y="325307"/>
                  </a:cubicBezTo>
                  <a:lnTo>
                    <a:pt x="375261" y="325307"/>
                  </a:lnTo>
                  <a:cubicBezTo>
                    <a:pt x="378908" y="325307"/>
                    <a:pt x="381900" y="328296"/>
                    <a:pt x="381619" y="331846"/>
                  </a:cubicBezTo>
                  <a:lnTo>
                    <a:pt x="381619" y="341935"/>
                  </a:lnTo>
                  <a:cubicBezTo>
                    <a:pt x="381619" y="345485"/>
                    <a:pt x="378814" y="348381"/>
                    <a:pt x="375168" y="348381"/>
                  </a:cubicBezTo>
                  <a:lnTo>
                    <a:pt x="365350" y="348381"/>
                  </a:lnTo>
                  <a:cubicBezTo>
                    <a:pt x="363667" y="356602"/>
                    <a:pt x="360581" y="364449"/>
                    <a:pt x="355719" y="371642"/>
                  </a:cubicBezTo>
                  <a:lnTo>
                    <a:pt x="362732" y="378648"/>
                  </a:lnTo>
                  <a:cubicBezTo>
                    <a:pt x="365163" y="381170"/>
                    <a:pt x="365163" y="385374"/>
                    <a:pt x="362732" y="387896"/>
                  </a:cubicBezTo>
                  <a:lnTo>
                    <a:pt x="355625" y="394996"/>
                  </a:lnTo>
                  <a:cubicBezTo>
                    <a:pt x="353101" y="397425"/>
                    <a:pt x="348893" y="397425"/>
                    <a:pt x="346369" y="394996"/>
                  </a:cubicBezTo>
                  <a:lnTo>
                    <a:pt x="339543" y="388083"/>
                  </a:lnTo>
                  <a:cubicBezTo>
                    <a:pt x="332437" y="392941"/>
                    <a:pt x="324395" y="396210"/>
                    <a:pt x="316167" y="397798"/>
                  </a:cubicBezTo>
                  <a:lnTo>
                    <a:pt x="316167" y="407420"/>
                  </a:lnTo>
                  <a:cubicBezTo>
                    <a:pt x="316167" y="411064"/>
                    <a:pt x="313362" y="413866"/>
                    <a:pt x="309715" y="413866"/>
                  </a:cubicBezTo>
                  <a:lnTo>
                    <a:pt x="299617" y="413866"/>
                  </a:lnTo>
                  <a:cubicBezTo>
                    <a:pt x="295970" y="413866"/>
                    <a:pt x="293165" y="411064"/>
                    <a:pt x="293165" y="407420"/>
                  </a:cubicBezTo>
                  <a:lnTo>
                    <a:pt x="293165" y="397798"/>
                  </a:lnTo>
                  <a:cubicBezTo>
                    <a:pt x="284750" y="396210"/>
                    <a:pt x="276802" y="392941"/>
                    <a:pt x="269602" y="388083"/>
                  </a:cubicBezTo>
                  <a:lnTo>
                    <a:pt x="262870" y="394809"/>
                  </a:lnTo>
                  <a:cubicBezTo>
                    <a:pt x="260345" y="397331"/>
                    <a:pt x="256138" y="397331"/>
                    <a:pt x="253613" y="394809"/>
                  </a:cubicBezTo>
                  <a:lnTo>
                    <a:pt x="246507" y="387709"/>
                  </a:lnTo>
                  <a:cubicBezTo>
                    <a:pt x="243982" y="385281"/>
                    <a:pt x="243982" y="380983"/>
                    <a:pt x="246507" y="378555"/>
                  </a:cubicBezTo>
                  <a:lnTo>
                    <a:pt x="253239" y="371829"/>
                  </a:lnTo>
                  <a:cubicBezTo>
                    <a:pt x="248283" y="364729"/>
                    <a:pt x="245011" y="356602"/>
                    <a:pt x="243515" y="348381"/>
                  </a:cubicBezTo>
                  <a:lnTo>
                    <a:pt x="233884" y="348381"/>
                  </a:lnTo>
                  <a:cubicBezTo>
                    <a:pt x="230331" y="348381"/>
                    <a:pt x="227432" y="345485"/>
                    <a:pt x="227432" y="341935"/>
                  </a:cubicBezTo>
                  <a:lnTo>
                    <a:pt x="227432" y="331846"/>
                  </a:lnTo>
                  <a:cubicBezTo>
                    <a:pt x="227432" y="328203"/>
                    <a:pt x="230331" y="325307"/>
                    <a:pt x="233884" y="325307"/>
                  </a:cubicBezTo>
                  <a:lnTo>
                    <a:pt x="243515" y="325307"/>
                  </a:lnTo>
                  <a:cubicBezTo>
                    <a:pt x="245011" y="317086"/>
                    <a:pt x="248377" y="309146"/>
                    <a:pt x="253239" y="301953"/>
                  </a:cubicBezTo>
                  <a:lnTo>
                    <a:pt x="246413" y="295040"/>
                  </a:lnTo>
                  <a:cubicBezTo>
                    <a:pt x="243889" y="292611"/>
                    <a:pt x="243889" y="288314"/>
                    <a:pt x="246413" y="285885"/>
                  </a:cubicBezTo>
                  <a:lnTo>
                    <a:pt x="253520" y="278786"/>
                  </a:lnTo>
                  <a:cubicBezTo>
                    <a:pt x="255951" y="276263"/>
                    <a:pt x="260252" y="276263"/>
                    <a:pt x="262683" y="278786"/>
                  </a:cubicBezTo>
                  <a:lnTo>
                    <a:pt x="269696" y="285698"/>
                  </a:lnTo>
                  <a:cubicBezTo>
                    <a:pt x="276802" y="280841"/>
                    <a:pt x="284750" y="277665"/>
                    <a:pt x="292978" y="276170"/>
                  </a:cubicBezTo>
                  <a:lnTo>
                    <a:pt x="292978" y="266268"/>
                  </a:lnTo>
                  <a:cubicBezTo>
                    <a:pt x="292978" y="262718"/>
                    <a:pt x="295877" y="259822"/>
                    <a:pt x="299523" y="259822"/>
                  </a:cubicBezTo>
                  <a:close/>
                  <a:moveTo>
                    <a:pt x="470487" y="50031"/>
                  </a:moveTo>
                  <a:lnTo>
                    <a:pt x="476285" y="50031"/>
                  </a:lnTo>
                  <a:lnTo>
                    <a:pt x="482176" y="50031"/>
                  </a:lnTo>
                  <a:cubicBezTo>
                    <a:pt x="509389" y="50031"/>
                    <a:pt x="531458" y="72069"/>
                    <a:pt x="531458" y="99244"/>
                  </a:cubicBezTo>
                  <a:lnTo>
                    <a:pt x="531458" y="153873"/>
                  </a:lnTo>
                  <a:cubicBezTo>
                    <a:pt x="531458" y="162464"/>
                    <a:pt x="527063" y="170122"/>
                    <a:pt x="520424" y="174417"/>
                  </a:cubicBezTo>
                  <a:lnTo>
                    <a:pt x="520424" y="227086"/>
                  </a:lnTo>
                  <a:cubicBezTo>
                    <a:pt x="520424" y="228113"/>
                    <a:pt x="520985" y="228953"/>
                    <a:pt x="521826" y="229327"/>
                  </a:cubicBezTo>
                  <a:cubicBezTo>
                    <a:pt x="529214" y="232969"/>
                    <a:pt x="565684" y="251365"/>
                    <a:pt x="599630" y="279193"/>
                  </a:cubicBezTo>
                  <a:cubicBezTo>
                    <a:pt x="605708" y="284236"/>
                    <a:pt x="609262" y="291707"/>
                    <a:pt x="609262" y="299551"/>
                  </a:cubicBezTo>
                  <a:lnTo>
                    <a:pt x="609262" y="337091"/>
                  </a:lnTo>
                  <a:lnTo>
                    <a:pt x="483298" y="337091"/>
                  </a:lnTo>
                  <a:lnTo>
                    <a:pt x="483298" y="293108"/>
                  </a:lnTo>
                  <a:cubicBezTo>
                    <a:pt x="483298" y="276952"/>
                    <a:pt x="476191" y="262011"/>
                    <a:pt x="463847" y="251739"/>
                  </a:cubicBezTo>
                  <a:cubicBezTo>
                    <a:pt x="453280" y="243054"/>
                    <a:pt x="442433" y="235117"/>
                    <a:pt x="432053" y="228019"/>
                  </a:cubicBezTo>
                  <a:cubicBezTo>
                    <a:pt x="432053" y="227739"/>
                    <a:pt x="432146" y="227459"/>
                    <a:pt x="432146" y="227086"/>
                  </a:cubicBezTo>
                  <a:lnTo>
                    <a:pt x="432146" y="174417"/>
                  </a:lnTo>
                  <a:cubicBezTo>
                    <a:pt x="425600" y="169935"/>
                    <a:pt x="421205" y="162464"/>
                    <a:pt x="421205" y="153873"/>
                  </a:cubicBezTo>
                  <a:lnTo>
                    <a:pt x="421205" y="99244"/>
                  </a:lnTo>
                  <a:cubicBezTo>
                    <a:pt x="421205" y="72069"/>
                    <a:pt x="443274" y="50031"/>
                    <a:pt x="470487" y="50031"/>
                  </a:cubicBezTo>
                  <a:close/>
                  <a:moveTo>
                    <a:pt x="127086" y="50031"/>
                  </a:moveTo>
                  <a:lnTo>
                    <a:pt x="132884" y="50031"/>
                  </a:lnTo>
                  <a:lnTo>
                    <a:pt x="138775" y="50031"/>
                  </a:lnTo>
                  <a:cubicBezTo>
                    <a:pt x="165988" y="50031"/>
                    <a:pt x="188057" y="72069"/>
                    <a:pt x="188057" y="99244"/>
                  </a:cubicBezTo>
                  <a:lnTo>
                    <a:pt x="188057" y="153873"/>
                  </a:lnTo>
                  <a:cubicBezTo>
                    <a:pt x="188057" y="162464"/>
                    <a:pt x="183662" y="170122"/>
                    <a:pt x="177022" y="174417"/>
                  </a:cubicBezTo>
                  <a:lnTo>
                    <a:pt x="177022" y="227086"/>
                  </a:lnTo>
                  <a:cubicBezTo>
                    <a:pt x="177022" y="227459"/>
                    <a:pt x="177209" y="227739"/>
                    <a:pt x="177209" y="228019"/>
                  </a:cubicBezTo>
                  <a:cubicBezTo>
                    <a:pt x="166829" y="235117"/>
                    <a:pt x="155982" y="243054"/>
                    <a:pt x="145415" y="251739"/>
                  </a:cubicBezTo>
                  <a:cubicBezTo>
                    <a:pt x="133071" y="262011"/>
                    <a:pt x="125964" y="277046"/>
                    <a:pt x="125964" y="293108"/>
                  </a:cubicBezTo>
                  <a:lnTo>
                    <a:pt x="125964" y="337091"/>
                  </a:lnTo>
                  <a:lnTo>
                    <a:pt x="0" y="337091"/>
                  </a:lnTo>
                  <a:lnTo>
                    <a:pt x="0" y="299551"/>
                  </a:lnTo>
                  <a:cubicBezTo>
                    <a:pt x="0" y="291707"/>
                    <a:pt x="3460" y="284143"/>
                    <a:pt x="9632" y="279193"/>
                  </a:cubicBezTo>
                  <a:cubicBezTo>
                    <a:pt x="43391" y="251365"/>
                    <a:pt x="79955" y="232969"/>
                    <a:pt x="87436" y="229327"/>
                  </a:cubicBezTo>
                  <a:cubicBezTo>
                    <a:pt x="88277" y="228860"/>
                    <a:pt x="88745" y="228019"/>
                    <a:pt x="88745" y="227086"/>
                  </a:cubicBezTo>
                  <a:lnTo>
                    <a:pt x="88745" y="174417"/>
                  </a:lnTo>
                  <a:cubicBezTo>
                    <a:pt x="82199" y="169935"/>
                    <a:pt x="77804" y="162464"/>
                    <a:pt x="77804" y="153873"/>
                  </a:cubicBezTo>
                  <a:lnTo>
                    <a:pt x="77804" y="99244"/>
                  </a:lnTo>
                  <a:cubicBezTo>
                    <a:pt x="77804" y="72069"/>
                    <a:pt x="99873" y="50031"/>
                    <a:pt x="127086" y="50031"/>
                  </a:cubicBezTo>
                  <a:close/>
                  <a:moveTo>
                    <a:pt x="297758" y="0"/>
                  </a:moveTo>
                  <a:lnTo>
                    <a:pt x="304585" y="0"/>
                  </a:lnTo>
                  <a:lnTo>
                    <a:pt x="311506" y="0"/>
                  </a:lnTo>
                  <a:cubicBezTo>
                    <a:pt x="343398" y="0"/>
                    <a:pt x="369304" y="25959"/>
                    <a:pt x="369304" y="57800"/>
                  </a:cubicBezTo>
                  <a:lnTo>
                    <a:pt x="369304" y="121950"/>
                  </a:lnTo>
                  <a:cubicBezTo>
                    <a:pt x="369304" y="131848"/>
                    <a:pt x="364067" y="140719"/>
                    <a:pt x="356398" y="145948"/>
                  </a:cubicBezTo>
                  <a:lnTo>
                    <a:pt x="356398" y="207857"/>
                  </a:lnTo>
                  <a:cubicBezTo>
                    <a:pt x="356398" y="208978"/>
                    <a:pt x="356959" y="209912"/>
                    <a:pt x="357987" y="210472"/>
                  </a:cubicBezTo>
                  <a:cubicBezTo>
                    <a:pt x="366872" y="214767"/>
                    <a:pt x="409707" y="236431"/>
                    <a:pt x="449548" y="269113"/>
                  </a:cubicBezTo>
                  <a:cubicBezTo>
                    <a:pt x="456749" y="274902"/>
                    <a:pt x="460864" y="283773"/>
                    <a:pt x="461145" y="293110"/>
                  </a:cubicBezTo>
                  <a:lnTo>
                    <a:pt x="461145" y="337091"/>
                  </a:lnTo>
                  <a:lnTo>
                    <a:pt x="402131" y="337091"/>
                  </a:lnTo>
                  <a:lnTo>
                    <a:pt x="402131" y="331955"/>
                  </a:lnTo>
                  <a:cubicBezTo>
                    <a:pt x="402131" y="318976"/>
                    <a:pt x="392779" y="308331"/>
                    <a:pt x="380527" y="305903"/>
                  </a:cubicBezTo>
                  <a:cubicBezTo>
                    <a:pt x="380433" y="305716"/>
                    <a:pt x="380433" y="305530"/>
                    <a:pt x="380340" y="305436"/>
                  </a:cubicBezTo>
                  <a:cubicBezTo>
                    <a:pt x="387261" y="295071"/>
                    <a:pt x="386138" y="280878"/>
                    <a:pt x="377066" y="271820"/>
                  </a:cubicBezTo>
                  <a:lnTo>
                    <a:pt x="369959" y="264724"/>
                  </a:lnTo>
                  <a:cubicBezTo>
                    <a:pt x="365002" y="259775"/>
                    <a:pt x="358362" y="256974"/>
                    <a:pt x="351254" y="256974"/>
                  </a:cubicBezTo>
                  <a:cubicBezTo>
                    <a:pt x="345736" y="256974"/>
                    <a:pt x="340685" y="258654"/>
                    <a:pt x="336290" y="261642"/>
                  </a:cubicBezTo>
                  <a:cubicBezTo>
                    <a:pt x="336009" y="261456"/>
                    <a:pt x="335916" y="261456"/>
                    <a:pt x="335822" y="261362"/>
                  </a:cubicBezTo>
                  <a:cubicBezTo>
                    <a:pt x="333390" y="249130"/>
                    <a:pt x="322729" y="239979"/>
                    <a:pt x="309729" y="239979"/>
                  </a:cubicBezTo>
                  <a:lnTo>
                    <a:pt x="299628" y="239979"/>
                  </a:lnTo>
                  <a:cubicBezTo>
                    <a:pt x="286628" y="239979"/>
                    <a:pt x="275966" y="249130"/>
                    <a:pt x="273535" y="261362"/>
                  </a:cubicBezTo>
                  <a:cubicBezTo>
                    <a:pt x="273348" y="261456"/>
                    <a:pt x="273161" y="261456"/>
                    <a:pt x="272974" y="261642"/>
                  </a:cubicBezTo>
                  <a:cubicBezTo>
                    <a:pt x="268672" y="258748"/>
                    <a:pt x="263621" y="257160"/>
                    <a:pt x="258197" y="257160"/>
                  </a:cubicBezTo>
                  <a:cubicBezTo>
                    <a:pt x="251089" y="257160"/>
                    <a:pt x="244355" y="259868"/>
                    <a:pt x="239398" y="264817"/>
                  </a:cubicBezTo>
                  <a:lnTo>
                    <a:pt x="232290" y="271914"/>
                  </a:lnTo>
                  <a:cubicBezTo>
                    <a:pt x="227334" y="277050"/>
                    <a:pt x="224528" y="283679"/>
                    <a:pt x="224528" y="290776"/>
                  </a:cubicBezTo>
                  <a:cubicBezTo>
                    <a:pt x="224528" y="296005"/>
                    <a:pt x="226024" y="301047"/>
                    <a:pt x="228924" y="305343"/>
                  </a:cubicBezTo>
                  <a:lnTo>
                    <a:pt x="228550" y="306090"/>
                  </a:lnTo>
                  <a:cubicBezTo>
                    <a:pt x="216485" y="308518"/>
                    <a:pt x="207319" y="319256"/>
                    <a:pt x="207319" y="332049"/>
                  </a:cubicBezTo>
                  <a:lnTo>
                    <a:pt x="207319" y="337091"/>
                  </a:lnTo>
                  <a:lnTo>
                    <a:pt x="148399" y="337091"/>
                  </a:lnTo>
                  <a:lnTo>
                    <a:pt x="148399" y="293110"/>
                  </a:lnTo>
                  <a:cubicBezTo>
                    <a:pt x="148399" y="283773"/>
                    <a:pt x="152514" y="274902"/>
                    <a:pt x="159715" y="269113"/>
                  </a:cubicBezTo>
                  <a:cubicBezTo>
                    <a:pt x="199650" y="236337"/>
                    <a:pt x="242485" y="214674"/>
                    <a:pt x="251276" y="210472"/>
                  </a:cubicBezTo>
                  <a:cubicBezTo>
                    <a:pt x="252211" y="209912"/>
                    <a:pt x="252866" y="208978"/>
                    <a:pt x="252866" y="207857"/>
                  </a:cubicBezTo>
                  <a:lnTo>
                    <a:pt x="252866" y="145948"/>
                  </a:lnTo>
                  <a:cubicBezTo>
                    <a:pt x="245010" y="140813"/>
                    <a:pt x="239866" y="132035"/>
                    <a:pt x="239866" y="121950"/>
                  </a:cubicBezTo>
                  <a:lnTo>
                    <a:pt x="239866" y="57800"/>
                  </a:lnTo>
                  <a:cubicBezTo>
                    <a:pt x="239866" y="25959"/>
                    <a:pt x="265866" y="0"/>
                    <a:pt x="297758" y="0"/>
                  </a:cubicBezTo>
                  <a:close/>
                </a:path>
              </a:pathLst>
            </a:custGeom>
            <a:solidFill>
              <a:srgbClr val="0070C0"/>
            </a:solidFill>
            <a:ln>
              <a:noFill/>
            </a:ln>
          </p:spPr>
          <p:txBody>
            <a:bodyPr/>
            <a:lstStyle/>
            <a:p>
              <a:endParaRPr lang="zh-CN" altLang="en-US">
                <a:solidFill>
                  <a:srgbClr val="0070C0"/>
                </a:solidFill>
              </a:endParaRPr>
            </a:p>
          </p:txBody>
        </p:sp>
        <p:sp>
          <p:nvSpPr>
            <p:cNvPr id="12" name="ïšḻíďe"/>
            <p:cNvSpPr/>
            <p:nvPr/>
          </p:nvSpPr>
          <p:spPr>
            <a:xfrm>
              <a:off x="5124284" y="2569894"/>
              <a:ext cx="2398740" cy="432048"/>
            </a:xfrm>
            <a:prstGeom prst="roundRect">
              <a:avLst>
                <a:gd name="adj" fmla="val 29895"/>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b="1" i="1" dirty="0"/>
                <a:t>省级稽核管理单位</a:t>
              </a:r>
            </a:p>
          </p:txBody>
        </p:sp>
        <p:sp>
          <p:nvSpPr>
            <p:cNvPr id="13" name="íṡļíḓé"/>
            <p:cNvSpPr/>
            <p:nvPr/>
          </p:nvSpPr>
          <p:spPr bwMode="auto">
            <a:xfrm>
              <a:off x="3305797" y="3094778"/>
              <a:ext cx="5617476" cy="381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marL="107950" indent="-342900" defTabSz="914400">
                <a:lnSpc>
                  <a:spcPct val="175000"/>
                </a:lnSpc>
                <a:buClr>
                  <a:schemeClr val="accent3"/>
                </a:buClr>
                <a:buSzPct val="120000"/>
                <a:buFont typeface="Wingdings" panose="05000000000000000000" pitchFamily="2" charset="2"/>
                <a:buChar char="ü"/>
              </a:pPr>
              <a:r>
                <a:rPr lang="zh-CN" altLang="zh-CN" sz="1600" dirty="0"/>
                <a:t>应</a:t>
              </a:r>
              <a:r>
                <a:rPr lang="zh-CN" altLang="zh-CN" sz="1600" b="1" dirty="0">
                  <a:solidFill>
                    <a:srgbClr val="FF0000"/>
                  </a:solidFill>
                </a:rPr>
                <a:t>每月抽检</a:t>
              </a:r>
              <a:r>
                <a:rPr lang="zh-CN" altLang="zh-CN" sz="1600" dirty="0"/>
                <a:t>稽核发行信息</a:t>
              </a:r>
              <a:r>
                <a:rPr lang="zh-CN" altLang="en-US" sz="1600" dirty="0"/>
                <a:t>、收费行为及运营管理；</a:t>
              </a:r>
              <a:endParaRPr lang="en-US" altLang="zh-CN" sz="1600" dirty="0"/>
            </a:p>
            <a:p>
              <a:pPr marL="107950" indent="-342900" defTabSz="914400">
                <a:lnSpc>
                  <a:spcPct val="175000"/>
                </a:lnSpc>
                <a:buClr>
                  <a:schemeClr val="accent3"/>
                </a:buClr>
                <a:buSzPct val="120000"/>
                <a:buFont typeface="Wingdings" panose="05000000000000000000" pitchFamily="2" charset="2"/>
                <a:buChar char="ü"/>
              </a:pPr>
              <a:r>
                <a:rPr lang="zh-CN" altLang="zh-CN" sz="1600" dirty="0"/>
                <a:t>发布稽核结果并下发整改工单</a:t>
              </a:r>
              <a:r>
                <a:rPr lang="zh-CN" altLang="en-US" sz="1600" dirty="0"/>
                <a:t>；</a:t>
              </a:r>
              <a:endParaRPr lang="en-US" altLang="zh-CN" sz="1600" dirty="0"/>
            </a:p>
            <a:p>
              <a:pPr marL="107950" indent="-342900" defTabSz="914400">
                <a:lnSpc>
                  <a:spcPct val="175000"/>
                </a:lnSpc>
                <a:buClr>
                  <a:schemeClr val="accent3"/>
                </a:buClr>
                <a:buSzPct val="120000"/>
                <a:buFont typeface="Wingdings" panose="05000000000000000000" pitchFamily="2" charset="2"/>
                <a:buChar char="ü"/>
              </a:pPr>
              <a:r>
                <a:rPr lang="zh-CN" altLang="zh-CN" sz="1600" dirty="0"/>
                <a:t>应</a:t>
              </a:r>
              <a:r>
                <a:rPr lang="zh-CN" altLang="zh-CN" sz="1600" b="1" dirty="0">
                  <a:solidFill>
                    <a:srgbClr val="FF0000"/>
                  </a:solidFill>
                </a:rPr>
                <a:t>及时转发</a:t>
              </a:r>
              <a:r>
                <a:rPr lang="zh-CN" altLang="zh-CN" sz="1600" dirty="0"/>
                <a:t>部级下发的整改工单</a:t>
              </a:r>
              <a:r>
                <a:rPr lang="zh-CN" altLang="en-US" sz="1600" dirty="0"/>
                <a:t>。</a:t>
              </a:r>
              <a:endParaRPr lang="en-US" altLang="zh-CN" sz="1600" dirty="0"/>
            </a:p>
            <a:p>
              <a:pPr marL="107950" indent="-342900" defTabSz="914400">
                <a:lnSpc>
                  <a:spcPct val="175000"/>
                </a:lnSpc>
                <a:buClr>
                  <a:schemeClr val="accent3"/>
                </a:buClr>
                <a:buSzPct val="120000"/>
                <a:buFont typeface="Wingdings" panose="05000000000000000000" pitchFamily="2" charset="2"/>
                <a:buChar char="ü"/>
              </a:pPr>
              <a:r>
                <a:rPr lang="zh-CN" altLang="zh-CN" dirty="0"/>
                <a:t>评定路段管理单位及合作发行机构质量考核。</a:t>
              </a:r>
              <a:endParaRPr lang="en-US" altLang="zh-CN" dirty="0"/>
            </a:p>
            <a:p>
              <a:pPr marL="107950" indent="-342900" defTabSz="914400">
                <a:lnSpc>
                  <a:spcPct val="175000"/>
                </a:lnSpc>
                <a:buClr>
                  <a:schemeClr val="accent3"/>
                </a:buClr>
                <a:buSzPct val="120000"/>
                <a:buFont typeface="Wingdings" panose="05000000000000000000" pitchFamily="2" charset="2"/>
                <a:buChar char="ü"/>
              </a:pPr>
              <a:r>
                <a:rPr lang="zh-CN" altLang="en-US" sz="1600" dirty="0"/>
                <a:t>应对</a:t>
              </a:r>
              <a:r>
                <a:rPr lang="zh-CN" altLang="en-US" sz="1600" b="1" dirty="0">
                  <a:solidFill>
                    <a:srgbClr val="FF0000"/>
                  </a:solidFill>
                </a:rPr>
                <a:t>发行不规范、失误较多导致全网收费额损失较大的发行方</a:t>
              </a:r>
              <a:r>
                <a:rPr lang="zh-CN" altLang="en-US" sz="1600" dirty="0"/>
                <a:t>或</a:t>
              </a:r>
              <a:r>
                <a:rPr lang="zh-CN" altLang="en-US" sz="1600" b="1" dirty="0">
                  <a:solidFill>
                    <a:srgbClr val="FF0000"/>
                  </a:solidFill>
                </a:rPr>
                <a:t>发行服务机构定期进行通报</a:t>
              </a:r>
              <a:r>
                <a:rPr lang="zh-CN" altLang="en-US" sz="1600" dirty="0"/>
                <a:t>，可酌情通报省级交通主管部门责令整改。并视情况上报部级交通主管部门停止其发行业务。</a:t>
              </a:r>
              <a:endParaRPr lang="en-US" altLang="zh-CN" sz="1600" dirty="0"/>
            </a:p>
            <a:p>
              <a:pPr defTabSz="914400">
                <a:lnSpc>
                  <a:spcPct val="175000"/>
                </a:lnSpc>
                <a:buClr>
                  <a:schemeClr val="accent3"/>
                </a:buClr>
                <a:buSzPct val="120000"/>
              </a:pPr>
              <a:endParaRPr lang="zh-CN" altLang="en-US" sz="1600" dirty="0"/>
            </a:p>
          </p:txBody>
        </p:sp>
        <p:sp>
          <p:nvSpPr>
            <p:cNvPr id="14" name="işḻiḍê"/>
            <p:cNvSpPr/>
            <p:nvPr/>
          </p:nvSpPr>
          <p:spPr bwMode="auto">
            <a:xfrm>
              <a:off x="6018811" y="2205884"/>
              <a:ext cx="609685" cy="41415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262" h="413866">
                  <a:moveTo>
                    <a:pt x="304584" y="303284"/>
                  </a:moveTo>
                  <a:cubicBezTo>
                    <a:pt x="295970" y="303308"/>
                    <a:pt x="287368" y="306624"/>
                    <a:pt x="280823" y="313163"/>
                  </a:cubicBezTo>
                  <a:cubicBezTo>
                    <a:pt x="267545" y="326335"/>
                    <a:pt x="267732" y="347634"/>
                    <a:pt x="280823" y="360712"/>
                  </a:cubicBezTo>
                  <a:cubicBezTo>
                    <a:pt x="294007" y="373884"/>
                    <a:pt x="315325" y="373790"/>
                    <a:pt x="328416" y="360712"/>
                  </a:cubicBezTo>
                  <a:cubicBezTo>
                    <a:pt x="341506" y="347634"/>
                    <a:pt x="341506" y="326335"/>
                    <a:pt x="328416" y="313163"/>
                  </a:cubicBezTo>
                  <a:cubicBezTo>
                    <a:pt x="321824" y="306530"/>
                    <a:pt x="313198" y="303261"/>
                    <a:pt x="304584" y="303284"/>
                  </a:cubicBezTo>
                  <a:close/>
                  <a:moveTo>
                    <a:pt x="299523" y="259822"/>
                  </a:moveTo>
                  <a:lnTo>
                    <a:pt x="309622" y="259822"/>
                  </a:lnTo>
                  <a:cubicBezTo>
                    <a:pt x="313175" y="259822"/>
                    <a:pt x="316073" y="262718"/>
                    <a:pt x="316073" y="266268"/>
                  </a:cubicBezTo>
                  <a:lnTo>
                    <a:pt x="316073" y="276263"/>
                  </a:lnTo>
                  <a:cubicBezTo>
                    <a:pt x="324208" y="277758"/>
                    <a:pt x="332156" y="281028"/>
                    <a:pt x="339262" y="285885"/>
                  </a:cubicBezTo>
                  <a:lnTo>
                    <a:pt x="346369" y="278786"/>
                  </a:lnTo>
                  <a:cubicBezTo>
                    <a:pt x="348893" y="276263"/>
                    <a:pt x="353101" y="276263"/>
                    <a:pt x="355625" y="278786"/>
                  </a:cubicBezTo>
                  <a:lnTo>
                    <a:pt x="362732" y="285885"/>
                  </a:lnTo>
                  <a:cubicBezTo>
                    <a:pt x="365163" y="288314"/>
                    <a:pt x="365163" y="292611"/>
                    <a:pt x="362732" y="295040"/>
                  </a:cubicBezTo>
                  <a:lnTo>
                    <a:pt x="355625" y="302140"/>
                  </a:lnTo>
                  <a:cubicBezTo>
                    <a:pt x="360581" y="309239"/>
                    <a:pt x="363667" y="317086"/>
                    <a:pt x="365350" y="325307"/>
                  </a:cubicBezTo>
                  <a:lnTo>
                    <a:pt x="375261" y="325307"/>
                  </a:lnTo>
                  <a:cubicBezTo>
                    <a:pt x="378908" y="325307"/>
                    <a:pt x="381900" y="328296"/>
                    <a:pt x="381619" y="331846"/>
                  </a:cubicBezTo>
                  <a:lnTo>
                    <a:pt x="381619" y="341935"/>
                  </a:lnTo>
                  <a:cubicBezTo>
                    <a:pt x="381619" y="345485"/>
                    <a:pt x="378814" y="348381"/>
                    <a:pt x="375168" y="348381"/>
                  </a:cubicBezTo>
                  <a:lnTo>
                    <a:pt x="365350" y="348381"/>
                  </a:lnTo>
                  <a:cubicBezTo>
                    <a:pt x="363667" y="356602"/>
                    <a:pt x="360581" y="364449"/>
                    <a:pt x="355719" y="371642"/>
                  </a:cubicBezTo>
                  <a:lnTo>
                    <a:pt x="362732" y="378648"/>
                  </a:lnTo>
                  <a:cubicBezTo>
                    <a:pt x="365163" y="381170"/>
                    <a:pt x="365163" y="385374"/>
                    <a:pt x="362732" y="387896"/>
                  </a:cubicBezTo>
                  <a:lnTo>
                    <a:pt x="355625" y="394996"/>
                  </a:lnTo>
                  <a:cubicBezTo>
                    <a:pt x="353101" y="397425"/>
                    <a:pt x="348893" y="397425"/>
                    <a:pt x="346369" y="394996"/>
                  </a:cubicBezTo>
                  <a:lnTo>
                    <a:pt x="339543" y="388083"/>
                  </a:lnTo>
                  <a:cubicBezTo>
                    <a:pt x="332437" y="392941"/>
                    <a:pt x="324395" y="396210"/>
                    <a:pt x="316167" y="397798"/>
                  </a:cubicBezTo>
                  <a:lnTo>
                    <a:pt x="316167" y="407420"/>
                  </a:lnTo>
                  <a:cubicBezTo>
                    <a:pt x="316167" y="411064"/>
                    <a:pt x="313362" y="413866"/>
                    <a:pt x="309715" y="413866"/>
                  </a:cubicBezTo>
                  <a:lnTo>
                    <a:pt x="299617" y="413866"/>
                  </a:lnTo>
                  <a:cubicBezTo>
                    <a:pt x="295970" y="413866"/>
                    <a:pt x="293165" y="411064"/>
                    <a:pt x="293165" y="407420"/>
                  </a:cubicBezTo>
                  <a:lnTo>
                    <a:pt x="293165" y="397798"/>
                  </a:lnTo>
                  <a:cubicBezTo>
                    <a:pt x="284750" y="396210"/>
                    <a:pt x="276802" y="392941"/>
                    <a:pt x="269602" y="388083"/>
                  </a:cubicBezTo>
                  <a:lnTo>
                    <a:pt x="262870" y="394809"/>
                  </a:lnTo>
                  <a:cubicBezTo>
                    <a:pt x="260345" y="397331"/>
                    <a:pt x="256138" y="397331"/>
                    <a:pt x="253613" y="394809"/>
                  </a:cubicBezTo>
                  <a:lnTo>
                    <a:pt x="246507" y="387709"/>
                  </a:lnTo>
                  <a:cubicBezTo>
                    <a:pt x="243982" y="385281"/>
                    <a:pt x="243982" y="380983"/>
                    <a:pt x="246507" y="378555"/>
                  </a:cubicBezTo>
                  <a:lnTo>
                    <a:pt x="253239" y="371829"/>
                  </a:lnTo>
                  <a:cubicBezTo>
                    <a:pt x="248283" y="364729"/>
                    <a:pt x="245011" y="356602"/>
                    <a:pt x="243515" y="348381"/>
                  </a:cubicBezTo>
                  <a:lnTo>
                    <a:pt x="233884" y="348381"/>
                  </a:lnTo>
                  <a:cubicBezTo>
                    <a:pt x="230331" y="348381"/>
                    <a:pt x="227432" y="345485"/>
                    <a:pt x="227432" y="341935"/>
                  </a:cubicBezTo>
                  <a:lnTo>
                    <a:pt x="227432" y="331846"/>
                  </a:lnTo>
                  <a:cubicBezTo>
                    <a:pt x="227432" y="328203"/>
                    <a:pt x="230331" y="325307"/>
                    <a:pt x="233884" y="325307"/>
                  </a:cubicBezTo>
                  <a:lnTo>
                    <a:pt x="243515" y="325307"/>
                  </a:lnTo>
                  <a:cubicBezTo>
                    <a:pt x="245011" y="317086"/>
                    <a:pt x="248377" y="309146"/>
                    <a:pt x="253239" y="301953"/>
                  </a:cubicBezTo>
                  <a:lnTo>
                    <a:pt x="246413" y="295040"/>
                  </a:lnTo>
                  <a:cubicBezTo>
                    <a:pt x="243889" y="292611"/>
                    <a:pt x="243889" y="288314"/>
                    <a:pt x="246413" y="285885"/>
                  </a:cubicBezTo>
                  <a:lnTo>
                    <a:pt x="253520" y="278786"/>
                  </a:lnTo>
                  <a:cubicBezTo>
                    <a:pt x="255951" y="276263"/>
                    <a:pt x="260252" y="276263"/>
                    <a:pt x="262683" y="278786"/>
                  </a:cubicBezTo>
                  <a:lnTo>
                    <a:pt x="269696" y="285698"/>
                  </a:lnTo>
                  <a:cubicBezTo>
                    <a:pt x="276802" y="280841"/>
                    <a:pt x="284750" y="277665"/>
                    <a:pt x="292978" y="276170"/>
                  </a:cubicBezTo>
                  <a:lnTo>
                    <a:pt x="292978" y="266268"/>
                  </a:lnTo>
                  <a:cubicBezTo>
                    <a:pt x="292978" y="262718"/>
                    <a:pt x="295877" y="259822"/>
                    <a:pt x="299523" y="259822"/>
                  </a:cubicBezTo>
                  <a:close/>
                  <a:moveTo>
                    <a:pt x="470487" y="50031"/>
                  </a:moveTo>
                  <a:lnTo>
                    <a:pt x="476285" y="50031"/>
                  </a:lnTo>
                  <a:lnTo>
                    <a:pt x="482176" y="50031"/>
                  </a:lnTo>
                  <a:cubicBezTo>
                    <a:pt x="509389" y="50031"/>
                    <a:pt x="531458" y="72069"/>
                    <a:pt x="531458" y="99244"/>
                  </a:cubicBezTo>
                  <a:lnTo>
                    <a:pt x="531458" y="153873"/>
                  </a:lnTo>
                  <a:cubicBezTo>
                    <a:pt x="531458" y="162464"/>
                    <a:pt x="527063" y="170122"/>
                    <a:pt x="520424" y="174417"/>
                  </a:cubicBezTo>
                  <a:lnTo>
                    <a:pt x="520424" y="227086"/>
                  </a:lnTo>
                  <a:cubicBezTo>
                    <a:pt x="520424" y="228113"/>
                    <a:pt x="520985" y="228953"/>
                    <a:pt x="521826" y="229327"/>
                  </a:cubicBezTo>
                  <a:cubicBezTo>
                    <a:pt x="529214" y="232969"/>
                    <a:pt x="565684" y="251365"/>
                    <a:pt x="599630" y="279193"/>
                  </a:cubicBezTo>
                  <a:cubicBezTo>
                    <a:pt x="605708" y="284236"/>
                    <a:pt x="609262" y="291707"/>
                    <a:pt x="609262" y="299551"/>
                  </a:cubicBezTo>
                  <a:lnTo>
                    <a:pt x="609262" y="337091"/>
                  </a:lnTo>
                  <a:lnTo>
                    <a:pt x="483298" y="337091"/>
                  </a:lnTo>
                  <a:lnTo>
                    <a:pt x="483298" y="293108"/>
                  </a:lnTo>
                  <a:cubicBezTo>
                    <a:pt x="483298" y="276952"/>
                    <a:pt x="476191" y="262011"/>
                    <a:pt x="463847" y="251739"/>
                  </a:cubicBezTo>
                  <a:cubicBezTo>
                    <a:pt x="453280" y="243054"/>
                    <a:pt x="442433" y="235117"/>
                    <a:pt x="432053" y="228019"/>
                  </a:cubicBezTo>
                  <a:cubicBezTo>
                    <a:pt x="432053" y="227739"/>
                    <a:pt x="432146" y="227459"/>
                    <a:pt x="432146" y="227086"/>
                  </a:cubicBezTo>
                  <a:lnTo>
                    <a:pt x="432146" y="174417"/>
                  </a:lnTo>
                  <a:cubicBezTo>
                    <a:pt x="425600" y="169935"/>
                    <a:pt x="421205" y="162464"/>
                    <a:pt x="421205" y="153873"/>
                  </a:cubicBezTo>
                  <a:lnTo>
                    <a:pt x="421205" y="99244"/>
                  </a:lnTo>
                  <a:cubicBezTo>
                    <a:pt x="421205" y="72069"/>
                    <a:pt x="443274" y="50031"/>
                    <a:pt x="470487" y="50031"/>
                  </a:cubicBezTo>
                  <a:close/>
                  <a:moveTo>
                    <a:pt x="127086" y="50031"/>
                  </a:moveTo>
                  <a:lnTo>
                    <a:pt x="132884" y="50031"/>
                  </a:lnTo>
                  <a:lnTo>
                    <a:pt x="138775" y="50031"/>
                  </a:lnTo>
                  <a:cubicBezTo>
                    <a:pt x="165988" y="50031"/>
                    <a:pt x="188057" y="72069"/>
                    <a:pt x="188057" y="99244"/>
                  </a:cubicBezTo>
                  <a:lnTo>
                    <a:pt x="188057" y="153873"/>
                  </a:lnTo>
                  <a:cubicBezTo>
                    <a:pt x="188057" y="162464"/>
                    <a:pt x="183662" y="170122"/>
                    <a:pt x="177022" y="174417"/>
                  </a:cubicBezTo>
                  <a:lnTo>
                    <a:pt x="177022" y="227086"/>
                  </a:lnTo>
                  <a:cubicBezTo>
                    <a:pt x="177022" y="227459"/>
                    <a:pt x="177209" y="227739"/>
                    <a:pt x="177209" y="228019"/>
                  </a:cubicBezTo>
                  <a:cubicBezTo>
                    <a:pt x="166829" y="235117"/>
                    <a:pt x="155982" y="243054"/>
                    <a:pt x="145415" y="251739"/>
                  </a:cubicBezTo>
                  <a:cubicBezTo>
                    <a:pt x="133071" y="262011"/>
                    <a:pt x="125964" y="277046"/>
                    <a:pt x="125964" y="293108"/>
                  </a:cubicBezTo>
                  <a:lnTo>
                    <a:pt x="125964" y="337091"/>
                  </a:lnTo>
                  <a:lnTo>
                    <a:pt x="0" y="337091"/>
                  </a:lnTo>
                  <a:lnTo>
                    <a:pt x="0" y="299551"/>
                  </a:lnTo>
                  <a:cubicBezTo>
                    <a:pt x="0" y="291707"/>
                    <a:pt x="3460" y="284143"/>
                    <a:pt x="9632" y="279193"/>
                  </a:cubicBezTo>
                  <a:cubicBezTo>
                    <a:pt x="43391" y="251365"/>
                    <a:pt x="79955" y="232969"/>
                    <a:pt x="87436" y="229327"/>
                  </a:cubicBezTo>
                  <a:cubicBezTo>
                    <a:pt x="88277" y="228860"/>
                    <a:pt x="88745" y="228019"/>
                    <a:pt x="88745" y="227086"/>
                  </a:cubicBezTo>
                  <a:lnTo>
                    <a:pt x="88745" y="174417"/>
                  </a:lnTo>
                  <a:cubicBezTo>
                    <a:pt x="82199" y="169935"/>
                    <a:pt x="77804" y="162464"/>
                    <a:pt x="77804" y="153873"/>
                  </a:cubicBezTo>
                  <a:lnTo>
                    <a:pt x="77804" y="99244"/>
                  </a:lnTo>
                  <a:cubicBezTo>
                    <a:pt x="77804" y="72069"/>
                    <a:pt x="99873" y="50031"/>
                    <a:pt x="127086" y="50031"/>
                  </a:cubicBezTo>
                  <a:close/>
                  <a:moveTo>
                    <a:pt x="297758" y="0"/>
                  </a:moveTo>
                  <a:lnTo>
                    <a:pt x="304585" y="0"/>
                  </a:lnTo>
                  <a:lnTo>
                    <a:pt x="311506" y="0"/>
                  </a:lnTo>
                  <a:cubicBezTo>
                    <a:pt x="343398" y="0"/>
                    <a:pt x="369304" y="25959"/>
                    <a:pt x="369304" y="57800"/>
                  </a:cubicBezTo>
                  <a:lnTo>
                    <a:pt x="369304" y="121950"/>
                  </a:lnTo>
                  <a:cubicBezTo>
                    <a:pt x="369304" y="131848"/>
                    <a:pt x="364067" y="140719"/>
                    <a:pt x="356398" y="145948"/>
                  </a:cubicBezTo>
                  <a:lnTo>
                    <a:pt x="356398" y="207857"/>
                  </a:lnTo>
                  <a:cubicBezTo>
                    <a:pt x="356398" y="208978"/>
                    <a:pt x="356959" y="209912"/>
                    <a:pt x="357987" y="210472"/>
                  </a:cubicBezTo>
                  <a:cubicBezTo>
                    <a:pt x="366872" y="214767"/>
                    <a:pt x="409707" y="236431"/>
                    <a:pt x="449548" y="269113"/>
                  </a:cubicBezTo>
                  <a:cubicBezTo>
                    <a:pt x="456749" y="274902"/>
                    <a:pt x="460864" y="283773"/>
                    <a:pt x="461145" y="293110"/>
                  </a:cubicBezTo>
                  <a:lnTo>
                    <a:pt x="461145" y="337091"/>
                  </a:lnTo>
                  <a:lnTo>
                    <a:pt x="402131" y="337091"/>
                  </a:lnTo>
                  <a:lnTo>
                    <a:pt x="402131" y="331955"/>
                  </a:lnTo>
                  <a:cubicBezTo>
                    <a:pt x="402131" y="318976"/>
                    <a:pt x="392779" y="308331"/>
                    <a:pt x="380527" y="305903"/>
                  </a:cubicBezTo>
                  <a:cubicBezTo>
                    <a:pt x="380433" y="305716"/>
                    <a:pt x="380433" y="305530"/>
                    <a:pt x="380340" y="305436"/>
                  </a:cubicBezTo>
                  <a:cubicBezTo>
                    <a:pt x="387261" y="295071"/>
                    <a:pt x="386138" y="280878"/>
                    <a:pt x="377066" y="271820"/>
                  </a:cubicBezTo>
                  <a:lnTo>
                    <a:pt x="369959" y="264724"/>
                  </a:lnTo>
                  <a:cubicBezTo>
                    <a:pt x="365002" y="259775"/>
                    <a:pt x="358362" y="256974"/>
                    <a:pt x="351254" y="256974"/>
                  </a:cubicBezTo>
                  <a:cubicBezTo>
                    <a:pt x="345736" y="256974"/>
                    <a:pt x="340685" y="258654"/>
                    <a:pt x="336290" y="261642"/>
                  </a:cubicBezTo>
                  <a:cubicBezTo>
                    <a:pt x="336009" y="261456"/>
                    <a:pt x="335916" y="261456"/>
                    <a:pt x="335822" y="261362"/>
                  </a:cubicBezTo>
                  <a:cubicBezTo>
                    <a:pt x="333390" y="249130"/>
                    <a:pt x="322729" y="239979"/>
                    <a:pt x="309729" y="239979"/>
                  </a:cubicBezTo>
                  <a:lnTo>
                    <a:pt x="299628" y="239979"/>
                  </a:lnTo>
                  <a:cubicBezTo>
                    <a:pt x="286628" y="239979"/>
                    <a:pt x="275966" y="249130"/>
                    <a:pt x="273535" y="261362"/>
                  </a:cubicBezTo>
                  <a:cubicBezTo>
                    <a:pt x="273348" y="261456"/>
                    <a:pt x="273161" y="261456"/>
                    <a:pt x="272974" y="261642"/>
                  </a:cubicBezTo>
                  <a:cubicBezTo>
                    <a:pt x="268672" y="258748"/>
                    <a:pt x="263621" y="257160"/>
                    <a:pt x="258197" y="257160"/>
                  </a:cubicBezTo>
                  <a:cubicBezTo>
                    <a:pt x="251089" y="257160"/>
                    <a:pt x="244355" y="259868"/>
                    <a:pt x="239398" y="264817"/>
                  </a:cubicBezTo>
                  <a:lnTo>
                    <a:pt x="232290" y="271914"/>
                  </a:lnTo>
                  <a:cubicBezTo>
                    <a:pt x="227334" y="277050"/>
                    <a:pt x="224528" y="283679"/>
                    <a:pt x="224528" y="290776"/>
                  </a:cubicBezTo>
                  <a:cubicBezTo>
                    <a:pt x="224528" y="296005"/>
                    <a:pt x="226024" y="301047"/>
                    <a:pt x="228924" y="305343"/>
                  </a:cubicBezTo>
                  <a:lnTo>
                    <a:pt x="228550" y="306090"/>
                  </a:lnTo>
                  <a:cubicBezTo>
                    <a:pt x="216485" y="308518"/>
                    <a:pt x="207319" y="319256"/>
                    <a:pt x="207319" y="332049"/>
                  </a:cubicBezTo>
                  <a:lnTo>
                    <a:pt x="207319" y="337091"/>
                  </a:lnTo>
                  <a:lnTo>
                    <a:pt x="148399" y="337091"/>
                  </a:lnTo>
                  <a:lnTo>
                    <a:pt x="148399" y="293110"/>
                  </a:lnTo>
                  <a:cubicBezTo>
                    <a:pt x="148399" y="283773"/>
                    <a:pt x="152514" y="274902"/>
                    <a:pt x="159715" y="269113"/>
                  </a:cubicBezTo>
                  <a:cubicBezTo>
                    <a:pt x="199650" y="236337"/>
                    <a:pt x="242485" y="214674"/>
                    <a:pt x="251276" y="210472"/>
                  </a:cubicBezTo>
                  <a:cubicBezTo>
                    <a:pt x="252211" y="209912"/>
                    <a:pt x="252866" y="208978"/>
                    <a:pt x="252866" y="207857"/>
                  </a:cubicBezTo>
                  <a:lnTo>
                    <a:pt x="252866" y="145948"/>
                  </a:lnTo>
                  <a:cubicBezTo>
                    <a:pt x="245010" y="140813"/>
                    <a:pt x="239866" y="132035"/>
                    <a:pt x="239866" y="121950"/>
                  </a:cubicBezTo>
                  <a:lnTo>
                    <a:pt x="239866" y="57800"/>
                  </a:lnTo>
                  <a:cubicBezTo>
                    <a:pt x="239866" y="25959"/>
                    <a:pt x="265866" y="0"/>
                    <a:pt x="297758" y="0"/>
                  </a:cubicBezTo>
                  <a:close/>
                </a:path>
              </a:pathLst>
            </a:custGeom>
            <a:solidFill>
              <a:schemeClr val="accent2"/>
            </a:solidFill>
            <a:ln>
              <a:noFill/>
            </a:ln>
          </p:spPr>
          <p:txBody>
            <a:bodyPr/>
            <a:lstStyle/>
            <a:p>
              <a:endParaRPr lang="zh-CN" altLang="en-US"/>
            </a:p>
          </p:txBody>
        </p:sp>
        <p:cxnSp>
          <p:nvCxnSpPr>
            <p:cNvPr id="15" name="直接连接符 14"/>
            <p:cNvCxnSpPr/>
            <p:nvPr/>
          </p:nvCxnSpPr>
          <p:spPr>
            <a:xfrm>
              <a:off x="3130804" y="3118246"/>
              <a:ext cx="6344" cy="356469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6"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397834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
          <p:cNvSpPr/>
          <p:nvPr/>
        </p:nvSpPr>
        <p:spPr>
          <a:xfrm>
            <a:off x="0" y="2"/>
            <a:ext cx="12192000" cy="881448"/>
          </a:xfrm>
          <a:prstGeom prst="rect">
            <a:avLst/>
          </a:prstGeom>
          <a:solidFill>
            <a:srgbClr val="F17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74372" y="1909335"/>
            <a:ext cx="11243256" cy="4714745"/>
            <a:chOff x="3322041" y="1909335"/>
            <a:chExt cx="11243256" cy="4714745"/>
          </a:xfrm>
        </p:grpSpPr>
        <p:sp>
          <p:nvSpPr>
            <p:cNvPr id="26" name="iṡlïḍé"/>
            <p:cNvSpPr/>
            <p:nvPr/>
          </p:nvSpPr>
          <p:spPr>
            <a:xfrm>
              <a:off x="4467629" y="2281606"/>
              <a:ext cx="2926243" cy="432048"/>
            </a:xfrm>
            <a:prstGeom prst="roundRect">
              <a:avLst>
                <a:gd name="adj" fmla="val 29895"/>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b="1" i="1" dirty="0"/>
                <a:t>收费公路经营管理单位</a:t>
              </a:r>
            </a:p>
          </p:txBody>
        </p:sp>
        <p:sp>
          <p:nvSpPr>
            <p:cNvPr id="27" name="îṧḷíḍè"/>
            <p:cNvSpPr/>
            <p:nvPr/>
          </p:nvSpPr>
          <p:spPr bwMode="auto">
            <a:xfrm>
              <a:off x="3322041" y="2789820"/>
              <a:ext cx="5394172" cy="381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07950" indent="-342900">
                <a:lnSpc>
                  <a:spcPct val="175000"/>
                </a:lnSpc>
                <a:buClr>
                  <a:schemeClr val="accent3"/>
                </a:buClr>
                <a:buSzPct val="120000"/>
                <a:buFont typeface="Wingdings" panose="05000000000000000000" pitchFamily="2" charset="2"/>
                <a:buChar char="ü"/>
              </a:pPr>
              <a:r>
                <a:rPr lang="zh-CN" altLang="en-US" sz="1600" b="1" dirty="0">
                  <a:solidFill>
                    <a:srgbClr val="FF0000"/>
                  </a:solidFill>
                </a:rPr>
                <a:t>应建立健全</a:t>
              </a:r>
              <a:r>
                <a:rPr lang="zh-CN" altLang="en-US" sz="1600" dirty="0"/>
                <a:t>内部稽核制度，</a:t>
              </a:r>
              <a:r>
                <a:rPr lang="zh-CN" altLang="en-US" sz="1600" b="1" dirty="0">
                  <a:solidFill>
                    <a:srgbClr val="FF0000"/>
                  </a:solidFill>
                </a:rPr>
                <a:t>积极主动开展</a:t>
              </a:r>
              <a:r>
                <a:rPr lang="zh-CN" altLang="en-US" sz="1600" dirty="0"/>
                <a:t>内部稽核，防止出现管理漏洞造成通行费流失；</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dirty="0"/>
                <a:t>应</a:t>
              </a:r>
              <a:r>
                <a:rPr lang="zh-CN" altLang="en-US" sz="1600" b="1" dirty="0">
                  <a:solidFill>
                    <a:srgbClr val="FF0000"/>
                  </a:solidFill>
                </a:rPr>
                <a:t>积极响应上级下发的整改工单</a:t>
              </a:r>
              <a:r>
                <a:rPr lang="zh-CN" altLang="en-US" sz="1600" dirty="0"/>
                <a:t>，</a:t>
              </a:r>
              <a:r>
                <a:rPr lang="zh-CN" altLang="zh-CN" sz="1600" dirty="0"/>
                <a:t>开展核查并反馈核查结果</a:t>
              </a:r>
              <a:r>
                <a:rPr lang="zh-CN" altLang="en-US" sz="1600" dirty="0"/>
                <a:t>，建立健全内部稽核制度，</a:t>
              </a:r>
              <a:r>
                <a:rPr lang="zh-CN" altLang="en-US" sz="1600" b="1" dirty="0">
                  <a:solidFill>
                    <a:srgbClr val="FF0000"/>
                  </a:solidFill>
                </a:rPr>
                <a:t>定期开展内部稽核</a:t>
              </a:r>
              <a:r>
                <a:rPr lang="zh-CN" altLang="en-US" sz="1600" dirty="0"/>
                <a:t>，防止出现管理漏洞造成通行费流失。</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b="1" dirty="0">
                  <a:solidFill>
                    <a:srgbClr val="FF0000"/>
                  </a:solidFill>
                </a:rPr>
                <a:t>每周定量抽检稽核收费行为</a:t>
              </a:r>
              <a:r>
                <a:rPr lang="zh-CN" altLang="en-US" sz="1600" dirty="0"/>
                <a:t>，发现问题及时整改。</a:t>
              </a:r>
              <a:endParaRPr lang="en-US" altLang="zh-CN" sz="1600" dirty="0"/>
            </a:p>
            <a:p>
              <a:pPr marL="107950" indent="-342900">
                <a:lnSpc>
                  <a:spcPct val="175000"/>
                </a:lnSpc>
                <a:buClr>
                  <a:schemeClr val="accent3"/>
                </a:buClr>
                <a:buSzPct val="120000"/>
                <a:buFont typeface="Wingdings" panose="05000000000000000000" pitchFamily="2" charset="2"/>
                <a:buChar char="ü"/>
              </a:pPr>
              <a:r>
                <a:rPr lang="zh-CN" altLang="en-US" sz="1600" dirty="0"/>
                <a:t>根据部省两级制定的相关规范开展运营管理稽核工作。</a:t>
              </a:r>
              <a:endParaRPr lang="en-US" altLang="zh-CN" sz="1600" dirty="0"/>
            </a:p>
          </p:txBody>
        </p:sp>
        <p:sp>
          <p:nvSpPr>
            <p:cNvPr id="28" name="îSľîdê"/>
            <p:cNvSpPr/>
            <p:nvPr/>
          </p:nvSpPr>
          <p:spPr bwMode="auto">
            <a:xfrm>
              <a:off x="5664544" y="1917596"/>
              <a:ext cx="609685" cy="41415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262" h="413866">
                  <a:moveTo>
                    <a:pt x="304584" y="303284"/>
                  </a:moveTo>
                  <a:cubicBezTo>
                    <a:pt x="295970" y="303308"/>
                    <a:pt x="287368" y="306624"/>
                    <a:pt x="280823" y="313163"/>
                  </a:cubicBezTo>
                  <a:cubicBezTo>
                    <a:pt x="267545" y="326335"/>
                    <a:pt x="267732" y="347634"/>
                    <a:pt x="280823" y="360712"/>
                  </a:cubicBezTo>
                  <a:cubicBezTo>
                    <a:pt x="294007" y="373884"/>
                    <a:pt x="315325" y="373790"/>
                    <a:pt x="328416" y="360712"/>
                  </a:cubicBezTo>
                  <a:cubicBezTo>
                    <a:pt x="341506" y="347634"/>
                    <a:pt x="341506" y="326335"/>
                    <a:pt x="328416" y="313163"/>
                  </a:cubicBezTo>
                  <a:cubicBezTo>
                    <a:pt x="321824" y="306530"/>
                    <a:pt x="313198" y="303261"/>
                    <a:pt x="304584" y="303284"/>
                  </a:cubicBezTo>
                  <a:close/>
                  <a:moveTo>
                    <a:pt x="299523" y="259822"/>
                  </a:moveTo>
                  <a:lnTo>
                    <a:pt x="309622" y="259822"/>
                  </a:lnTo>
                  <a:cubicBezTo>
                    <a:pt x="313175" y="259822"/>
                    <a:pt x="316073" y="262718"/>
                    <a:pt x="316073" y="266268"/>
                  </a:cubicBezTo>
                  <a:lnTo>
                    <a:pt x="316073" y="276263"/>
                  </a:lnTo>
                  <a:cubicBezTo>
                    <a:pt x="324208" y="277758"/>
                    <a:pt x="332156" y="281028"/>
                    <a:pt x="339262" y="285885"/>
                  </a:cubicBezTo>
                  <a:lnTo>
                    <a:pt x="346369" y="278786"/>
                  </a:lnTo>
                  <a:cubicBezTo>
                    <a:pt x="348893" y="276263"/>
                    <a:pt x="353101" y="276263"/>
                    <a:pt x="355625" y="278786"/>
                  </a:cubicBezTo>
                  <a:lnTo>
                    <a:pt x="362732" y="285885"/>
                  </a:lnTo>
                  <a:cubicBezTo>
                    <a:pt x="365163" y="288314"/>
                    <a:pt x="365163" y="292611"/>
                    <a:pt x="362732" y="295040"/>
                  </a:cubicBezTo>
                  <a:lnTo>
                    <a:pt x="355625" y="302140"/>
                  </a:lnTo>
                  <a:cubicBezTo>
                    <a:pt x="360581" y="309239"/>
                    <a:pt x="363667" y="317086"/>
                    <a:pt x="365350" y="325307"/>
                  </a:cubicBezTo>
                  <a:lnTo>
                    <a:pt x="375261" y="325307"/>
                  </a:lnTo>
                  <a:cubicBezTo>
                    <a:pt x="378908" y="325307"/>
                    <a:pt x="381900" y="328296"/>
                    <a:pt x="381619" y="331846"/>
                  </a:cubicBezTo>
                  <a:lnTo>
                    <a:pt x="381619" y="341935"/>
                  </a:lnTo>
                  <a:cubicBezTo>
                    <a:pt x="381619" y="345485"/>
                    <a:pt x="378814" y="348381"/>
                    <a:pt x="375168" y="348381"/>
                  </a:cubicBezTo>
                  <a:lnTo>
                    <a:pt x="365350" y="348381"/>
                  </a:lnTo>
                  <a:cubicBezTo>
                    <a:pt x="363667" y="356602"/>
                    <a:pt x="360581" y="364449"/>
                    <a:pt x="355719" y="371642"/>
                  </a:cubicBezTo>
                  <a:lnTo>
                    <a:pt x="362732" y="378648"/>
                  </a:lnTo>
                  <a:cubicBezTo>
                    <a:pt x="365163" y="381170"/>
                    <a:pt x="365163" y="385374"/>
                    <a:pt x="362732" y="387896"/>
                  </a:cubicBezTo>
                  <a:lnTo>
                    <a:pt x="355625" y="394996"/>
                  </a:lnTo>
                  <a:cubicBezTo>
                    <a:pt x="353101" y="397425"/>
                    <a:pt x="348893" y="397425"/>
                    <a:pt x="346369" y="394996"/>
                  </a:cubicBezTo>
                  <a:lnTo>
                    <a:pt x="339543" y="388083"/>
                  </a:lnTo>
                  <a:cubicBezTo>
                    <a:pt x="332437" y="392941"/>
                    <a:pt x="324395" y="396210"/>
                    <a:pt x="316167" y="397798"/>
                  </a:cubicBezTo>
                  <a:lnTo>
                    <a:pt x="316167" y="407420"/>
                  </a:lnTo>
                  <a:cubicBezTo>
                    <a:pt x="316167" y="411064"/>
                    <a:pt x="313362" y="413866"/>
                    <a:pt x="309715" y="413866"/>
                  </a:cubicBezTo>
                  <a:lnTo>
                    <a:pt x="299617" y="413866"/>
                  </a:lnTo>
                  <a:cubicBezTo>
                    <a:pt x="295970" y="413866"/>
                    <a:pt x="293165" y="411064"/>
                    <a:pt x="293165" y="407420"/>
                  </a:cubicBezTo>
                  <a:lnTo>
                    <a:pt x="293165" y="397798"/>
                  </a:lnTo>
                  <a:cubicBezTo>
                    <a:pt x="284750" y="396210"/>
                    <a:pt x="276802" y="392941"/>
                    <a:pt x="269602" y="388083"/>
                  </a:cubicBezTo>
                  <a:lnTo>
                    <a:pt x="262870" y="394809"/>
                  </a:lnTo>
                  <a:cubicBezTo>
                    <a:pt x="260345" y="397331"/>
                    <a:pt x="256138" y="397331"/>
                    <a:pt x="253613" y="394809"/>
                  </a:cubicBezTo>
                  <a:lnTo>
                    <a:pt x="246507" y="387709"/>
                  </a:lnTo>
                  <a:cubicBezTo>
                    <a:pt x="243982" y="385281"/>
                    <a:pt x="243982" y="380983"/>
                    <a:pt x="246507" y="378555"/>
                  </a:cubicBezTo>
                  <a:lnTo>
                    <a:pt x="253239" y="371829"/>
                  </a:lnTo>
                  <a:cubicBezTo>
                    <a:pt x="248283" y="364729"/>
                    <a:pt x="245011" y="356602"/>
                    <a:pt x="243515" y="348381"/>
                  </a:cubicBezTo>
                  <a:lnTo>
                    <a:pt x="233884" y="348381"/>
                  </a:lnTo>
                  <a:cubicBezTo>
                    <a:pt x="230331" y="348381"/>
                    <a:pt x="227432" y="345485"/>
                    <a:pt x="227432" y="341935"/>
                  </a:cubicBezTo>
                  <a:lnTo>
                    <a:pt x="227432" y="331846"/>
                  </a:lnTo>
                  <a:cubicBezTo>
                    <a:pt x="227432" y="328203"/>
                    <a:pt x="230331" y="325307"/>
                    <a:pt x="233884" y="325307"/>
                  </a:cubicBezTo>
                  <a:lnTo>
                    <a:pt x="243515" y="325307"/>
                  </a:lnTo>
                  <a:cubicBezTo>
                    <a:pt x="245011" y="317086"/>
                    <a:pt x="248377" y="309146"/>
                    <a:pt x="253239" y="301953"/>
                  </a:cubicBezTo>
                  <a:lnTo>
                    <a:pt x="246413" y="295040"/>
                  </a:lnTo>
                  <a:cubicBezTo>
                    <a:pt x="243889" y="292611"/>
                    <a:pt x="243889" y="288314"/>
                    <a:pt x="246413" y="285885"/>
                  </a:cubicBezTo>
                  <a:lnTo>
                    <a:pt x="253520" y="278786"/>
                  </a:lnTo>
                  <a:cubicBezTo>
                    <a:pt x="255951" y="276263"/>
                    <a:pt x="260252" y="276263"/>
                    <a:pt x="262683" y="278786"/>
                  </a:cubicBezTo>
                  <a:lnTo>
                    <a:pt x="269696" y="285698"/>
                  </a:lnTo>
                  <a:cubicBezTo>
                    <a:pt x="276802" y="280841"/>
                    <a:pt x="284750" y="277665"/>
                    <a:pt x="292978" y="276170"/>
                  </a:cubicBezTo>
                  <a:lnTo>
                    <a:pt x="292978" y="266268"/>
                  </a:lnTo>
                  <a:cubicBezTo>
                    <a:pt x="292978" y="262718"/>
                    <a:pt x="295877" y="259822"/>
                    <a:pt x="299523" y="259822"/>
                  </a:cubicBezTo>
                  <a:close/>
                  <a:moveTo>
                    <a:pt x="470487" y="50031"/>
                  </a:moveTo>
                  <a:lnTo>
                    <a:pt x="476285" y="50031"/>
                  </a:lnTo>
                  <a:lnTo>
                    <a:pt x="482176" y="50031"/>
                  </a:lnTo>
                  <a:cubicBezTo>
                    <a:pt x="509389" y="50031"/>
                    <a:pt x="531458" y="72069"/>
                    <a:pt x="531458" y="99244"/>
                  </a:cubicBezTo>
                  <a:lnTo>
                    <a:pt x="531458" y="153873"/>
                  </a:lnTo>
                  <a:cubicBezTo>
                    <a:pt x="531458" y="162464"/>
                    <a:pt x="527063" y="170122"/>
                    <a:pt x="520424" y="174417"/>
                  </a:cubicBezTo>
                  <a:lnTo>
                    <a:pt x="520424" y="227086"/>
                  </a:lnTo>
                  <a:cubicBezTo>
                    <a:pt x="520424" y="228113"/>
                    <a:pt x="520985" y="228953"/>
                    <a:pt x="521826" y="229327"/>
                  </a:cubicBezTo>
                  <a:cubicBezTo>
                    <a:pt x="529214" y="232969"/>
                    <a:pt x="565684" y="251365"/>
                    <a:pt x="599630" y="279193"/>
                  </a:cubicBezTo>
                  <a:cubicBezTo>
                    <a:pt x="605708" y="284236"/>
                    <a:pt x="609262" y="291707"/>
                    <a:pt x="609262" y="299551"/>
                  </a:cubicBezTo>
                  <a:lnTo>
                    <a:pt x="609262" y="337091"/>
                  </a:lnTo>
                  <a:lnTo>
                    <a:pt x="483298" y="337091"/>
                  </a:lnTo>
                  <a:lnTo>
                    <a:pt x="483298" y="293108"/>
                  </a:lnTo>
                  <a:cubicBezTo>
                    <a:pt x="483298" y="276952"/>
                    <a:pt x="476191" y="262011"/>
                    <a:pt x="463847" y="251739"/>
                  </a:cubicBezTo>
                  <a:cubicBezTo>
                    <a:pt x="453280" y="243054"/>
                    <a:pt x="442433" y="235117"/>
                    <a:pt x="432053" y="228019"/>
                  </a:cubicBezTo>
                  <a:cubicBezTo>
                    <a:pt x="432053" y="227739"/>
                    <a:pt x="432146" y="227459"/>
                    <a:pt x="432146" y="227086"/>
                  </a:cubicBezTo>
                  <a:lnTo>
                    <a:pt x="432146" y="174417"/>
                  </a:lnTo>
                  <a:cubicBezTo>
                    <a:pt x="425600" y="169935"/>
                    <a:pt x="421205" y="162464"/>
                    <a:pt x="421205" y="153873"/>
                  </a:cubicBezTo>
                  <a:lnTo>
                    <a:pt x="421205" y="99244"/>
                  </a:lnTo>
                  <a:cubicBezTo>
                    <a:pt x="421205" y="72069"/>
                    <a:pt x="443274" y="50031"/>
                    <a:pt x="470487" y="50031"/>
                  </a:cubicBezTo>
                  <a:close/>
                  <a:moveTo>
                    <a:pt x="127086" y="50031"/>
                  </a:moveTo>
                  <a:lnTo>
                    <a:pt x="132884" y="50031"/>
                  </a:lnTo>
                  <a:lnTo>
                    <a:pt x="138775" y="50031"/>
                  </a:lnTo>
                  <a:cubicBezTo>
                    <a:pt x="165988" y="50031"/>
                    <a:pt x="188057" y="72069"/>
                    <a:pt x="188057" y="99244"/>
                  </a:cubicBezTo>
                  <a:lnTo>
                    <a:pt x="188057" y="153873"/>
                  </a:lnTo>
                  <a:cubicBezTo>
                    <a:pt x="188057" y="162464"/>
                    <a:pt x="183662" y="170122"/>
                    <a:pt x="177022" y="174417"/>
                  </a:cubicBezTo>
                  <a:lnTo>
                    <a:pt x="177022" y="227086"/>
                  </a:lnTo>
                  <a:cubicBezTo>
                    <a:pt x="177022" y="227459"/>
                    <a:pt x="177209" y="227739"/>
                    <a:pt x="177209" y="228019"/>
                  </a:cubicBezTo>
                  <a:cubicBezTo>
                    <a:pt x="166829" y="235117"/>
                    <a:pt x="155982" y="243054"/>
                    <a:pt x="145415" y="251739"/>
                  </a:cubicBezTo>
                  <a:cubicBezTo>
                    <a:pt x="133071" y="262011"/>
                    <a:pt x="125964" y="277046"/>
                    <a:pt x="125964" y="293108"/>
                  </a:cubicBezTo>
                  <a:lnTo>
                    <a:pt x="125964" y="337091"/>
                  </a:lnTo>
                  <a:lnTo>
                    <a:pt x="0" y="337091"/>
                  </a:lnTo>
                  <a:lnTo>
                    <a:pt x="0" y="299551"/>
                  </a:lnTo>
                  <a:cubicBezTo>
                    <a:pt x="0" y="291707"/>
                    <a:pt x="3460" y="284143"/>
                    <a:pt x="9632" y="279193"/>
                  </a:cubicBezTo>
                  <a:cubicBezTo>
                    <a:pt x="43391" y="251365"/>
                    <a:pt x="79955" y="232969"/>
                    <a:pt x="87436" y="229327"/>
                  </a:cubicBezTo>
                  <a:cubicBezTo>
                    <a:pt x="88277" y="228860"/>
                    <a:pt x="88745" y="228019"/>
                    <a:pt x="88745" y="227086"/>
                  </a:cubicBezTo>
                  <a:lnTo>
                    <a:pt x="88745" y="174417"/>
                  </a:lnTo>
                  <a:cubicBezTo>
                    <a:pt x="82199" y="169935"/>
                    <a:pt x="77804" y="162464"/>
                    <a:pt x="77804" y="153873"/>
                  </a:cubicBezTo>
                  <a:lnTo>
                    <a:pt x="77804" y="99244"/>
                  </a:lnTo>
                  <a:cubicBezTo>
                    <a:pt x="77804" y="72069"/>
                    <a:pt x="99873" y="50031"/>
                    <a:pt x="127086" y="50031"/>
                  </a:cubicBezTo>
                  <a:close/>
                  <a:moveTo>
                    <a:pt x="297758" y="0"/>
                  </a:moveTo>
                  <a:lnTo>
                    <a:pt x="304585" y="0"/>
                  </a:lnTo>
                  <a:lnTo>
                    <a:pt x="311506" y="0"/>
                  </a:lnTo>
                  <a:cubicBezTo>
                    <a:pt x="343398" y="0"/>
                    <a:pt x="369304" y="25959"/>
                    <a:pt x="369304" y="57800"/>
                  </a:cubicBezTo>
                  <a:lnTo>
                    <a:pt x="369304" y="121950"/>
                  </a:lnTo>
                  <a:cubicBezTo>
                    <a:pt x="369304" y="131848"/>
                    <a:pt x="364067" y="140719"/>
                    <a:pt x="356398" y="145948"/>
                  </a:cubicBezTo>
                  <a:lnTo>
                    <a:pt x="356398" y="207857"/>
                  </a:lnTo>
                  <a:cubicBezTo>
                    <a:pt x="356398" y="208978"/>
                    <a:pt x="356959" y="209912"/>
                    <a:pt x="357987" y="210472"/>
                  </a:cubicBezTo>
                  <a:cubicBezTo>
                    <a:pt x="366872" y="214767"/>
                    <a:pt x="409707" y="236431"/>
                    <a:pt x="449548" y="269113"/>
                  </a:cubicBezTo>
                  <a:cubicBezTo>
                    <a:pt x="456749" y="274902"/>
                    <a:pt x="460864" y="283773"/>
                    <a:pt x="461145" y="293110"/>
                  </a:cubicBezTo>
                  <a:lnTo>
                    <a:pt x="461145" y="337091"/>
                  </a:lnTo>
                  <a:lnTo>
                    <a:pt x="402131" y="337091"/>
                  </a:lnTo>
                  <a:lnTo>
                    <a:pt x="402131" y="331955"/>
                  </a:lnTo>
                  <a:cubicBezTo>
                    <a:pt x="402131" y="318976"/>
                    <a:pt x="392779" y="308331"/>
                    <a:pt x="380527" y="305903"/>
                  </a:cubicBezTo>
                  <a:cubicBezTo>
                    <a:pt x="380433" y="305716"/>
                    <a:pt x="380433" y="305530"/>
                    <a:pt x="380340" y="305436"/>
                  </a:cubicBezTo>
                  <a:cubicBezTo>
                    <a:pt x="387261" y="295071"/>
                    <a:pt x="386138" y="280878"/>
                    <a:pt x="377066" y="271820"/>
                  </a:cubicBezTo>
                  <a:lnTo>
                    <a:pt x="369959" y="264724"/>
                  </a:lnTo>
                  <a:cubicBezTo>
                    <a:pt x="365002" y="259775"/>
                    <a:pt x="358362" y="256974"/>
                    <a:pt x="351254" y="256974"/>
                  </a:cubicBezTo>
                  <a:cubicBezTo>
                    <a:pt x="345736" y="256974"/>
                    <a:pt x="340685" y="258654"/>
                    <a:pt x="336290" y="261642"/>
                  </a:cubicBezTo>
                  <a:cubicBezTo>
                    <a:pt x="336009" y="261456"/>
                    <a:pt x="335916" y="261456"/>
                    <a:pt x="335822" y="261362"/>
                  </a:cubicBezTo>
                  <a:cubicBezTo>
                    <a:pt x="333390" y="249130"/>
                    <a:pt x="322729" y="239979"/>
                    <a:pt x="309729" y="239979"/>
                  </a:cubicBezTo>
                  <a:lnTo>
                    <a:pt x="299628" y="239979"/>
                  </a:lnTo>
                  <a:cubicBezTo>
                    <a:pt x="286628" y="239979"/>
                    <a:pt x="275966" y="249130"/>
                    <a:pt x="273535" y="261362"/>
                  </a:cubicBezTo>
                  <a:cubicBezTo>
                    <a:pt x="273348" y="261456"/>
                    <a:pt x="273161" y="261456"/>
                    <a:pt x="272974" y="261642"/>
                  </a:cubicBezTo>
                  <a:cubicBezTo>
                    <a:pt x="268672" y="258748"/>
                    <a:pt x="263621" y="257160"/>
                    <a:pt x="258197" y="257160"/>
                  </a:cubicBezTo>
                  <a:cubicBezTo>
                    <a:pt x="251089" y="257160"/>
                    <a:pt x="244355" y="259868"/>
                    <a:pt x="239398" y="264817"/>
                  </a:cubicBezTo>
                  <a:lnTo>
                    <a:pt x="232290" y="271914"/>
                  </a:lnTo>
                  <a:cubicBezTo>
                    <a:pt x="227334" y="277050"/>
                    <a:pt x="224528" y="283679"/>
                    <a:pt x="224528" y="290776"/>
                  </a:cubicBezTo>
                  <a:cubicBezTo>
                    <a:pt x="224528" y="296005"/>
                    <a:pt x="226024" y="301047"/>
                    <a:pt x="228924" y="305343"/>
                  </a:cubicBezTo>
                  <a:lnTo>
                    <a:pt x="228550" y="306090"/>
                  </a:lnTo>
                  <a:cubicBezTo>
                    <a:pt x="216485" y="308518"/>
                    <a:pt x="207319" y="319256"/>
                    <a:pt x="207319" y="332049"/>
                  </a:cubicBezTo>
                  <a:lnTo>
                    <a:pt x="207319" y="337091"/>
                  </a:lnTo>
                  <a:lnTo>
                    <a:pt x="148399" y="337091"/>
                  </a:lnTo>
                  <a:lnTo>
                    <a:pt x="148399" y="293110"/>
                  </a:lnTo>
                  <a:cubicBezTo>
                    <a:pt x="148399" y="283773"/>
                    <a:pt x="152514" y="274902"/>
                    <a:pt x="159715" y="269113"/>
                  </a:cubicBezTo>
                  <a:cubicBezTo>
                    <a:pt x="199650" y="236337"/>
                    <a:pt x="242485" y="214674"/>
                    <a:pt x="251276" y="210472"/>
                  </a:cubicBezTo>
                  <a:cubicBezTo>
                    <a:pt x="252211" y="209912"/>
                    <a:pt x="252866" y="208978"/>
                    <a:pt x="252866" y="207857"/>
                  </a:cubicBezTo>
                  <a:lnTo>
                    <a:pt x="252866" y="145948"/>
                  </a:lnTo>
                  <a:cubicBezTo>
                    <a:pt x="245010" y="140813"/>
                    <a:pt x="239866" y="132035"/>
                    <a:pt x="239866" y="121950"/>
                  </a:cubicBezTo>
                  <a:lnTo>
                    <a:pt x="239866" y="57800"/>
                  </a:lnTo>
                  <a:cubicBezTo>
                    <a:pt x="239866" y="25959"/>
                    <a:pt x="265866" y="0"/>
                    <a:pt x="297758" y="0"/>
                  </a:cubicBezTo>
                  <a:close/>
                </a:path>
              </a:pathLst>
            </a:custGeom>
            <a:solidFill>
              <a:schemeClr val="accent6"/>
            </a:solidFill>
            <a:ln>
              <a:noFill/>
            </a:ln>
          </p:spPr>
          <p:txBody>
            <a:bodyPr/>
            <a:lstStyle/>
            <a:p>
              <a:endParaRPr lang="zh-CN" altLang="en-US">
                <a:solidFill>
                  <a:srgbClr val="0070C0"/>
                </a:solidFill>
              </a:endParaRPr>
            </a:p>
          </p:txBody>
        </p:sp>
        <p:sp>
          <p:nvSpPr>
            <p:cNvPr id="29" name="iṡlïḍé"/>
            <p:cNvSpPr/>
            <p:nvPr/>
          </p:nvSpPr>
          <p:spPr>
            <a:xfrm>
              <a:off x="10630197" y="2281606"/>
              <a:ext cx="2664148" cy="432048"/>
            </a:xfrm>
            <a:prstGeom prst="roundRect">
              <a:avLst>
                <a:gd name="adj" fmla="val 29895"/>
              </a:avLst>
            </a:prstGeom>
            <a:solidFill>
              <a:srgbClr val="92D05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b="1" i="1" dirty="0"/>
                <a:t>发行服务机构</a:t>
              </a:r>
            </a:p>
          </p:txBody>
        </p:sp>
        <p:sp>
          <p:nvSpPr>
            <p:cNvPr id="30" name="îṧḷíḍè"/>
            <p:cNvSpPr/>
            <p:nvPr/>
          </p:nvSpPr>
          <p:spPr bwMode="auto">
            <a:xfrm>
              <a:off x="8972231" y="2813291"/>
              <a:ext cx="5593066" cy="381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107950" indent="-342900" defTabSz="914400">
                <a:lnSpc>
                  <a:spcPct val="175000"/>
                </a:lnSpc>
                <a:buClr>
                  <a:schemeClr val="accent3"/>
                </a:buClr>
                <a:buSzPct val="120000"/>
                <a:buFont typeface="Wingdings" panose="05000000000000000000" pitchFamily="2" charset="2"/>
                <a:buChar char="ü"/>
              </a:pPr>
              <a:r>
                <a:rPr lang="zh-CN" altLang="en-US" sz="1600" b="1" dirty="0">
                  <a:solidFill>
                    <a:srgbClr val="FF0000"/>
                  </a:solidFill>
                </a:rPr>
                <a:t>每周对新增客户发行信息进行全量稽核</a:t>
              </a:r>
              <a:r>
                <a:rPr lang="zh-CN" altLang="en-US" sz="1600" dirty="0"/>
                <a:t>，发现问题及时整改。应配合联网各单位提供相关信息进行核查。</a:t>
              </a:r>
              <a:endParaRPr lang="en-US" altLang="zh-CN" sz="1600" dirty="0"/>
            </a:p>
            <a:p>
              <a:pPr marL="107950" indent="-342900" defTabSz="914400">
                <a:lnSpc>
                  <a:spcPct val="175000"/>
                </a:lnSpc>
                <a:buClr>
                  <a:schemeClr val="accent3"/>
                </a:buClr>
                <a:buSzPct val="120000"/>
                <a:buFont typeface="Wingdings" panose="05000000000000000000" pitchFamily="2" charset="2"/>
                <a:buChar char="ü"/>
              </a:pPr>
              <a:r>
                <a:rPr lang="zh-CN" altLang="en-US" sz="1600" dirty="0"/>
                <a:t>如因</a:t>
              </a:r>
              <a:r>
                <a:rPr lang="zh-CN" altLang="en-US" sz="1600" b="1" dirty="0">
                  <a:solidFill>
                    <a:srgbClr val="FF0000"/>
                  </a:solidFill>
                </a:rPr>
                <a:t>发行服务机构原因</a:t>
              </a:r>
              <a:r>
                <a:rPr lang="zh-CN" altLang="en-US" sz="1600" dirty="0"/>
                <a:t>造成“大车小标”、“车种错误”的，应由发行服务机构负责并垫付损失通行费；客户原因造成的通行费差错，应由发行服务机构负责处理。</a:t>
              </a:r>
              <a:endParaRPr lang="en-US" altLang="zh-CN" sz="1600" dirty="0"/>
            </a:p>
            <a:p>
              <a:pPr marL="107950" indent="-342900" defTabSz="914400">
                <a:lnSpc>
                  <a:spcPct val="175000"/>
                </a:lnSpc>
                <a:buClr>
                  <a:schemeClr val="accent3"/>
                </a:buClr>
                <a:buSzPct val="120000"/>
                <a:buFont typeface="Wingdings" panose="05000000000000000000" pitchFamily="2" charset="2"/>
                <a:buChar char="ü"/>
              </a:pPr>
              <a:r>
                <a:rPr lang="zh-CN" altLang="zh-CN" sz="1600" b="1" dirty="0">
                  <a:solidFill>
                    <a:srgbClr val="FF0000"/>
                  </a:solidFill>
                </a:rPr>
                <a:t>应对用户首次通行图片与发行信息进行全量比对</a:t>
              </a:r>
              <a:r>
                <a:rPr lang="zh-CN" altLang="zh-CN" sz="1600" dirty="0"/>
                <a:t>，重点核查大车小标、货车客标、非法安装等违规行为。</a:t>
              </a:r>
              <a:endParaRPr lang="zh-CN" altLang="en-US" sz="1400" dirty="0"/>
            </a:p>
          </p:txBody>
        </p:sp>
        <p:sp>
          <p:nvSpPr>
            <p:cNvPr id="31" name="îSľîdê"/>
            <p:cNvSpPr/>
            <p:nvPr/>
          </p:nvSpPr>
          <p:spPr bwMode="auto">
            <a:xfrm>
              <a:off x="11644549" y="1909335"/>
              <a:ext cx="609685" cy="41415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262" h="413866">
                  <a:moveTo>
                    <a:pt x="304584" y="303284"/>
                  </a:moveTo>
                  <a:cubicBezTo>
                    <a:pt x="295970" y="303308"/>
                    <a:pt x="287368" y="306624"/>
                    <a:pt x="280823" y="313163"/>
                  </a:cubicBezTo>
                  <a:cubicBezTo>
                    <a:pt x="267545" y="326335"/>
                    <a:pt x="267732" y="347634"/>
                    <a:pt x="280823" y="360712"/>
                  </a:cubicBezTo>
                  <a:cubicBezTo>
                    <a:pt x="294007" y="373884"/>
                    <a:pt x="315325" y="373790"/>
                    <a:pt x="328416" y="360712"/>
                  </a:cubicBezTo>
                  <a:cubicBezTo>
                    <a:pt x="341506" y="347634"/>
                    <a:pt x="341506" y="326335"/>
                    <a:pt x="328416" y="313163"/>
                  </a:cubicBezTo>
                  <a:cubicBezTo>
                    <a:pt x="321824" y="306530"/>
                    <a:pt x="313198" y="303261"/>
                    <a:pt x="304584" y="303284"/>
                  </a:cubicBezTo>
                  <a:close/>
                  <a:moveTo>
                    <a:pt x="299523" y="259822"/>
                  </a:moveTo>
                  <a:lnTo>
                    <a:pt x="309622" y="259822"/>
                  </a:lnTo>
                  <a:cubicBezTo>
                    <a:pt x="313175" y="259822"/>
                    <a:pt x="316073" y="262718"/>
                    <a:pt x="316073" y="266268"/>
                  </a:cubicBezTo>
                  <a:lnTo>
                    <a:pt x="316073" y="276263"/>
                  </a:lnTo>
                  <a:cubicBezTo>
                    <a:pt x="324208" y="277758"/>
                    <a:pt x="332156" y="281028"/>
                    <a:pt x="339262" y="285885"/>
                  </a:cubicBezTo>
                  <a:lnTo>
                    <a:pt x="346369" y="278786"/>
                  </a:lnTo>
                  <a:cubicBezTo>
                    <a:pt x="348893" y="276263"/>
                    <a:pt x="353101" y="276263"/>
                    <a:pt x="355625" y="278786"/>
                  </a:cubicBezTo>
                  <a:lnTo>
                    <a:pt x="362732" y="285885"/>
                  </a:lnTo>
                  <a:cubicBezTo>
                    <a:pt x="365163" y="288314"/>
                    <a:pt x="365163" y="292611"/>
                    <a:pt x="362732" y="295040"/>
                  </a:cubicBezTo>
                  <a:lnTo>
                    <a:pt x="355625" y="302140"/>
                  </a:lnTo>
                  <a:cubicBezTo>
                    <a:pt x="360581" y="309239"/>
                    <a:pt x="363667" y="317086"/>
                    <a:pt x="365350" y="325307"/>
                  </a:cubicBezTo>
                  <a:lnTo>
                    <a:pt x="375261" y="325307"/>
                  </a:lnTo>
                  <a:cubicBezTo>
                    <a:pt x="378908" y="325307"/>
                    <a:pt x="381900" y="328296"/>
                    <a:pt x="381619" y="331846"/>
                  </a:cubicBezTo>
                  <a:lnTo>
                    <a:pt x="381619" y="341935"/>
                  </a:lnTo>
                  <a:cubicBezTo>
                    <a:pt x="381619" y="345485"/>
                    <a:pt x="378814" y="348381"/>
                    <a:pt x="375168" y="348381"/>
                  </a:cubicBezTo>
                  <a:lnTo>
                    <a:pt x="365350" y="348381"/>
                  </a:lnTo>
                  <a:cubicBezTo>
                    <a:pt x="363667" y="356602"/>
                    <a:pt x="360581" y="364449"/>
                    <a:pt x="355719" y="371642"/>
                  </a:cubicBezTo>
                  <a:lnTo>
                    <a:pt x="362732" y="378648"/>
                  </a:lnTo>
                  <a:cubicBezTo>
                    <a:pt x="365163" y="381170"/>
                    <a:pt x="365163" y="385374"/>
                    <a:pt x="362732" y="387896"/>
                  </a:cubicBezTo>
                  <a:lnTo>
                    <a:pt x="355625" y="394996"/>
                  </a:lnTo>
                  <a:cubicBezTo>
                    <a:pt x="353101" y="397425"/>
                    <a:pt x="348893" y="397425"/>
                    <a:pt x="346369" y="394996"/>
                  </a:cubicBezTo>
                  <a:lnTo>
                    <a:pt x="339543" y="388083"/>
                  </a:lnTo>
                  <a:cubicBezTo>
                    <a:pt x="332437" y="392941"/>
                    <a:pt x="324395" y="396210"/>
                    <a:pt x="316167" y="397798"/>
                  </a:cubicBezTo>
                  <a:lnTo>
                    <a:pt x="316167" y="407420"/>
                  </a:lnTo>
                  <a:cubicBezTo>
                    <a:pt x="316167" y="411064"/>
                    <a:pt x="313362" y="413866"/>
                    <a:pt x="309715" y="413866"/>
                  </a:cubicBezTo>
                  <a:lnTo>
                    <a:pt x="299617" y="413866"/>
                  </a:lnTo>
                  <a:cubicBezTo>
                    <a:pt x="295970" y="413866"/>
                    <a:pt x="293165" y="411064"/>
                    <a:pt x="293165" y="407420"/>
                  </a:cubicBezTo>
                  <a:lnTo>
                    <a:pt x="293165" y="397798"/>
                  </a:lnTo>
                  <a:cubicBezTo>
                    <a:pt x="284750" y="396210"/>
                    <a:pt x="276802" y="392941"/>
                    <a:pt x="269602" y="388083"/>
                  </a:cubicBezTo>
                  <a:lnTo>
                    <a:pt x="262870" y="394809"/>
                  </a:lnTo>
                  <a:cubicBezTo>
                    <a:pt x="260345" y="397331"/>
                    <a:pt x="256138" y="397331"/>
                    <a:pt x="253613" y="394809"/>
                  </a:cubicBezTo>
                  <a:lnTo>
                    <a:pt x="246507" y="387709"/>
                  </a:lnTo>
                  <a:cubicBezTo>
                    <a:pt x="243982" y="385281"/>
                    <a:pt x="243982" y="380983"/>
                    <a:pt x="246507" y="378555"/>
                  </a:cubicBezTo>
                  <a:lnTo>
                    <a:pt x="253239" y="371829"/>
                  </a:lnTo>
                  <a:cubicBezTo>
                    <a:pt x="248283" y="364729"/>
                    <a:pt x="245011" y="356602"/>
                    <a:pt x="243515" y="348381"/>
                  </a:cubicBezTo>
                  <a:lnTo>
                    <a:pt x="233884" y="348381"/>
                  </a:lnTo>
                  <a:cubicBezTo>
                    <a:pt x="230331" y="348381"/>
                    <a:pt x="227432" y="345485"/>
                    <a:pt x="227432" y="341935"/>
                  </a:cubicBezTo>
                  <a:lnTo>
                    <a:pt x="227432" y="331846"/>
                  </a:lnTo>
                  <a:cubicBezTo>
                    <a:pt x="227432" y="328203"/>
                    <a:pt x="230331" y="325307"/>
                    <a:pt x="233884" y="325307"/>
                  </a:cubicBezTo>
                  <a:lnTo>
                    <a:pt x="243515" y="325307"/>
                  </a:lnTo>
                  <a:cubicBezTo>
                    <a:pt x="245011" y="317086"/>
                    <a:pt x="248377" y="309146"/>
                    <a:pt x="253239" y="301953"/>
                  </a:cubicBezTo>
                  <a:lnTo>
                    <a:pt x="246413" y="295040"/>
                  </a:lnTo>
                  <a:cubicBezTo>
                    <a:pt x="243889" y="292611"/>
                    <a:pt x="243889" y="288314"/>
                    <a:pt x="246413" y="285885"/>
                  </a:cubicBezTo>
                  <a:lnTo>
                    <a:pt x="253520" y="278786"/>
                  </a:lnTo>
                  <a:cubicBezTo>
                    <a:pt x="255951" y="276263"/>
                    <a:pt x="260252" y="276263"/>
                    <a:pt x="262683" y="278786"/>
                  </a:cubicBezTo>
                  <a:lnTo>
                    <a:pt x="269696" y="285698"/>
                  </a:lnTo>
                  <a:cubicBezTo>
                    <a:pt x="276802" y="280841"/>
                    <a:pt x="284750" y="277665"/>
                    <a:pt x="292978" y="276170"/>
                  </a:cubicBezTo>
                  <a:lnTo>
                    <a:pt x="292978" y="266268"/>
                  </a:lnTo>
                  <a:cubicBezTo>
                    <a:pt x="292978" y="262718"/>
                    <a:pt x="295877" y="259822"/>
                    <a:pt x="299523" y="259822"/>
                  </a:cubicBezTo>
                  <a:close/>
                  <a:moveTo>
                    <a:pt x="470487" y="50031"/>
                  </a:moveTo>
                  <a:lnTo>
                    <a:pt x="476285" y="50031"/>
                  </a:lnTo>
                  <a:lnTo>
                    <a:pt x="482176" y="50031"/>
                  </a:lnTo>
                  <a:cubicBezTo>
                    <a:pt x="509389" y="50031"/>
                    <a:pt x="531458" y="72069"/>
                    <a:pt x="531458" y="99244"/>
                  </a:cubicBezTo>
                  <a:lnTo>
                    <a:pt x="531458" y="153873"/>
                  </a:lnTo>
                  <a:cubicBezTo>
                    <a:pt x="531458" y="162464"/>
                    <a:pt x="527063" y="170122"/>
                    <a:pt x="520424" y="174417"/>
                  </a:cubicBezTo>
                  <a:lnTo>
                    <a:pt x="520424" y="227086"/>
                  </a:lnTo>
                  <a:cubicBezTo>
                    <a:pt x="520424" y="228113"/>
                    <a:pt x="520985" y="228953"/>
                    <a:pt x="521826" y="229327"/>
                  </a:cubicBezTo>
                  <a:cubicBezTo>
                    <a:pt x="529214" y="232969"/>
                    <a:pt x="565684" y="251365"/>
                    <a:pt x="599630" y="279193"/>
                  </a:cubicBezTo>
                  <a:cubicBezTo>
                    <a:pt x="605708" y="284236"/>
                    <a:pt x="609262" y="291707"/>
                    <a:pt x="609262" y="299551"/>
                  </a:cubicBezTo>
                  <a:lnTo>
                    <a:pt x="609262" y="337091"/>
                  </a:lnTo>
                  <a:lnTo>
                    <a:pt x="483298" y="337091"/>
                  </a:lnTo>
                  <a:lnTo>
                    <a:pt x="483298" y="293108"/>
                  </a:lnTo>
                  <a:cubicBezTo>
                    <a:pt x="483298" y="276952"/>
                    <a:pt x="476191" y="262011"/>
                    <a:pt x="463847" y="251739"/>
                  </a:cubicBezTo>
                  <a:cubicBezTo>
                    <a:pt x="453280" y="243054"/>
                    <a:pt x="442433" y="235117"/>
                    <a:pt x="432053" y="228019"/>
                  </a:cubicBezTo>
                  <a:cubicBezTo>
                    <a:pt x="432053" y="227739"/>
                    <a:pt x="432146" y="227459"/>
                    <a:pt x="432146" y="227086"/>
                  </a:cubicBezTo>
                  <a:lnTo>
                    <a:pt x="432146" y="174417"/>
                  </a:lnTo>
                  <a:cubicBezTo>
                    <a:pt x="425600" y="169935"/>
                    <a:pt x="421205" y="162464"/>
                    <a:pt x="421205" y="153873"/>
                  </a:cubicBezTo>
                  <a:lnTo>
                    <a:pt x="421205" y="99244"/>
                  </a:lnTo>
                  <a:cubicBezTo>
                    <a:pt x="421205" y="72069"/>
                    <a:pt x="443274" y="50031"/>
                    <a:pt x="470487" y="50031"/>
                  </a:cubicBezTo>
                  <a:close/>
                  <a:moveTo>
                    <a:pt x="127086" y="50031"/>
                  </a:moveTo>
                  <a:lnTo>
                    <a:pt x="132884" y="50031"/>
                  </a:lnTo>
                  <a:lnTo>
                    <a:pt x="138775" y="50031"/>
                  </a:lnTo>
                  <a:cubicBezTo>
                    <a:pt x="165988" y="50031"/>
                    <a:pt x="188057" y="72069"/>
                    <a:pt x="188057" y="99244"/>
                  </a:cubicBezTo>
                  <a:lnTo>
                    <a:pt x="188057" y="153873"/>
                  </a:lnTo>
                  <a:cubicBezTo>
                    <a:pt x="188057" y="162464"/>
                    <a:pt x="183662" y="170122"/>
                    <a:pt x="177022" y="174417"/>
                  </a:cubicBezTo>
                  <a:lnTo>
                    <a:pt x="177022" y="227086"/>
                  </a:lnTo>
                  <a:cubicBezTo>
                    <a:pt x="177022" y="227459"/>
                    <a:pt x="177209" y="227739"/>
                    <a:pt x="177209" y="228019"/>
                  </a:cubicBezTo>
                  <a:cubicBezTo>
                    <a:pt x="166829" y="235117"/>
                    <a:pt x="155982" y="243054"/>
                    <a:pt x="145415" y="251739"/>
                  </a:cubicBezTo>
                  <a:cubicBezTo>
                    <a:pt x="133071" y="262011"/>
                    <a:pt x="125964" y="277046"/>
                    <a:pt x="125964" y="293108"/>
                  </a:cubicBezTo>
                  <a:lnTo>
                    <a:pt x="125964" y="337091"/>
                  </a:lnTo>
                  <a:lnTo>
                    <a:pt x="0" y="337091"/>
                  </a:lnTo>
                  <a:lnTo>
                    <a:pt x="0" y="299551"/>
                  </a:lnTo>
                  <a:cubicBezTo>
                    <a:pt x="0" y="291707"/>
                    <a:pt x="3460" y="284143"/>
                    <a:pt x="9632" y="279193"/>
                  </a:cubicBezTo>
                  <a:cubicBezTo>
                    <a:pt x="43391" y="251365"/>
                    <a:pt x="79955" y="232969"/>
                    <a:pt x="87436" y="229327"/>
                  </a:cubicBezTo>
                  <a:cubicBezTo>
                    <a:pt x="88277" y="228860"/>
                    <a:pt x="88745" y="228019"/>
                    <a:pt x="88745" y="227086"/>
                  </a:cubicBezTo>
                  <a:lnTo>
                    <a:pt x="88745" y="174417"/>
                  </a:lnTo>
                  <a:cubicBezTo>
                    <a:pt x="82199" y="169935"/>
                    <a:pt x="77804" y="162464"/>
                    <a:pt x="77804" y="153873"/>
                  </a:cubicBezTo>
                  <a:lnTo>
                    <a:pt x="77804" y="99244"/>
                  </a:lnTo>
                  <a:cubicBezTo>
                    <a:pt x="77804" y="72069"/>
                    <a:pt x="99873" y="50031"/>
                    <a:pt x="127086" y="50031"/>
                  </a:cubicBezTo>
                  <a:close/>
                  <a:moveTo>
                    <a:pt x="297758" y="0"/>
                  </a:moveTo>
                  <a:lnTo>
                    <a:pt x="304585" y="0"/>
                  </a:lnTo>
                  <a:lnTo>
                    <a:pt x="311506" y="0"/>
                  </a:lnTo>
                  <a:cubicBezTo>
                    <a:pt x="343398" y="0"/>
                    <a:pt x="369304" y="25959"/>
                    <a:pt x="369304" y="57800"/>
                  </a:cubicBezTo>
                  <a:lnTo>
                    <a:pt x="369304" y="121950"/>
                  </a:lnTo>
                  <a:cubicBezTo>
                    <a:pt x="369304" y="131848"/>
                    <a:pt x="364067" y="140719"/>
                    <a:pt x="356398" y="145948"/>
                  </a:cubicBezTo>
                  <a:lnTo>
                    <a:pt x="356398" y="207857"/>
                  </a:lnTo>
                  <a:cubicBezTo>
                    <a:pt x="356398" y="208978"/>
                    <a:pt x="356959" y="209912"/>
                    <a:pt x="357987" y="210472"/>
                  </a:cubicBezTo>
                  <a:cubicBezTo>
                    <a:pt x="366872" y="214767"/>
                    <a:pt x="409707" y="236431"/>
                    <a:pt x="449548" y="269113"/>
                  </a:cubicBezTo>
                  <a:cubicBezTo>
                    <a:pt x="456749" y="274902"/>
                    <a:pt x="460864" y="283773"/>
                    <a:pt x="461145" y="293110"/>
                  </a:cubicBezTo>
                  <a:lnTo>
                    <a:pt x="461145" y="337091"/>
                  </a:lnTo>
                  <a:lnTo>
                    <a:pt x="402131" y="337091"/>
                  </a:lnTo>
                  <a:lnTo>
                    <a:pt x="402131" y="331955"/>
                  </a:lnTo>
                  <a:cubicBezTo>
                    <a:pt x="402131" y="318976"/>
                    <a:pt x="392779" y="308331"/>
                    <a:pt x="380527" y="305903"/>
                  </a:cubicBezTo>
                  <a:cubicBezTo>
                    <a:pt x="380433" y="305716"/>
                    <a:pt x="380433" y="305530"/>
                    <a:pt x="380340" y="305436"/>
                  </a:cubicBezTo>
                  <a:cubicBezTo>
                    <a:pt x="387261" y="295071"/>
                    <a:pt x="386138" y="280878"/>
                    <a:pt x="377066" y="271820"/>
                  </a:cubicBezTo>
                  <a:lnTo>
                    <a:pt x="369959" y="264724"/>
                  </a:lnTo>
                  <a:cubicBezTo>
                    <a:pt x="365002" y="259775"/>
                    <a:pt x="358362" y="256974"/>
                    <a:pt x="351254" y="256974"/>
                  </a:cubicBezTo>
                  <a:cubicBezTo>
                    <a:pt x="345736" y="256974"/>
                    <a:pt x="340685" y="258654"/>
                    <a:pt x="336290" y="261642"/>
                  </a:cubicBezTo>
                  <a:cubicBezTo>
                    <a:pt x="336009" y="261456"/>
                    <a:pt x="335916" y="261456"/>
                    <a:pt x="335822" y="261362"/>
                  </a:cubicBezTo>
                  <a:cubicBezTo>
                    <a:pt x="333390" y="249130"/>
                    <a:pt x="322729" y="239979"/>
                    <a:pt x="309729" y="239979"/>
                  </a:cubicBezTo>
                  <a:lnTo>
                    <a:pt x="299628" y="239979"/>
                  </a:lnTo>
                  <a:cubicBezTo>
                    <a:pt x="286628" y="239979"/>
                    <a:pt x="275966" y="249130"/>
                    <a:pt x="273535" y="261362"/>
                  </a:cubicBezTo>
                  <a:cubicBezTo>
                    <a:pt x="273348" y="261456"/>
                    <a:pt x="273161" y="261456"/>
                    <a:pt x="272974" y="261642"/>
                  </a:cubicBezTo>
                  <a:cubicBezTo>
                    <a:pt x="268672" y="258748"/>
                    <a:pt x="263621" y="257160"/>
                    <a:pt x="258197" y="257160"/>
                  </a:cubicBezTo>
                  <a:cubicBezTo>
                    <a:pt x="251089" y="257160"/>
                    <a:pt x="244355" y="259868"/>
                    <a:pt x="239398" y="264817"/>
                  </a:cubicBezTo>
                  <a:lnTo>
                    <a:pt x="232290" y="271914"/>
                  </a:lnTo>
                  <a:cubicBezTo>
                    <a:pt x="227334" y="277050"/>
                    <a:pt x="224528" y="283679"/>
                    <a:pt x="224528" y="290776"/>
                  </a:cubicBezTo>
                  <a:cubicBezTo>
                    <a:pt x="224528" y="296005"/>
                    <a:pt x="226024" y="301047"/>
                    <a:pt x="228924" y="305343"/>
                  </a:cubicBezTo>
                  <a:lnTo>
                    <a:pt x="228550" y="306090"/>
                  </a:lnTo>
                  <a:cubicBezTo>
                    <a:pt x="216485" y="308518"/>
                    <a:pt x="207319" y="319256"/>
                    <a:pt x="207319" y="332049"/>
                  </a:cubicBezTo>
                  <a:lnTo>
                    <a:pt x="207319" y="337091"/>
                  </a:lnTo>
                  <a:lnTo>
                    <a:pt x="148399" y="337091"/>
                  </a:lnTo>
                  <a:lnTo>
                    <a:pt x="148399" y="293110"/>
                  </a:lnTo>
                  <a:cubicBezTo>
                    <a:pt x="148399" y="283773"/>
                    <a:pt x="152514" y="274902"/>
                    <a:pt x="159715" y="269113"/>
                  </a:cubicBezTo>
                  <a:cubicBezTo>
                    <a:pt x="199650" y="236337"/>
                    <a:pt x="242485" y="214674"/>
                    <a:pt x="251276" y="210472"/>
                  </a:cubicBezTo>
                  <a:cubicBezTo>
                    <a:pt x="252211" y="209912"/>
                    <a:pt x="252866" y="208978"/>
                    <a:pt x="252866" y="207857"/>
                  </a:cubicBezTo>
                  <a:lnTo>
                    <a:pt x="252866" y="145948"/>
                  </a:lnTo>
                  <a:cubicBezTo>
                    <a:pt x="245010" y="140813"/>
                    <a:pt x="239866" y="132035"/>
                    <a:pt x="239866" y="121950"/>
                  </a:cubicBezTo>
                  <a:lnTo>
                    <a:pt x="239866" y="57800"/>
                  </a:lnTo>
                  <a:cubicBezTo>
                    <a:pt x="239866" y="25959"/>
                    <a:pt x="265866" y="0"/>
                    <a:pt x="297758" y="0"/>
                  </a:cubicBezTo>
                  <a:close/>
                </a:path>
              </a:pathLst>
            </a:custGeom>
            <a:solidFill>
              <a:srgbClr val="92D050"/>
            </a:solidFill>
            <a:ln>
              <a:noFill/>
            </a:ln>
          </p:spPr>
          <p:txBody>
            <a:bodyPr/>
            <a:lstStyle/>
            <a:p>
              <a:endParaRPr lang="zh-CN" altLang="en-US">
                <a:solidFill>
                  <a:srgbClr val="0070C0"/>
                </a:solidFill>
              </a:endParaRPr>
            </a:p>
          </p:txBody>
        </p:sp>
        <p:cxnSp>
          <p:nvCxnSpPr>
            <p:cNvPr id="33" name="直接连接符 32"/>
            <p:cNvCxnSpPr/>
            <p:nvPr/>
          </p:nvCxnSpPr>
          <p:spPr>
            <a:xfrm>
              <a:off x="8841050" y="2912867"/>
              <a:ext cx="6344" cy="3564697"/>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0" y="972826"/>
            <a:ext cx="12192000" cy="845133"/>
            <a:chOff x="0" y="972826"/>
            <a:chExt cx="12192000" cy="845133"/>
          </a:xfrm>
        </p:grpSpPr>
        <p:sp>
          <p:nvSpPr>
            <p:cNvPr id="35" name="îṩ1ïďè"/>
            <p:cNvSpPr/>
            <p:nvPr/>
          </p:nvSpPr>
          <p:spPr>
            <a:xfrm>
              <a:off x="0" y="972826"/>
              <a:ext cx="12192000" cy="845133"/>
            </a:xfrm>
            <a:prstGeom prst="roundRect">
              <a:avLst>
                <a:gd name="adj" fmla="val 0"/>
              </a:avLst>
            </a:prstGeom>
            <a:blipFill>
              <a:blip r:embed="rId2"/>
              <a:srcRect/>
              <a:stretch>
                <a:fillRect t="-437346" b="-424396"/>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prstClr val="white"/>
                </a:solidFill>
              </a:endParaRPr>
            </a:p>
          </p:txBody>
        </p:sp>
        <p:sp>
          <p:nvSpPr>
            <p:cNvPr id="36" name="ïṩḷiḓe"/>
            <p:cNvSpPr/>
            <p:nvPr/>
          </p:nvSpPr>
          <p:spPr>
            <a:xfrm>
              <a:off x="0" y="987321"/>
              <a:ext cx="10844776" cy="586688"/>
            </a:xfrm>
            <a:prstGeom prst="roundRect">
              <a:avLst>
                <a:gd name="adj" fmla="val 0"/>
              </a:avLst>
            </a:prstGeom>
            <a:solidFill>
              <a:schemeClr val="tx1">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sz="1600" b="1"/>
            </a:p>
          </p:txBody>
        </p:sp>
        <p:sp>
          <p:nvSpPr>
            <p:cNvPr id="37" name="í$líḍé"/>
            <p:cNvSpPr txBox="1"/>
            <p:nvPr/>
          </p:nvSpPr>
          <p:spPr>
            <a:xfrm>
              <a:off x="100567" y="981117"/>
              <a:ext cx="10375614" cy="581926"/>
            </a:xfrm>
            <a:prstGeom prst="rect">
              <a:avLst/>
            </a:prstGeom>
            <a:noFill/>
            <a:ln>
              <a:noFill/>
            </a:ln>
          </p:spPr>
          <p:txBody>
            <a:bodyPr wrap="square" lIns="91440" tIns="45720" rIns="91440" bIns="45720" anchor="ctr" anchorCtr="0">
              <a:norm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solidFill>
                    <a:schemeClr val="bg1"/>
                  </a:solidFill>
                  <a:effectLst/>
                  <a:uLnTx/>
                  <a:uFillTx/>
                </a:rPr>
                <a:t>  </a:t>
              </a:r>
              <a:r>
                <a:rPr kumimoji="0" lang="en-US" altLang="zh-CN" sz="2800" b="1" i="0" u="none" strike="noStrike" kern="1200" cap="none" spc="0" normalizeH="0" baseline="0" noProof="0" dirty="0" smtClean="0">
                  <a:ln>
                    <a:noFill/>
                  </a:ln>
                  <a:solidFill>
                    <a:schemeClr val="bg1"/>
                  </a:solidFill>
                  <a:effectLst/>
                  <a:uLnTx/>
                  <a:uFillTx/>
                </a:rPr>
                <a:t>1.2.1</a:t>
              </a:r>
              <a:r>
                <a:rPr kumimoji="0" lang="zh-CN" altLang="en-US" sz="2800" b="1" i="0" u="none" strike="noStrike" kern="1200" cap="none" spc="0" normalizeH="0" baseline="0" noProof="0" dirty="0">
                  <a:ln>
                    <a:noFill/>
                  </a:ln>
                  <a:solidFill>
                    <a:schemeClr val="bg1"/>
                  </a:solidFill>
                  <a:effectLst/>
                  <a:uLnTx/>
                  <a:uFillTx/>
                </a:rPr>
                <a:t>内部稽核</a:t>
              </a:r>
              <a:r>
                <a:rPr kumimoji="0" lang="en-US" altLang="zh-CN" sz="2800" b="1" i="0" u="none" strike="noStrike" kern="1200" cap="none" spc="0" normalizeH="0" baseline="0" noProof="0" dirty="0">
                  <a:ln>
                    <a:noFill/>
                  </a:ln>
                  <a:solidFill>
                    <a:schemeClr val="bg1"/>
                  </a:solidFill>
                  <a:effectLst/>
                  <a:uLnTx/>
                  <a:uFillTx/>
                </a:rPr>
                <a:t>——</a:t>
              </a:r>
              <a:r>
                <a:rPr kumimoji="0" lang="zh-CN" altLang="en-US" sz="2800" b="1" i="0" u="none" strike="noStrike" kern="1200" cap="none" spc="0" normalizeH="0" baseline="0" noProof="0" dirty="0">
                  <a:ln>
                    <a:noFill/>
                  </a:ln>
                  <a:solidFill>
                    <a:schemeClr val="bg1"/>
                  </a:solidFill>
                  <a:effectLst/>
                  <a:uLnTx/>
                  <a:uFillTx/>
                </a:rPr>
                <a:t>管理要求</a:t>
              </a:r>
              <a:endParaRPr kumimoji="0" lang="en-US" sz="2800" b="1" i="0" u="none" strike="noStrike" kern="1200" cap="none" spc="0" normalizeH="0" baseline="0" noProof="0" dirty="0">
                <a:ln>
                  <a:noFill/>
                </a:ln>
                <a:solidFill>
                  <a:schemeClr val="bg1"/>
                </a:solidFill>
                <a:effectLst/>
                <a:uLnTx/>
                <a:uFillTx/>
              </a:endParaRPr>
            </a:p>
          </p:txBody>
        </p:sp>
      </p:grpSp>
      <p:sp>
        <p:nvSpPr>
          <p:cNvPr id="16" name="TextBox 12"/>
          <p:cNvSpPr txBox="1"/>
          <p:nvPr/>
        </p:nvSpPr>
        <p:spPr>
          <a:xfrm>
            <a:off x="4259601" y="105873"/>
            <a:ext cx="3672800" cy="646331"/>
          </a:xfrm>
          <a:prstGeom prst="rect">
            <a:avLst/>
          </a:prstGeom>
          <a:noFill/>
        </p:spPr>
        <p:txBody>
          <a:bodyPr wrap="non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r>
              <a:rPr lang="zh-CN" altLang="en-US" sz="3600" b="1" dirty="0">
                <a:solidFill>
                  <a:schemeClr val="bg1"/>
                </a:solidFill>
                <a:effectLst>
                  <a:outerShdw blurRad="38100" dist="38100" dir="2700000" algn="tl">
                    <a:srgbClr val="000000">
                      <a:alpha val="43137"/>
                    </a:srgbClr>
                  </a:outerShdw>
                </a:effectLst>
              </a:rPr>
              <a:t>、稽核业务规则</a:t>
            </a:r>
          </a:p>
        </p:txBody>
      </p:sp>
    </p:spTree>
    <p:extLst>
      <p:ext uri="{BB962C8B-B14F-4D97-AF65-F5344CB8AC3E}">
        <p14:creationId xmlns:p14="http://schemas.microsoft.com/office/powerpoint/2010/main" val="2448162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4054"/>
</p:tagLst>
</file>

<file path=ppt/tags/tag10.xml><?xml version="1.0" encoding="utf-8"?>
<p:tagLst xmlns:a="http://schemas.openxmlformats.org/drawingml/2006/main" xmlns:r="http://schemas.openxmlformats.org/officeDocument/2006/relationships" xmlns:p="http://schemas.openxmlformats.org/presentationml/2006/main">
  <p:tag name="ISLIDE.DIAGRAM" val="272427"/>
</p:tagLst>
</file>

<file path=ppt/tags/tag11.xml><?xml version="1.0" encoding="utf-8"?>
<p:tagLst xmlns:a="http://schemas.openxmlformats.org/drawingml/2006/main" xmlns:r="http://schemas.openxmlformats.org/officeDocument/2006/relationships" xmlns:p="http://schemas.openxmlformats.org/presentationml/2006/main">
  <p:tag name="ISLIDE.DIAGRAM" val="264776"/>
</p:tagLst>
</file>

<file path=ppt/tags/tag2.xml><?xml version="1.0" encoding="utf-8"?>
<p:tagLst xmlns:a="http://schemas.openxmlformats.org/drawingml/2006/main" xmlns:r="http://schemas.openxmlformats.org/officeDocument/2006/relationships" xmlns:p="http://schemas.openxmlformats.org/presentationml/2006/main">
  <p:tag name="ISLIDE.DIAGRAM" val="293110"/>
</p:tagLst>
</file>

<file path=ppt/tags/tag3.xml><?xml version="1.0" encoding="utf-8"?>
<p:tagLst xmlns:a="http://schemas.openxmlformats.org/drawingml/2006/main" xmlns:r="http://schemas.openxmlformats.org/officeDocument/2006/relationships" xmlns:p="http://schemas.openxmlformats.org/presentationml/2006/main">
  <p:tag name="ISLIDE.DIAGRAM" val="293110"/>
</p:tagLst>
</file>

<file path=ppt/tags/tag4.xml><?xml version="1.0" encoding="utf-8"?>
<p:tagLst xmlns:a="http://schemas.openxmlformats.org/drawingml/2006/main" xmlns:r="http://schemas.openxmlformats.org/officeDocument/2006/relationships" xmlns:p="http://schemas.openxmlformats.org/presentationml/2006/main">
  <p:tag name="ISLIDE.DIAGRAM" val="185948"/>
</p:tagLst>
</file>

<file path=ppt/tags/tag5.xml><?xml version="1.0" encoding="utf-8"?>
<p:tagLst xmlns:a="http://schemas.openxmlformats.org/drawingml/2006/main" xmlns:r="http://schemas.openxmlformats.org/officeDocument/2006/relationships" xmlns:p="http://schemas.openxmlformats.org/presentationml/2006/main">
  <p:tag name="ISLIDE.DIAGRAM" val="282180"/>
</p:tagLst>
</file>

<file path=ppt/tags/tag6.xml><?xml version="1.0" encoding="utf-8"?>
<p:tagLst xmlns:a="http://schemas.openxmlformats.org/drawingml/2006/main" xmlns:r="http://schemas.openxmlformats.org/officeDocument/2006/relationships" xmlns:p="http://schemas.openxmlformats.org/presentationml/2006/main">
  <p:tag name="ISLIDE.DIAGRAM" val="282180"/>
</p:tagLst>
</file>

<file path=ppt/tags/tag7.xml><?xml version="1.0" encoding="utf-8"?>
<p:tagLst xmlns:a="http://schemas.openxmlformats.org/drawingml/2006/main" xmlns:r="http://schemas.openxmlformats.org/officeDocument/2006/relationships" xmlns:p="http://schemas.openxmlformats.org/presentationml/2006/main">
  <p:tag name="ISLIDE.DIAGRAM" val="282180"/>
</p:tagLst>
</file>

<file path=ppt/tags/tag8.xml><?xml version="1.0" encoding="utf-8"?>
<p:tagLst xmlns:a="http://schemas.openxmlformats.org/drawingml/2006/main" xmlns:r="http://schemas.openxmlformats.org/officeDocument/2006/relationships" xmlns:p="http://schemas.openxmlformats.org/presentationml/2006/main">
  <p:tag name="ISLIDE.DIAGRAM" val="272427"/>
</p:tagLst>
</file>

<file path=ppt/tags/tag9.xml><?xml version="1.0" encoding="utf-8"?>
<p:tagLst xmlns:a="http://schemas.openxmlformats.org/drawingml/2006/main" xmlns:r="http://schemas.openxmlformats.org/officeDocument/2006/relationships" xmlns:p="http://schemas.openxmlformats.org/presentationml/2006/main">
  <p:tag name="ISLIDE.DIAGRAM" val="272427"/>
</p:tagLst>
</file>

<file path=ppt/theme/theme1.xml><?xml version="1.0" encoding="utf-8"?>
<a:theme xmlns:a="http://schemas.openxmlformats.org/drawingml/2006/main" name="主题1">
  <a:themeElements>
    <a:clrScheme name="自定义 2">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6278</Words>
  <Application>Microsoft Office PowerPoint</Application>
  <PresentationFormat>宽屏</PresentationFormat>
  <Paragraphs>435</Paragraphs>
  <Slides>52</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52</vt:i4>
      </vt:variant>
    </vt:vector>
  </HeadingPairs>
  <TitlesOfParts>
    <vt:vector size="62" baseType="lpstr">
      <vt:lpstr>Gill Sans</vt:lpstr>
      <vt:lpstr>ヒラギノ角ゴ ProN W3</vt:lpstr>
      <vt:lpstr>宋体</vt:lpstr>
      <vt:lpstr>微软雅黑</vt:lpstr>
      <vt:lpstr>Arial</vt:lpstr>
      <vt:lpstr>Arial Black</vt:lpstr>
      <vt:lpstr>Calibri</vt:lpstr>
      <vt:lpstr>Times New Roman</vt:lpstr>
      <vt:lpstr>Wingdings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孙海佩</dc:creator>
  <cp:lastModifiedBy>ly</cp:lastModifiedBy>
  <cp:revision>761</cp:revision>
  <dcterms:created xsi:type="dcterms:W3CDTF">2015-10-13T15:37:00Z</dcterms:created>
  <dcterms:modified xsi:type="dcterms:W3CDTF">2019-10-24T07:05:17Z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